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5"/>
    <p:sldMasterId id="2147483666" r:id="rId6"/>
    <p:sldMasterId id="2147483668" r:id="rId7"/>
    <p:sldMasterId id="2147483670" r:id="rId8"/>
    <p:sldMasterId id="2147483651" r:id="rId9"/>
    <p:sldMasterId id="2147483658" r:id="rId10"/>
    <p:sldMasterId id="2147483660" r:id="rId11"/>
    <p:sldMasterId id="2147483662" r:id="rId12"/>
    <p:sldMasterId id="2147483654" r:id="rId13"/>
    <p:sldMasterId id="2147483656" r:id="rId14"/>
    <p:sldMasterId id="2147483672" r:id="rId15"/>
    <p:sldMasterId id="2147483674" r:id="rId16"/>
    <p:sldMasterId id="2147483683" r:id="rId17"/>
    <p:sldMasterId id="2147483719" r:id="rId18"/>
    <p:sldMasterId id="2147483750" r:id="rId19"/>
    <p:sldMasterId id="2147483762" r:id="rId20"/>
    <p:sldMasterId id="2147483774" r:id="rId21"/>
  </p:sldMasterIdLst>
  <p:notesMasterIdLst>
    <p:notesMasterId r:id="rId47"/>
  </p:notesMasterIdLst>
  <p:handoutMasterIdLst>
    <p:handoutMasterId r:id="rId48"/>
  </p:handoutMasterIdLst>
  <p:sldIdLst>
    <p:sldId id="379" r:id="rId22"/>
    <p:sldId id="377" r:id="rId23"/>
    <p:sldId id="305" r:id="rId24"/>
    <p:sldId id="367" r:id="rId25"/>
    <p:sldId id="378" r:id="rId26"/>
    <p:sldId id="359" r:id="rId27"/>
    <p:sldId id="342" r:id="rId28"/>
    <p:sldId id="339" r:id="rId29"/>
    <p:sldId id="387" r:id="rId30"/>
    <p:sldId id="386" r:id="rId31"/>
    <p:sldId id="388" r:id="rId32"/>
    <p:sldId id="389" r:id="rId33"/>
    <p:sldId id="313" r:id="rId34"/>
    <p:sldId id="314" r:id="rId35"/>
    <p:sldId id="315" r:id="rId36"/>
    <p:sldId id="348" r:id="rId37"/>
    <p:sldId id="390" r:id="rId38"/>
    <p:sldId id="372" r:id="rId39"/>
    <p:sldId id="373" r:id="rId40"/>
    <p:sldId id="354" r:id="rId41"/>
    <p:sldId id="355" r:id="rId42"/>
    <p:sldId id="352" r:id="rId43"/>
    <p:sldId id="353" r:id="rId44"/>
    <p:sldId id="356" r:id="rId45"/>
    <p:sldId id="256" r:id="rId46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2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131"/>
    <a:srgbClr val="0865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9042" autoAdjust="0"/>
  </p:normalViewPr>
  <p:slideViewPr>
    <p:cSldViewPr snapToGrid="0" snapToObjects="1">
      <p:cViewPr varScale="1">
        <p:scale>
          <a:sx n="97" d="100"/>
          <a:sy n="97" d="100"/>
        </p:scale>
        <p:origin x="84" y="120"/>
      </p:cViewPr>
      <p:guideLst>
        <p:guide orient="horz" pos="602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EFC766DC-FEAD-E74C-BB43-59F9DB6B9CA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48D7B5AA-A55C-A341-A1F4-DE9D6ADB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5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9E1D4EC-987C-8B42-9E2C-375911FB1421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CFFD8107-F089-0E49-831A-D7E8FF3A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33196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51518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_Slide_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6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27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0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5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96114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5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349" y="199571"/>
            <a:ext cx="7772400" cy="616858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28600" y="2743200"/>
            <a:ext cx="6172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503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7604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395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59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HF_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854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4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2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1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24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66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0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8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00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NEB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5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27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322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1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979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6396A3A3-94A6-4E5B-AF39-173ACA3E61CC}" type="datetime2">
              <a:rPr lang="en-US" sz="1350" smtClean="0">
                <a:solidFill>
                  <a:srgbClr val="3B3D3C"/>
                </a:solidFill>
              </a:rPr>
              <a:pPr defTabSz="342900"/>
              <a:t>Tuesday, August 18, 2020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 defTabSz="342900"/>
            <a:endParaRPr lang="en-US" sz="1350" dirty="0">
              <a:solidFill>
                <a:srgbClr val="3B3D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0CFEC368-1D7A-4F81-ABF6-AE0E36BAF64C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5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34A709B5-40F8-467B-9E1E-3B3A1CAF1280}" type="datetimeFigureOut">
              <a:rPr lang="en-US" sz="1350" smtClean="0">
                <a:solidFill>
                  <a:srgbClr val="3B3D3C"/>
                </a:solidFill>
              </a:rPr>
              <a:pPr defTabSz="342900"/>
              <a:t>8/18/2020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2AB52559-159E-4F16-8534-1A07F104C814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58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963E3A48-1DE2-45AF-89AB-9C521FFB5925}" type="slidenum">
              <a:rPr lang="en-US" sz="1350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21573"/>
      </p:ext>
    </p:extLst>
  </p:cSld>
  <p:clrMapOvr>
    <a:masterClrMapping/>
  </p:clrMapOvr>
  <p:transition>
    <p:sndAc>
      <p:endSnd/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78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10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84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15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Pet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547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0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55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1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72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19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8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0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59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078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530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825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754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7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192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4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67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17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30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45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9089495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45454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73212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298536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223189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92575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91536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848232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68410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90220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9338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A709B5-40F8-467B-9E1E-3B3A1CAF1280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B52559-159E-4F16-8534-1A07F104C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A48-1DE2-45AF-89AB-9C521FFB5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83441"/>
      </p:ext>
    </p:extLst>
  </p:cSld>
  <p:clrMapOvr>
    <a:masterClrMapping/>
  </p:clrMapOvr>
  <p:transition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2774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6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9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911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03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4F4DB-5139-4C5E-B5F3-85F0A37702FC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5F5F5-D8B4-4C48-9D02-F25FBA33BB5E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60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948119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/>
  <p:txStyles>
    <p:titleStyle>
      <a:lvl1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3429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6858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0287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3716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57175" indent="-257175" algn="l" defTabSz="5715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57150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defTabSz="571500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8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44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4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B_PP_Website_Bkgd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0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71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81" r:id="rId3"/>
    <p:sldLayoutId id="2147483682" r:id="rId4"/>
    <p:sldLayoutId id="214748373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4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1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50" r:id="rId3"/>
    <p:sldLayoutId id="214748367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743200"/>
            <a:ext cx="3657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5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hawaiitribune-herald.com/sections/news/local-news/papaya-gmo-success-story.html" TargetMode="External"/><Relationship Id="rId2" Type="http://schemas.openxmlformats.org/officeDocument/2006/relationships/hyperlink" Target="http://www.apsnet.org/edcenter/intropp/lessons/viruses/Pages/PapayaRingspotvirus.aspx" TargetMode="Externa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://supportprecisionagriculture.org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664" y="353799"/>
            <a:ext cx="7512627" cy="768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Facts and Fiction about GMOs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Richard J. Roberts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 defTabSz="685800">
              <a:defRPr/>
            </a:pPr>
            <a:r>
              <a:rPr lang="en-US" sz="2400" dirty="0"/>
              <a:t>BIO Africa Convention</a:t>
            </a:r>
          </a:p>
          <a:p>
            <a:pPr algn="ctr" defTabSz="685800">
              <a:defRPr/>
            </a:pPr>
            <a:r>
              <a:rPr lang="en-US" dirty="0"/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Zoom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August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25</a:t>
            </a:r>
            <a:r>
              <a:rPr kumimoji="0" lang="en-US" sz="280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BD1611-E588-4028-92AD-86BCC8E472AD}"/>
              </a:ext>
            </a:extLst>
          </p:cNvPr>
          <p:cNvGrpSpPr/>
          <p:nvPr/>
        </p:nvGrpSpPr>
        <p:grpSpPr>
          <a:xfrm>
            <a:off x="2537460" y="2985516"/>
            <a:ext cx="3596640" cy="1182624"/>
            <a:chOff x="880977" y="1235930"/>
            <a:chExt cx="10835122" cy="4613985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1F6C9B67-0C92-4B0C-B5BA-748D9860D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4600" y="2611413"/>
              <a:ext cx="9461499" cy="323850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05995E-F81E-42DA-804D-F76F44C4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880977" y="1235930"/>
              <a:ext cx="3252611" cy="2984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405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63782" y="228600"/>
            <a:ext cx="6761018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“Real” Problem in Europe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80393" y="1546262"/>
            <a:ext cx="8357207" cy="41891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prstClr val="black"/>
                </a:solidFill>
              </a:rPr>
              <a:t>Europeans did not want US companies to control their food</a:t>
            </a:r>
          </a:p>
          <a:p>
            <a:pPr marL="0" indent="0" algn="ctr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prstClr val="black"/>
                </a:solidFill>
              </a:rPr>
              <a:t>How can that be prevented?</a:t>
            </a:r>
          </a:p>
          <a:p>
            <a:pPr marL="0" indent="0" algn="ctr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rgbClr val="FF0000"/>
                </a:solidFill>
              </a:rPr>
              <a:t>Ban Monsanto and other big US agri-businesses</a:t>
            </a:r>
          </a:p>
          <a:p>
            <a:pPr algn="ctr"/>
            <a:endParaRPr lang="en-US" sz="24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762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31636" y="228600"/>
            <a:ext cx="6410037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Green Parties Opportunity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78735" y="1840376"/>
            <a:ext cx="7477246" cy="4134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Assert that precision breeding </a:t>
            </a:r>
            <a:r>
              <a:rPr lang="en-US" sz="2400" i="1" dirty="0">
                <a:solidFill>
                  <a:srgbClr val="FF0000"/>
                </a:solidFill>
              </a:rPr>
              <a:t>might</a:t>
            </a:r>
            <a:r>
              <a:rPr lang="en-US" sz="2400" dirty="0">
                <a:solidFill>
                  <a:prstClr val="black"/>
                </a:solidFill>
              </a:rPr>
              <a:t> be dangerous!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The politicians and the green parties will protect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    you from this risk by banning </a:t>
            </a:r>
            <a:r>
              <a:rPr lang="en-US" sz="2400" dirty="0">
                <a:solidFill>
                  <a:srgbClr val="FF0000"/>
                </a:solidFill>
              </a:rPr>
              <a:t>growing</a:t>
            </a:r>
            <a:r>
              <a:rPr lang="en-US" sz="2400" dirty="0">
                <a:solidFill>
                  <a:prstClr val="black"/>
                </a:solidFill>
              </a:rPr>
              <a:t> GMOs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                           Best of all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This has no economic consequence for Europe !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8108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99144" y="190072"/>
            <a:ext cx="5391364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tragic consequences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79425" y="1725083"/>
            <a:ext cx="8185150" cy="39627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Not content with blocking precision agriculture in Europe many politicians and NGOs like “Greenpeace” and “Friends of the Earth” are now spreading their message to the developing countries</a:t>
            </a:r>
          </a:p>
          <a:p>
            <a:endParaRPr lang="en-US" dirty="0"/>
          </a:p>
        </p:txBody>
      </p:sp>
      <p:pic>
        <p:nvPicPr>
          <p:cNvPr id="5" name="Picture 4" descr="4500382320_bcb13034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2" y="3861685"/>
            <a:ext cx="2743200" cy="1826102"/>
          </a:xfrm>
          <a:prstGeom prst="rect">
            <a:avLst/>
          </a:prstGeom>
        </p:spPr>
      </p:pic>
      <p:pic>
        <p:nvPicPr>
          <p:cNvPr id="6" name="Picture 5" descr="GP02DSS_lay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3861685"/>
            <a:ext cx="2743200" cy="1827657"/>
          </a:xfrm>
          <a:prstGeom prst="rect">
            <a:avLst/>
          </a:prstGeom>
        </p:spPr>
      </p:pic>
      <p:pic>
        <p:nvPicPr>
          <p:cNvPr id="7" name="Picture 6" descr="greenpeace-stop-gmo-invasio.ashx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40" y="3862620"/>
            <a:ext cx="2743200" cy="18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9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4400">
              <a:solidFill>
                <a:srgbClr val="808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b="1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9916" y="6334836"/>
            <a:ext cx="270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85914" y="245366"/>
            <a:ext cx="3418726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A case study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26586"/>
              </p:ext>
            </p:extLst>
          </p:nvPr>
        </p:nvGraphicFramePr>
        <p:xfrm>
          <a:off x="1270156" y="1827178"/>
          <a:ext cx="6834908" cy="341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712"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58025"/>
                          </a:solidFill>
                          <a:effectLst/>
                          <a:latin typeface="Helvetica"/>
                          <a:cs typeface="Helvetica"/>
                        </a:rPr>
                        <a:t>Vitamin A-deficiency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12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Global population mortality (in millions)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Vitamin A-</a:t>
                      </a:r>
                      <a:r>
                        <a:rPr lang="de-DE" sz="2000" b="1" dirty="0" err="1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deficiency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1.9-2.7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HIV/Aids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 err="1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Tuberculosis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 Malaria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0.75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65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3992"/>
            <a:ext cx="4507283" cy="42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H="1" flipV="1">
            <a:off x="6889749" y="6238934"/>
            <a:ext cx="2254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Ingo Potrykus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80025" y="228600"/>
            <a:ext cx="2812551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Golden 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228601" y="1371601"/>
            <a:ext cx="4343400" cy="418918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solidFill>
                  <a:srgbClr val="3B3D3C"/>
                </a:solidFill>
              </a:rPr>
              <a:t>A new source of Vitamin A</a:t>
            </a:r>
          </a:p>
          <a:p>
            <a:pPr marL="0" indent="0">
              <a:buNone/>
            </a:pPr>
            <a:endParaRPr lang="en-US" sz="1800" dirty="0">
              <a:solidFill>
                <a:srgbClr val="3B3D3C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3B3D3C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3B3D3C"/>
                </a:solidFill>
              </a:rPr>
              <a:t>Suggested by Peter Jennings in 1984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pPr marL="0" indent="0" algn="ctr">
              <a:buNone/>
            </a:pPr>
            <a:r>
              <a:rPr lang="en-US" sz="1800" dirty="0">
                <a:solidFill>
                  <a:srgbClr val="3B3D3C"/>
                </a:solidFill>
              </a:rPr>
              <a:t>Brought to fruition by</a:t>
            </a:r>
          </a:p>
          <a:p>
            <a:pPr marL="0" indent="0" algn="ctr">
              <a:buNone/>
            </a:pPr>
            <a:r>
              <a:rPr lang="en-US" sz="1800" dirty="0"/>
              <a:t>Ingo Potrykus, ETH Zurich</a:t>
            </a:r>
          </a:p>
          <a:p>
            <a:pPr marL="0" indent="0" algn="ctr">
              <a:buNone/>
            </a:pPr>
            <a:r>
              <a:rPr lang="en-US" sz="1800" dirty="0"/>
              <a:t>Peter Beyer, U. Freiburg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9C6B8-2D60-4C57-8EBD-978440DB1F16}"/>
              </a:ext>
            </a:extLst>
          </p:cNvPr>
          <p:cNvSpPr txBox="1"/>
          <p:nvPr/>
        </p:nvSpPr>
        <p:spPr>
          <a:xfrm>
            <a:off x="7462981" y="1773382"/>
            <a:ext cx="161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Tony Alfonso</a:t>
            </a:r>
          </a:p>
        </p:txBody>
      </p:sp>
    </p:spTree>
    <p:extLst>
      <p:ext uri="{BB962C8B-B14F-4D97-AF65-F5344CB8AC3E}">
        <p14:creationId xmlns:p14="http://schemas.microsoft.com/office/powerpoint/2010/main" val="3220282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4400">
              <a:solidFill>
                <a:srgbClr val="808000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14500" y="1143002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31219" y="273845"/>
            <a:ext cx="4743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b="1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2691" y="6288364"/>
            <a:ext cx="2341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43546" y="214316"/>
            <a:ext cx="3028308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Golden 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525991" y="1402558"/>
            <a:ext cx="8206317" cy="4647260"/>
          </a:xfrm>
        </p:spPr>
        <p:txBody>
          <a:bodyPr>
            <a:no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/>
              <a:t>	Became a reality in February, 1999.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/>
              <a:t>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/>
              <a:t>	Could have begun the improvements necessary for 	commercial production in the field within 2-5 years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/>
              <a:t>	But it’s a ‘</a:t>
            </a:r>
            <a:r>
              <a:rPr lang="de-CH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GMO</a:t>
            </a:r>
            <a:r>
              <a:rPr lang="de-CH" sz="220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de-CH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200" dirty="0"/>
              <a:t>and only now will it soon be available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/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/>
              <a:t>	Multiple years of delay due to regulation and opposition.</a:t>
            </a:r>
            <a:endParaRPr lang="de-DE" sz="2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sz="2200" dirty="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34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70" y="998611"/>
            <a:ext cx="2599908" cy="3466544"/>
          </a:xfrm>
          <a:prstGeom prst="rect">
            <a:avLst/>
          </a:prstGeom>
        </p:spPr>
      </p:pic>
      <p:pic>
        <p:nvPicPr>
          <p:cNvPr id="3" name="Picture 4" descr="A map of Af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" y="1074095"/>
            <a:ext cx="2124089" cy="208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387" y="1646265"/>
            <a:ext cx="320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Xanthomonas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wilt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B3D3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14" y="3421546"/>
            <a:ext cx="8395064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 natural varieties are resistant so no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        traditional breeding solution     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3B3D3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Sweet pepper is resistant to 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Xanthomonas campestris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two genes are known that mediate this resistance.  Using precision techniques these genes have been transferred to banana and these modified bananas are now beginning field trials.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1600" y="222862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Banana Problem</a:t>
            </a:r>
          </a:p>
        </p:txBody>
      </p:sp>
    </p:spTree>
    <p:extLst>
      <p:ext uri="{BB962C8B-B14F-4D97-AF65-F5344CB8AC3E}">
        <p14:creationId xmlns:p14="http://schemas.microsoft.com/office/powerpoint/2010/main" val="2706884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  <a:extLst>
              <a:ext uri="{FF2B5EF4-FFF2-40B4-BE49-F238E27FC236}">
                <a16:creationId xmlns:a16="http://schemas.microsoft.com/office/drawing/2014/main" id="{037963BD-1AEB-44A2-A262-389114B0EA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162580"/>
              </p:ext>
            </p:extLst>
          </p:nvPr>
        </p:nvGraphicFramePr>
        <p:xfrm>
          <a:off x="609701" y="1258631"/>
          <a:ext cx="8197737" cy="492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3" imgW="6096096" imgH="3429177" progId="PowerPoint.Show.12">
                  <p:embed/>
                </p:oleObj>
              </mc:Choice>
              <mc:Fallback>
                <p:oleObj name="Presentation" r:id="rId3" imgW="6096096" imgH="342917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701" y="1258631"/>
                        <a:ext cx="8197737" cy="4925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AB58C8C-B0DD-4AAF-9052-DF7844664CA1}"/>
              </a:ext>
            </a:extLst>
          </p:cNvPr>
          <p:cNvSpPr txBox="1"/>
          <p:nvPr/>
        </p:nvSpPr>
        <p:spPr>
          <a:xfrm>
            <a:off x="1258528" y="845574"/>
            <a:ext cx="6626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Casava suffering from brown streak disease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BEAB7-3C60-4B16-87F7-BE94B04D1195}"/>
              </a:ext>
            </a:extLst>
          </p:cNvPr>
          <p:cNvSpPr txBox="1"/>
          <p:nvPr/>
        </p:nvSpPr>
        <p:spPr>
          <a:xfrm>
            <a:off x="924232" y="5358579"/>
            <a:ext cx="7334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In 2020 scientists in Kenya and Uganda have engineered a CBSV resistant variety!</a:t>
            </a:r>
          </a:p>
        </p:txBody>
      </p:sp>
    </p:spTree>
    <p:extLst>
      <p:ext uri="{BB962C8B-B14F-4D97-AF65-F5344CB8AC3E}">
        <p14:creationId xmlns:p14="http://schemas.microsoft.com/office/powerpoint/2010/main" val="30350064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742181"/>
            <a:ext cx="8433639" cy="54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11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Bangladesh: </a:t>
            </a:r>
            <a:r>
              <a:rPr lang="en-US" dirty="0" err="1"/>
              <a:t>Bt</a:t>
            </a:r>
            <a:r>
              <a:rPr lang="en-US" dirty="0"/>
              <a:t> eggplant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6942" y="6603227"/>
            <a:ext cx="2654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Arif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Hossain/Cornell Alliance for Science</a:t>
            </a:r>
          </a:p>
        </p:txBody>
      </p:sp>
    </p:spTree>
    <p:extLst>
      <p:ext uri="{BB962C8B-B14F-4D97-AF65-F5344CB8AC3E}">
        <p14:creationId xmlns:p14="http://schemas.microsoft.com/office/powerpoint/2010/main" val="19535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887506"/>
            <a:ext cx="8534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155 Nobel Laureates call for science honesty about GMOs</a:t>
            </a:r>
          </a:p>
          <a:p>
            <a:pPr algn="ctr"/>
            <a:endParaRPr lang="en-US" sz="2800" b="1" dirty="0">
              <a:solidFill>
                <a:srgbClr val="0070C0"/>
              </a:solidFill>
            </a:endParaRP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800" dirty="0"/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We call on the Green parties to stop scaring the public by pretending that GMO foods must be banned because they are dangerous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00B050"/>
                </a:solidFill>
              </a:rPr>
              <a:t>There is simply no evidence for this</a:t>
            </a:r>
          </a:p>
        </p:txBody>
      </p:sp>
    </p:spTree>
    <p:extLst>
      <p:ext uri="{BB962C8B-B14F-4D97-AF65-F5344CB8AC3E}">
        <p14:creationId xmlns:p14="http://schemas.microsoft.com/office/powerpoint/2010/main" val="3672910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003" y="857250"/>
            <a:ext cx="4872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Hawaiian papayas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 </a:t>
            </a: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Almost a disaster</a:t>
            </a:r>
          </a:p>
        </p:txBody>
      </p:sp>
      <p:pic>
        <p:nvPicPr>
          <p:cNvPr id="1026" name="Picture 2" descr="Image result for Hawaii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3" y="2005373"/>
            <a:ext cx="4450556" cy="33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91" y="1549705"/>
            <a:ext cx="2311880" cy="213087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19653" y="3898468"/>
            <a:ext cx="4289157" cy="1457325"/>
            <a:chOff x="1280202" y="2457450"/>
            <a:chExt cx="5718876" cy="1943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02" y="2457450"/>
              <a:ext cx="3051876" cy="1943100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2078" y="2457450"/>
              <a:ext cx="2667000" cy="1943100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5644870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523" y="1193151"/>
            <a:ext cx="6634065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 GMO Papaya saves the Hawaiian crop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 the 1990s, Hawaiian papaya trees were plagued by the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2"/>
              </a:rPr>
              <a:t>ringspot virus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which decimated half the crop in the state.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 1998, Dennis Gonzales from the University of Hawaii developed a transgenic fruit called Rainbow papaya, which is resistant to the virus.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Now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3"/>
              </a:rPr>
              <a:t>77 percent of the crop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grown in Hawaii is genetically engineered and being eaten in the USA.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But in Thailand this solution is banned</a:t>
            </a:r>
          </a:p>
        </p:txBody>
      </p:sp>
    </p:spTree>
    <p:extLst>
      <p:ext uri="{BB962C8B-B14F-4D97-AF65-F5344CB8AC3E}">
        <p14:creationId xmlns:p14="http://schemas.microsoft.com/office/powerpoint/2010/main" val="50655426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46767" y="228600"/>
            <a:ext cx="386883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Science Facts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850900" y="1676400"/>
            <a:ext cx="7365999" cy="4610099"/>
          </a:xfrm>
        </p:spPr>
        <p:txBody>
          <a:bodyPr>
            <a:normAutofit lnSpcReduction="10000"/>
          </a:bodyPr>
          <a:lstStyle/>
          <a:p>
            <a:endParaRPr lang="en-US" sz="2100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For </a:t>
            </a:r>
            <a:r>
              <a:rPr lang="en-US" sz="2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developed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countries food is not a problem.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We must never forget the consequences of our actions for the </a:t>
            </a:r>
            <a:r>
              <a:rPr lang="en-US" sz="2800" b="1" u="sng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developing</a:t>
            </a: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countries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800" b="1" dirty="0">
              <a:solidFill>
                <a:schemeClr val="accent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We need more science in politics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And less politics in science</a:t>
            </a:r>
          </a:p>
        </p:txBody>
      </p:sp>
    </p:spTree>
    <p:extLst>
      <p:ext uri="{BB962C8B-B14F-4D97-AF65-F5344CB8AC3E}">
        <p14:creationId xmlns:p14="http://schemas.microsoft.com/office/powerpoint/2010/main" val="1865189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775" y="1589339"/>
            <a:ext cx="62257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rial"/>
              </a:rPr>
              <a:t>If you don’t want to eat foods derived by GM techniques, then don’t. It’s your choice</a:t>
            </a:r>
          </a:p>
          <a:p>
            <a:pPr algn="ctr" defTabSz="342900"/>
            <a:endParaRPr lang="en-US" sz="21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rial"/>
              </a:rPr>
              <a:t>But don’t </a:t>
            </a:r>
            <a:r>
              <a:rPr lang="en-US" sz="2100" u="sng" dirty="0">
                <a:solidFill>
                  <a:srgbClr val="FF0000"/>
                </a:solidFill>
                <a:latin typeface="Arial"/>
              </a:rPr>
              <a:t>pretend</a:t>
            </a:r>
            <a:r>
              <a:rPr lang="en-US" sz="2100" dirty="0">
                <a:solidFill>
                  <a:srgbClr val="FF0000"/>
                </a:solidFill>
                <a:latin typeface="Arial"/>
              </a:rPr>
              <a:t> such foods </a:t>
            </a:r>
            <a:r>
              <a:rPr lang="en-US" sz="2100" u="sng" dirty="0">
                <a:solidFill>
                  <a:srgbClr val="FF0000"/>
                </a:solidFill>
                <a:latin typeface="Arial"/>
              </a:rPr>
              <a:t>are</a:t>
            </a:r>
            <a:r>
              <a:rPr lang="en-US" sz="2100" dirty="0">
                <a:solidFill>
                  <a:srgbClr val="FF0000"/>
                </a:solidFill>
                <a:latin typeface="Arial"/>
              </a:rPr>
              <a:t> dangerous</a:t>
            </a:r>
          </a:p>
          <a:p>
            <a:pPr algn="ctr" defTabSz="342900"/>
            <a:endParaRPr lang="en-US" sz="2100" dirty="0">
              <a:solidFill>
                <a:srgbClr val="FF0000"/>
              </a:solidFill>
              <a:latin typeface="Arial"/>
            </a:endParaRPr>
          </a:p>
          <a:p>
            <a:pPr algn="ctr" defTabSz="342900"/>
            <a:endParaRPr lang="en-US" sz="21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700" b="1" dirty="0">
                <a:solidFill>
                  <a:srgbClr val="00B050"/>
                </a:solidFill>
                <a:latin typeface="Arial"/>
              </a:rPr>
              <a:t>If anything</a:t>
            </a:r>
          </a:p>
          <a:p>
            <a:pPr algn="ctr" defTabSz="342900"/>
            <a:endParaRPr lang="en-US" sz="27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700" b="1" dirty="0">
                <a:solidFill>
                  <a:srgbClr val="00B050"/>
                </a:solidFill>
                <a:latin typeface="Arial"/>
              </a:rPr>
              <a:t>They are probably safer than traditional foods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319" y="234080"/>
            <a:ext cx="770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Food choice is a luxury of  the developed world</a:t>
            </a:r>
          </a:p>
        </p:txBody>
      </p:sp>
    </p:spTree>
    <p:extLst>
      <p:ext uri="{BB962C8B-B14F-4D97-AF65-F5344CB8AC3E}">
        <p14:creationId xmlns:p14="http://schemas.microsoft.com/office/powerpoint/2010/main" val="2968431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ving children photo: Starving Children Starving_Child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769" y="1364769"/>
            <a:ext cx="2468880" cy="26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8300" y="4022169"/>
            <a:ext cx="8407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Non-GMO is a Western indulgence of the rich</a:t>
            </a:r>
          </a:p>
          <a:p>
            <a:pPr algn="ctr" defTabSz="68580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It doesn’t work for the poor in Africa who don’t ask</a:t>
            </a:r>
          </a:p>
          <a:p>
            <a:pPr algn="ctr" defTabSz="685800"/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sz="3600" dirty="0">
                <a:solidFill>
                  <a:srgbClr val="FF0000"/>
                </a:solidFill>
              </a:rPr>
              <a:t>What will I eat today?</a:t>
            </a:r>
          </a:p>
          <a:p>
            <a:pPr algn="ctr" defTabSz="685800"/>
            <a:endParaRPr lang="en-US" sz="3600" dirty="0">
              <a:solidFill>
                <a:srgbClr val="FF0000"/>
              </a:solidFill>
            </a:endParaRPr>
          </a:p>
          <a:p>
            <a:pPr defTabSz="685800"/>
            <a:r>
              <a:rPr lang="en-US" sz="3600" dirty="0">
                <a:latin typeface="Calibri" panose="020F0502020204030204"/>
              </a:rPr>
              <a:t>      </a:t>
            </a:r>
            <a:r>
              <a:rPr lang="en-US" sz="2000" dirty="0">
                <a:latin typeface="Calibri" panose="020F0502020204030204"/>
              </a:rPr>
              <a:t>They ask                 </a:t>
            </a:r>
            <a:r>
              <a:rPr lang="en-US" sz="3600" dirty="0">
                <a:solidFill>
                  <a:srgbClr val="FF0000"/>
                </a:solidFill>
                <a:latin typeface="Calibri" panose="020F0502020204030204"/>
              </a:rPr>
              <a:t>Will I eat today?     </a:t>
            </a:r>
          </a:p>
          <a:p>
            <a:pPr algn="ctr" defTabSz="685800"/>
            <a:endParaRPr lang="en-US" sz="36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7970" y="649659"/>
            <a:ext cx="2468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Have a heart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26" y="61808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50" y="60276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321" y="1426972"/>
            <a:ext cx="3908935" cy="254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2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3C6A1-93C9-4125-94E4-BD410ACD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4" y="1119334"/>
            <a:ext cx="5067164" cy="3148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D0A203-6D1E-4B66-AAA3-E25B3FCAA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925" y="1032126"/>
            <a:ext cx="2416238" cy="31484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B0FD97-653F-4B13-A1F7-DD268E55A5B3}"/>
              </a:ext>
            </a:extLst>
          </p:cNvPr>
          <p:cNvSpPr txBox="1"/>
          <p:nvPr/>
        </p:nvSpPr>
        <p:spPr>
          <a:xfrm>
            <a:off x="1431636" y="5116946"/>
            <a:ext cx="7176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http://supportprecisionagriculture.org/</a:t>
            </a:r>
            <a:endParaRPr lang="en-US" sz="32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3479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34622" y="1371601"/>
            <a:ext cx="6706456" cy="13510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For 10-12,000 years we had been using crude genetics</a:t>
            </a:r>
            <a:endParaRPr lang="en-US" sz="1800" dirty="0"/>
          </a:p>
          <a:p>
            <a:pPr algn="ctr"/>
            <a:endParaRPr lang="en-US" sz="1800" dirty="0"/>
          </a:p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But in the 1980’s we learned how to be precise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banner_agricul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3122084"/>
            <a:ext cx="7239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296" y="208324"/>
            <a:ext cx="4857108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Food means Agriculture</a:t>
            </a:r>
          </a:p>
        </p:txBody>
      </p:sp>
    </p:spTree>
    <p:extLst>
      <p:ext uri="{BB962C8B-B14F-4D97-AF65-F5344CB8AC3E}">
        <p14:creationId xmlns:p14="http://schemas.microsoft.com/office/powerpoint/2010/main" val="2037944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64" y="971828"/>
            <a:ext cx="7605862" cy="486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3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9" y="1493358"/>
            <a:ext cx="4386531" cy="26656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74" y="1493358"/>
            <a:ext cx="4297471" cy="26656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6434" y="4896464"/>
            <a:ext cx="232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This is safe!’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4039" y="4958019"/>
            <a:ext cx="347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←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Greenpeace says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9690" y="4896464"/>
            <a:ext cx="302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‘This is dangerous!’</a:t>
            </a:r>
          </a:p>
        </p:txBody>
      </p:sp>
    </p:spTree>
    <p:extLst>
      <p:ext uri="{BB962C8B-B14F-4D97-AF65-F5344CB8AC3E}">
        <p14:creationId xmlns:p14="http://schemas.microsoft.com/office/powerpoint/2010/main" val="2357878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6791" y="321347"/>
            <a:ext cx="8050960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01133" y="1371601"/>
            <a:ext cx="7941733" cy="41891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I want to move a GPS system from my old car into my new one</a:t>
            </a:r>
          </a:p>
          <a:p>
            <a:pPr algn="ctr"/>
            <a:endParaRPr lang="en-US" sz="2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Should I disassemble two cars, mix up the parts and then “select” for the one with the GPS, ignoring what else it might have picked up?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Or should I take the GPS from one car and move it to the other?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133" y="1199213"/>
            <a:ext cx="8066618" cy="291407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133" y="4218100"/>
            <a:ext cx="8066618" cy="193251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51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8135" y="228600"/>
            <a:ext cx="7941732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88135" y="2957754"/>
            <a:ext cx="7941733" cy="4189186"/>
          </a:xfrm>
        </p:spPr>
        <p:txBody>
          <a:bodyPr>
            <a:normAutofit/>
          </a:bodyPr>
          <a:lstStyle/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If I take a GPS from an airplane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 will the new car fly?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3575" y="4006517"/>
            <a:ext cx="8066618" cy="22860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5" y="964503"/>
            <a:ext cx="7941733" cy="24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8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508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Genetic Modification refers to a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28600" y="1371600"/>
            <a:ext cx="8765088" cy="49161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But what is important is the 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</a:rPr>
              <a:t>PRODUCT 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/>
              <a:t>not the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METHOD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dirty="0"/>
              <a:t>This is just as true for traditional breeding</a:t>
            </a:r>
          </a:p>
        </p:txBody>
      </p:sp>
    </p:spTree>
    <p:extLst>
      <p:ext uri="{BB962C8B-B14F-4D97-AF65-F5344CB8AC3E}">
        <p14:creationId xmlns:p14="http://schemas.microsoft.com/office/powerpoint/2010/main" val="3252883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69031" y="228600"/>
            <a:ext cx="6100281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Food in Developing Countries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28600" y="1371601"/>
            <a:ext cx="8453582" cy="45976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In the USA and Europe big agricultural companies have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invested heavily in traditional breeding to improve crops</a:t>
            </a:r>
          </a:p>
          <a:p>
            <a:pPr marL="0" indent="0">
              <a:buNone/>
            </a:pP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Why was there no such effort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FF0000"/>
                </a:solidFill>
              </a:rPr>
              <a:t> in developing countries?</a:t>
            </a: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Precision breeding (GMOs) can help</a:t>
            </a:r>
          </a:p>
          <a:p>
            <a:pPr marL="0" indent="0">
              <a:buNone/>
            </a:pPr>
            <a:endParaRPr lang="en-US" sz="2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Why does Europe claim this 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dangerous and try to block it?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                     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gmo-free-eur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428" y="2451099"/>
            <a:ext cx="31750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99458"/>
      </p:ext>
    </p:extLst>
  </p:cSld>
  <p:clrMapOvr>
    <a:masterClrMapping/>
  </p:clrMapOvr>
</p:sld>
</file>

<file path=ppt/theme/theme1.xml><?xml version="1.0" encoding="utf-8"?>
<a:theme xmlns:a="http://schemas.openxmlformats.org/drawingml/2006/main" name="Intro_Slide_Building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_Blue">
  <a:themeElements>
    <a:clrScheme name="Blu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Blu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ro_Slide_HF_Ic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tro_Slide_NEBNex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inted Bkgd_no Footer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ree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etri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terature_x0020_Type xmlns="808cda61-64c1-4cc2-8d52-d2ef7cb65ec5">Corporate</Literature_x0020_Type>
    <Product_x0020_Category xmlns="808cda61-64c1-4cc2-8d52-d2ef7cb65ec5">Corporate</Product_x0020_Category>
    <_dlc_DocId xmlns="387d7afa-6ac9-4adf-a19b-74a3b0a2b762">VCAEJRRJXW2R-314-552</_dlc_DocId>
    <_dlc_DocIdUrl xmlns="387d7afa-6ac9-4adf-a19b-74a3b0a2b762">
      <Url>https://nebiolabs.sharepoint.com/MarketingLiterature/_layouts/15/DocIdRedir.aspx?ID=VCAEJRRJXW2R-314-552</Url>
      <Description>VCAEJRRJXW2R-314-552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ACDD39AE9DB449527055136D20874" ma:contentTypeVersion="7" ma:contentTypeDescription="Create a new document." ma:contentTypeScope="" ma:versionID="b8c48fce7050fc4dded11328971b9a12">
  <xsd:schema xmlns:xsd="http://www.w3.org/2001/XMLSchema" xmlns:xs="http://www.w3.org/2001/XMLSchema" xmlns:p="http://schemas.microsoft.com/office/2006/metadata/properties" xmlns:ns2="f326c8d5-c302-4be2-b08c-80b3c4ffc93b" xmlns:ns3="808cda61-64c1-4cc2-8d52-d2ef7cb65ec5" xmlns:ns4="387d7afa-6ac9-4adf-a19b-74a3b0a2b762" targetNamespace="http://schemas.microsoft.com/office/2006/metadata/properties" ma:root="true" ma:fieldsID="8e98fd2b3fad5d213846a6f429af9e78" ns2:_="" ns3:_="" ns4:_="">
    <xsd:import namespace="f326c8d5-c302-4be2-b08c-80b3c4ffc93b"/>
    <xsd:import namespace="808cda61-64c1-4cc2-8d52-d2ef7cb65ec5"/>
    <xsd:import namespace="387d7afa-6ac9-4adf-a19b-74a3b0a2b76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Product_x0020_Category" minOccurs="0"/>
                <xsd:element ref="ns3:Literature_x0020_Type" minOccurs="0"/>
                <xsd:element ref="ns4:_dlc_DocId" minOccurs="0"/>
                <xsd:element ref="ns4:_dlc_DocIdUrl" minOccurs="0"/>
                <xsd:element ref="ns4:_dlc_DocIdPersistId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c8d5-c302-4be2-b08c-80b3c4ffc9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cda61-64c1-4cc2-8d52-d2ef7cb65ec5" elementFormDefault="qualified">
    <xsd:import namespace="http://schemas.microsoft.com/office/2006/documentManagement/types"/>
    <xsd:import namespace="http://schemas.microsoft.com/office/infopath/2007/PartnerControls"/>
    <xsd:element name="Product_x0020_Category" ma:index="10" nillable="true" ma:displayName="Product Category" ma:default="Cellular Analysis" ma:format="Dropdown" ma:internalName="Product_x0020_Category">
      <xsd:simpleType>
        <xsd:restriction base="dms:Choice">
          <xsd:enumeration value="Cellular Analysis"/>
          <xsd:enumeration value="Cloning &amp; Mapping"/>
          <xsd:enumeration value="Competent Cells"/>
          <xsd:enumeration value="Epigenetics"/>
          <xsd:enumeration value="Glycobiology"/>
          <xsd:enumeration value="Markers &amp; Ladders"/>
          <xsd:enumeration value="OEM"/>
          <xsd:enumeration value="Corporate"/>
          <xsd:enumeration value="NEB Expressions"/>
          <xsd:enumeration value="NEBNext"/>
          <xsd:enumeration value="Polymerase PCR Reagents"/>
          <xsd:enumeration value="Protein Expression &amp; Purification"/>
          <xsd:enumeration value="Protein Tools"/>
          <xsd:enumeration value="Restriction Enzymes"/>
          <xsd:enumeration value="RNA &amp; Gene Analysis"/>
        </xsd:restriction>
      </xsd:simpleType>
    </xsd:element>
    <xsd:element name="Literature_x0020_Type" ma:index="11" nillable="true" ma:displayName="Literature Type" ma:default="Brochure" ma:format="Dropdown" ma:internalName="Literature_x0020_Type">
      <xsd:simpleType>
        <xsd:restriction base="dms:Choice">
          <xsd:enumeration value="Brochure"/>
          <xsd:enumeration value="Sales Sheet"/>
          <xsd:enumeration value="Marketing Sheet"/>
          <xsd:enumeration value="Application Notes"/>
          <xsd:enumeration value="Selection Chart"/>
          <xsd:enumeration value="Citation Sheets"/>
          <xsd:enumeration value="Price List"/>
          <xsd:enumeration value="Corpor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d7afa-6ac9-4adf-a19b-74a3b0a2b762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EF4A-4B6E-4B21-8251-36364C77EF38}">
  <ds:schemaRefs>
    <ds:schemaRef ds:uri="f326c8d5-c302-4be2-b08c-80b3c4ffc93b"/>
    <ds:schemaRef ds:uri="http://www.w3.org/XML/1998/namespace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2006/documentManagement/types"/>
    <ds:schemaRef ds:uri="808cda61-64c1-4cc2-8d52-d2ef7cb65ec5"/>
    <ds:schemaRef ds:uri="http://purl.org/dc/terms/"/>
    <ds:schemaRef ds:uri="387d7afa-6ac9-4adf-a19b-74a3b0a2b762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7CB2AA7-208E-4483-B3DC-BA9DF07D617C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088AC12-5531-4A99-A89B-62962BB1E5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153DDEE-B81A-4F02-BAD4-E51EEF1B1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26c8d5-c302-4be2-b08c-80b3c4ffc93b"/>
    <ds:schemaRef ds:uri="808cda61-64c1-4cc2-8d52-d2ef7cb65ec5"/>
    <ds:schemaRef ds:uri="387d7afa-6ac9-4adf-a19b-74a3b0a2b7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15091</TotalTime>
  <Words>805</Words>
  <Application>Microsoft Office PowerPoint</Application>
  <PresentationFormat>On-screen Show (4:3)</PresentationFormat>
  <Paragraphs>188</Paragraphs>
  <Slides>25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Arial</vt:lpstr>
      <vt:lpstr>Calibri</vt:lpstr>
      <vt:lpstr>Calibri Light</vt:lpstr>
      <vt:lpstr>Courier New</vt:lpstr>
      <vt:lpstr>Helvetica</vt:lpstr>
      <vt:lpstr>Lucida Grande</vt:lpstr>
      <vt:lpstr>Times New Roman</vt:lpstr>
      <vt:lpstr>Wingdings</vt:lpstr>
      <vt:lpstr>Intro_Slide_Building</vt:lpstr>
      <vt:lpstr>Intro_Slide_HF_Ice</vt:lpstr>
      <vt:lpstr>Intro_Slide_NEBNext</vt:lpstr>
      <vt:lpstr>5_Custom Design</vt:lpstr>
      <vt:lpstr>White Background w/Title</vt:lpstr>
      <vt:lpstr>Tinted Bkgd_no Footer</vt:lpstr>
      <vt:lpstr>Tree_Image_to_Right</vt:lpstr>
      <vt:lpstr>Petri_Image_to_Right</vt:lpstr>
      <vt:lpstr>Custom Design</vt:lpstr>
      <vt:lpstr>1_Custom Design</vt:lpstr>
      <vt:lpstr>2_Custom Design</vt:lpstr>
      <vt:lpstr>3_Custom Design</vt:lpstr>
      <vt:lpstr>Office Theme</vt:lpstr>
      <vt:lpstr>2_White Background w/Title</vt:lpstr>
      <vt:lpstr>3_Office Theme</vt:lpstr>
      <vt:lpstr>2_Office Theme</vt:lpstr>
      <vt:lpstr>1_Blue</vt:lpstr>
      <vt:lpstr>Microsoft PowerPoint Presentation</vt:lpstr>
      <vt:lpstr>PowerPoint Presentation</vt:lpstr>
      <vt:lpstr>PowerPoint Presentation</vt:lpstr>
      <vt:lpstr>Food means Agriculture</vt:lpstr>
      <vt:lpstr>PowerPoint Presentation</vt:lpstr>
      <vt:lpstr>PowerPoint Presentation</vt:lpstr>
      <vt:lpstr>Traditional versus precision methods</vt:lpstr>
      <vt:lpstr>Traditional versus precision methods</vt:lpstr>
      <vt:lpstr>Genetic Modification refers to a method</vt:lpstr>
      <vt:lpstr>Food in Developing Countries</vt:lpstr>
      <vt:lpstr>The “Real” Problem in Europe</vt:lpstr>
      <vt:lpstr>The Green Parties Opportunity</vt:lpstr>
      <vt:lpstr>The tragic consequences</vt:lpstr>
      <vt:lpstr>A case study</vt:lpstr>
      <vt:lpstr>Golden Rice</vt:lpstr>
      <vt:lpstr>Golden Rice</vt:lpstr>
      <vt:lpstr>PowerPoint Presentation</vt:lpstr>
      <vt:lpstr>PowerPoint Presentation</vt:lpstr>
      <vt:lpstr>PowerPoint Presentation</vt:lpstr>
      <vt:lpstr>Bangladesh: Bt eggplant</vt:lpstr>
      <vt:lpstr>PowerPoint Presentation</vt:lpstr>
      <vt:lpstr>PowerPoint Presentation</vt:lpstr>
      <vt:lpstr>Science Facts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 Hall</dc:creator>
  <cp:lastModifiedBy>Roberts, Rich</cp:lastModifiedBy>
  <cp:revision>247</cp:revision>
  <cp:lastPrinted>2016-10-27T14:31:49Z</cp:lastPrinted>
  <dcterms:created xsi:type="dcterms:W3CDTF">2014-10-03T15:19:54Z</dcterms:created>
  <dcterms:modified xsi:type="dcterms:W3CDTF">2020-08-18T14:59:08Z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0x010100055ACDD39AE9DB449527055136D20874</vt:lpwstr>
  </property>
  <property fmtid="{D5CDD505-2E9C-101B-9397-08002B2CF9AE}" pid="3" name="_dlc_DocIdItemGuid">
    <vt:lpwstr>0b22c39e-e54e-40c2-b427-868703c71da5</vt:lpwstr>
  </property>
</Properties>
</file>