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695" r:id="rId18"/>
    <p:sldMasterId id="2147483719" r:id="rId19"/>
    <p:sldMasterId id="2147483738" r:id="rId20"/>
    <p:sldMasterId id="2147483750" r:id="rId21"/>
    <p:sldMasterId id="2147483762" r:id="rId22"/>
    <p:sldMasterId id="2147483774" r:id="rId23"/>
  </p:sldMasterIdLst>
  <p:notesMasterIdLst>
    <p:notesMasterId r:id="rId63"/>
  </p:notesMasterIdLst>
  <p:handoutMasterIdLst>
    <p:handoutMasterId r:id="rId64"/>
  </p:handoutMasterIdLst>
  <p:sldIdLst>
    <p:sldId id="379" r:id="rId24"/>
    <p:sldId id="302" r:id="rId25"/>
    <p:sldId id="366" r:id="rId26"/>
    <p:sldId id="377" r:id="rId27"/>
    <p:sldId id="357" r:id="rId28"/>
    <p:sldId id="305" r:id="rId29"/>
    <p:sldId id="367" r:id="rId30"/>
    <p:sldId id="363" r:id="rId31"/>
    <p:sldId id="368" r:id="rId32"/>
    <p:sldId id="365" r:id="rId33"/>
    <p:sldId id="378" r:id="rId34"/>
    <p:sldId id="359" r:id="rId35"/>
    <p:sldId id="342" r:id="rId36"/>
    <p:sldId id="339" r:id="rId37"/>
    <p:sldId id="370" r:id="rId38"/>
    <p:sldId id="343" r:id="rId39"/>
    <p:sldId id="309" r:id="rId40"/>
    <p:sldId id="371" r:id="rId41"/>
    <p:sldId id="311" r:id="rId42"/>
    <p:sldId id="312" r:id="rId43"/>
    <p:sldId id="380" r:id="rId44"/>
    <p:sldId id="313" r:id="rId45"/>
    <p:sldId id="314" r:id="rId46"/>
    <p:sldId id="315" r:id="rId47"/>
    <p:sldId id="375" r:id="rId48"/>
    <p:sldId id="317" r:id="rId49"/>
    <p:sldId id="348" r:id="rId50"/>
    <p:sldId id="372" r:id="rId51"/>
    <p:sldId id="373" r:id="rId52"/>
    <p:sldId id="354" r:id="rId53"/>
    <p:sldId id="355" r:id="rId54"/>
    <p:sldId id="353" r:id="rId55"/>
    <p:sldId id="352" r:id="rId56"/>
    <p:sldId id="351" r:id="rId57"/>
    <p:sldId id="362" r:id="rId58"/>
    <p:sldId id="376" r:id="rId59"/>
    <p:sldId id="381" r:id="rId60"/>
    <p:sldId id="382" r:id="rId61"/>
    <p:sldId id="356" r:id="rId62"/>
  </p:sldIdLst>
  <p:sldSz cx="9144000" cy="6858000" type="screen4x3"/>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086553"/>
    <a:srgbClr val="1541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33" autoAdjust="0"/>
    <p:restoredTop sz="99042" autoAdjust="0"/>
  </p:normalViewPr>
  <p:slideViewPr>
    <p:cSldViewPr snapToGrid="0" snapToObjects="1">
      <p:cViewPr varScale="1">
        <p:scale>
          <a:sx n="76" d="100"/>
          <a:sy n="76" d="100"/>
        </p:scale>
        <p:origin x="1142" y="43"/>
      </p:cViewPr>
      <p:guideLst>
        <p:guide orient="horz" pos="60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17.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6.xml"/><Relationship Id="rId11" Type="http://schemas.openxmlformats.org/officeDocument/2006/relationships/slideMaster" Target="slideMasters/slideMaster7.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38.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handoutMaster" Target="handoutMasters/handoutMaster1.xml"/><Relationship Id="rId8" Type="http://schemas.openxmlformats.org/officeDocument/2006/relationships/slideMaster" Target="slideMasters/slideMaster4.xml"/><Relationship Id="rId51" Type="http://schemas.openxmlformats.org/officeDocument/2006/relationships/slide" Target="slides/slide28.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theme" Target="theme/theme1.xml"/><Relationship Id="rId20" Type="http://schemas.openxmlformats.org/officeDocument/2006/relationships/slideMaster" Target="slideMasters/slideMaster16.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6.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010"/>
          </a:xfrm>
          <a:prstGeom prst="rect">
            <a:avLst/>
          </a:prstGeom>
        </p:spPr>
        <p:txBody>
          <a:bodyPr vert="horz" lIns="92309" tIns="46154" rIns="92309" bIns="46154" rtlCol="0"/>
          <a:lstStyle>
            <a:lvl1pPr algn="r">
              <a:defRPr sz="1200"/>
            </a:lvl1pPr>
          </a:lstStyle>
          <a:p>
            <a:fld id="{EFC766DC-FEAD-E74C-BB43-59F9DB6B9CA8}" type="datetimeFigureOut">
              <a:rPr lang="en-US" smtClean="0"/>
              <a:t>11/22/2018</a:t>
            </a:fld>
            <a:endParaRPr lang="en-US"/>
          </a:p>
        </p:txBody>
      </p:sp>
      <p:sp>
        <p:nvSpPr>
          <p:cNvPr id="4" name="Footer Placeholder 3"/>
          <p:cNvSpPr>
            <a:spLocks noGrp="1"/>
          </p:cNvSpPr>
          <p:nvPr>
            <p:ph type="ftr" sz="quarter" idx="2"/>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57590"/>
            <a:ext cx="3004820" cy="461010"/>
          </a:xfrm>
          <a:prstGeom prst="rect">
            <a:avLst/>
          </a:prstGeom>
        </p:spPr>
        <p:txBody>
          <a:bodyPr vert="horz" lIns="92309" tIns="46154" rIns="92309" bIns="46154"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79E1D4EC-987C-8B42-9E2C-375911FB1421}" type="datetimeFigureOut">
              <a:rPr lang="en-US" smtClean="0"/>
              <a:t>11/22/2018</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charset="0"/>
            </a:endParaRPr>
          </a:p>
        </p:txBody>
      </p:sp>
      <p:sp>
        <p:nvSpPr>
          <p:cNvPr id="9216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0008" indent="-288465" eaLnBrk="0" hangingPunct="0">
              <a:defRPr>
                <a:solidFill>
                  <a:schemeClr val="tx1"/>
                </a:solidFill>
                <a:latin typeface="Arial" charset="0"/>
              </a:defRPr>
            </a:lvl2pPr>
            <a:lvl3pPr marL="1153859" indent="-230772" eaLnBrk="0" hangingPunct="0">
              <a:defRPr>
                <a:solidFill>
                  <a:schemeClr val="tx1"/>
                </a:solidFill>
                <a:latin typeface="Arial" charset="0"/>
              </a:defRPr>
            </a:lvl3pPr>
            <a:lvl4pPr marL="1615402" indent="-230772" eaLnBrk="0" hangingPunct="0">
              <a:defRPr>
                <a:solidFill>
                  <a:schemeClr val="tx1"/>
                </a:solidFill>
                <a:latin typeface="Arial" charset="0"/>
              </a:defRPr>
            </a:lvl4pPr>
            <a:lvl5pPr marL="2076945" indent="-230772" eaLnBrk="0" hangingPunct="0">
              <a:defRPr>
                <a:solidFill>
                  <a:schemeClr val="tx1"/>
                </a:solidFill>
                <a:latin typeface="Arial" charset="0"/>
              </a:defRPr>
            </a:lvl5pPr>
            <a:lvl6pPr marL="2538489" indent="-230772" eaLnBrk="0" fontAlgn="base" hangingPunct="0">
              <a:spcBef>
                <a:spcPct val="0"/>
              </a:spcBef>
              <a:spcAft>
                <a:spcPct val="0"/>
              </a:spcAft>
              <a:defRPr>
                <a:solidFill>
                  <a:schemeClr val="tx1"/>
                </a:solidFill>
                <a:latin typeface="Arial" charset="0"/>
              </a:defRPr>
            </a:lvl6pPr>
            <a:lvl7pPr marL="3000032" indent="-230772" eaLnBrk="0" fontAlgn="base" hangingPunct="0">
              <a:spcBef>
                <a:spcPct val="0"/>
              </a:spcBef>
              <a:spcAft>
                <a:spcPct val="0"/>
              </a:spcAft>
              <a:defRPr>
                <a:solidFill>
                  <a:schemeClr val="tx1"/>
                </a:solidFill>
                <a:latin typeface="Arial" charset="0"/>
              </a:defRPr>
            </a:lvl7pPr>
            <a:lvl8pPr marL="3461576" indent="-230772" eaLnBrk="0" fontAlgn="base" hangingPunct="0">
              <a:spcBef>
                <a:spcPct val="0"/>
              </a:spcBef>
              <a:spcAft>
                <a:spcPct val="0"/>
              </a:spcAft>
              <a:defRPr>
                <a:solidFill>
                  <a:schemeClr val="tx1"/>
                </a:solidFill>
                <a:latin typeface="Arial" charset="0"/>
              </a:defRPr>
            </a:lvl8pPr>
            <a:lvl9pPr marL="3923119" indent="-230772"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C7EFA71-05E7-48DA-BDDE-D9B7E93168A3}"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03218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smtClean="0">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331964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smtClean="0">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5151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27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69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smtClean="0"/>
              <a:t>Click to edit Master title style</a:t>
            </a:r>
            <a:endParaRPr lang="en-US" dirty="0"/>
          </a:p>
        </p:txBody>
      </p:sp>
      <p:sp>
        <p:nvSpPr>
          <p:cNvPr id="5"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37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699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96114"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95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smtClean="0"/>
              <a:t>Click to edit Master title style</a:t>
            </a:r>
            <a:endParaRPr lang="en-US" dirty="0"/>
          </a:p>
        </p:txBody>
      </p:sp>
      <p:sp>
        <p:nvSpPr>
          <p:cNvPr id="4" name="Content Placeholder 2"/>
          <p:cNvSpPr>
            <a:spLocks noGrp="1"/>
          </p:cNvSpPr>
          <p:nvPr>
            <p:ph idx="10"/>
          </p:nvPr>
        </p:nvSpPr>
        <p:spPr>
          <a:xfrm>
            <a:off x="228600" y="2743200"/>
            <a:ext cx="61722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6503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760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8"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2395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959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14980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308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8000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87869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26755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398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90622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52872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6341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smtClean="0">
                <a:solidFill>
                  <a:srgbClr val="FFFFFF"/>
                </a:solidFill>
                <a:effectLst>
                  <a:outerShdw blurRad="50800" dist="38100" dir="2700000" algn="tl" rotWithShape="0">
                    <a:prstClr val="black">
                      <a:alpha val="40000"/>
                    </a:prstClr>
                  </a:outerShdw>
                </a:effectLst>
                <a:latin typeface="Helvetica"/>
                <a:cs typeface="Helvetica"/>
              </a:rPr>
              <a:t>Click to edit Master title style</a:t>
            </a:r>
            <a:endParaRPr lang="en-US" sz="3600" b="1" i="0" dirty="0">
              <a:solidFill>
                <a:srgbClr val="FFFFFF"/>
              </a:solidFill>
              <a:effectLst>
                <a:outerShdw blurRad="50800" dist="38100" dir="2700000" algn="tl" rotWithShape="0">
                  <a:prstClr val="black">
                    <a:alpha val="40000"/>
                  </a:prstClr>
                </a:outerShdw>
              </a:effectLst>
              <a:latin typeface="Helvetica"/>
              <a:cs typeface="Helvetica"/>
            </a:endParaRP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71630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11/22/2018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76207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smtClean="0"/>
              <a:t>Click to edit Master title style</a:t>
            </a:r>
            <a:endParaRPr lang="en-US" dirty="0"/>
          </a:p>
        </p:txBody>
      </p:sp>
      <p:sp>
        <p:nvSpPr>
          <p:cNvPr id="7"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7322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1"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7979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Thursday, November 22, 2018</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11/22/2018</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602784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30607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smtClean="0"/>
              <a:t>Click to edit Master title style</a:t>
            </a:r>
            <a:endParaRPr lang="en-US" dirty="0"/>
          </a:p>
        </p:txBody>
      </p:sp>
      <p:sp>
        <p:nvSpPr>
          <p:cNvPr id="7"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354611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808490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65486583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6662203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398629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11/22/2018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11/22/2018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6992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11/22/2018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04F4DB-5139-4C5E-B5F3-85F0A37702FC}" type="datetimeFigureOut">
              <a:rPr lang="en-US" smtClean="0"/>
              <a:t>11/22/2018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04F4DB-5139-4C5E-B5F3-85F0A37702FC}" type="datetimeFigureOut">
              <a:rPr lang="en-US" smtClean="0"/>
              <a:t>11/22/2018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04F4DB-5139-4C5E-B5F3-85F0A37702FC}" type="datetimeFigureOut">
              <a:rPr lang="en-US" smtClean="0"/>
              <a:t>11/22/2018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11/22/2018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11/22/2018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11/22/2018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11/22/2018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11/22/2018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0E9C39-56ED-420E-B62F-617D2408C1FA}" type="datetimeFigureOut">
              <a:rPr lang="en-US" smtClean="0"/>
              <a:t>11/22/2018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3861507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11/22/2018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E9C39-56ED-420E-B62F-617D2408C1FA}" type="datetimeFigureOut">
              <a:rPr lang="en-US" smtClean="0"/>
              <a:t>11/22/2018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7897984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0E9C39-56ED-420E-B62F-617D2408C1FA}" type="datetimeFigureOut">
              <a:rPr lang="en-US" smtClean="0"/>
              <a:t>11/22/2018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041238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0E9C39-56ED-420E-B62F-617D2408C1FA}" type="datetimeFigureOut">
              <a:rPr lang="en-US" smtClean="0"/>
              <a:t>11/22/2018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6842793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0E9C39-56ED-420E-B62F-617D2408C1FA}" type="datetimeFigureOut">
              <a:rPr lang="en-US" smtClean="0"/>
              <a:t>11/22/2018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4586933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0E9C39-56ED-420E-B62F-617D2408C1FA}" type="datetimeFigureOut">
              <a:rPr lang="en-US" smtClean="0"/>
              <a:t>11/22/2018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26821197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0E9C39-56ED-420E-B62F-617D2408C1FA}" type="datetimeFigureOut">
              <a:rPr lang="en-US" smtClean="0"/>
              <a:t>11/22/2018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40372705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0E9C39-56ED-420E-B62F-617D2408C1FA}" type="datetimeFigureOut">
              <a:rPr lang="en-US" smtClean="0"/>
              <a:t>11/22/2018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33192559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0E9C39-56ED-420E-B62F-617D2408C1FA}" type="datetimeFigureOut">
              <a:rPr lang="en-US" smtClean="0"/>
              <a:t>11/22/2018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32646915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E9C39-56ED-420E-B62F-617D2408C1FA}" type="datetimeFigureOut">
              <a:rPr lang="en-US" smtClean="0"/>
              <a:t>11/22/2018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2085693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E9C39-56ED-420E-B62F-617D2408C1FA}" type="datetimeFigureOut">
              <a:rPr lang="en-US" smtClean="0"/>
              <a:t>11/22/2018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477833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9314172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4076314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D55F5F5-D8B4-4C48-9D02-F25FBA33BB5E}" type="datetimeFigureOut">
              <a:rPr lang="en-US" smtClean="0"/>
              <a:t>11/22/2018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8506416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D55F5F5-D8B4-4C48-9D02-F25FBA33BB5E}" type="datetimeFigureOut">
              <a:rPr lang="en-US" smtClean="0"/>
              <a:t>11/22/2018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4984884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D55F5F5-D8B4-4C48-9D02-F25FBA33BB5E}" type="datetimeFigureOut">
              <a:rPr lang="en-US" smtClean="0"/>
              <a:t>11/22/2018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96185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D55F5F5-D8B4-4C48-9D02-F25FBA33BB5E}" type="datetimeFigureOut">
              <a:rPr lang="en-US" smtClean="0"/>
              <a:t>11/22/2018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871482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5F5F5-D8B4-4C48-9D02-F25FBA33BB5E}" type="datetimeFigureOut">
              <a:rPr lang="en-US" smtClean="0"/>
              <a:t>11/22/2018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1520065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11/22/2018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0914144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11/22/2018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48729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61446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9277496"/>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11/22/2018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2391549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6.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11/22/2018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11/22/2018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881245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iming>
    <p:tnLst>
      <p:par>
        <p:cTn id="1" dur="indefinite" restart="never" nodeType="tmRoot"/>
      </p:par>
    </p:tnLst>
  </p:timing>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11/22/2018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E0E9C39-56ED-420E-B62F-617D2408C1FA}" type="datetimeFigureOut">
              <a:rPr lang="en-US" smtClean="0"/>
              <a:t>11/22/2018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9C8D4B-B7D2-4539-8BB0-A413B8428AF4}" type="slidenum">
              <a:rPr lang="en-US" smtClean="0"/>
              <a:t>‹#›</a:t>
            </a:fld>
            <a:endParaRPr lang="en-US"/>
          </a:p>
        </p:txBody>
      </p:sp>
    </p:spTree>
    <p:extLst>
      <p:ext uri="{BB962C8B-B14F-4D97-AF65-F5344CB8AC3E}">
        <p14:creationId xmlns:p14="http://schemas.microsoft.com/office/powerpoint/2010/main" val="237796779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5F5F5-D8B4-4C48-9D02-F25FBA33BB5E}" type="datetimeFigureOut">
              <a:rPr lang="en-US" smtClean="0"/>
              <a:t>11/22/2018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51A52-5B5E-D946-8AFE-93A8DE00F621}" type="slidenum">
              <a:rPr lang="en-US" smtClean="0"/>
              <a:t>‹#›</a:t>
            </a:fld>
            <a:endParaRPr lang="en-US"/>
          </a:p>
        </p:txBody>
      </p:sp>
    </p:spTree>
    <p:extLst>
      <p:ext uri="{BB962C8B-B14F-4D97-AF65-F5344CB8AC3E}">
        <p14:creationId xmlns:p14="http://schemas.microsoft.com/office/powerpoint/2010/main" val="4280278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smtClean="0">
                <a:solidFill>
                  <a:srgbClr val="FFFFFF"/>
                </a:solidFill>
                <a:effectLst>
                  <a:outerShdw blurRad="50800" dist="38100" dir="2700000" algn="tl" rotWithShape="0">
                    <a:prstClr val="black">
                      <a:alpha val="40000"/>
                    </a:prstClr>
                  </a:outerShdw>
                </a:effectLst>
                <a:latin typeface="Helvetica"/>
                <a:cs typeface="Helvetica"/>
              </a:rPr>
              <a:t>Click to edit Master title style</a:t>
            </a:r>
            <a:endParaRPr lang="en-US" sz="3600" b="1" i="0" dirty="0">
              <a:solidFill>
                <a:srgbClr val="FFFFFF"/>
              </a:solidFill>
              <a:effectLst>
                <a:outerShdw blurRad="50800" dist="38100" dir="2700000" algn="tl" rotWithShape="0">
                  <a:prstClr val="black">
                    <a:alpha val="40000"/>
                  </a:prstClr>
                </a:outerShdw>
              </a:effectLst>
              <a:latin typeface="Helvetica"/>
              <a:cs typeface="Helvetica"/>
            </a:endParaRP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 id="2147483737" r:id="rId5"/>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 id="2147483677"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1.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gif"/><Relationship Id="rId1" Type="http://schemas.openxmlformats.org/officeDocument/2006/relationships/slideLayout" Target="../slideLayouts/slideLayout53.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hyperlink" Target="http://hawaiitribune-herald.com/sections/news/local-news/papaya-gmo-success-story.html" TargetMode="External"/><Relationship Id="rId2" Type="http://schemas.openxmlformats.org/officeDocument/2006/relationships/hyperlink" Target="http://www.apsnet.org/edcenter/intropp/lessons/viruses/Pages/PapayaRingspotvirus.aspx" TargetMode="External"/><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4.xml"/><Relationship Id="rId5" Type="http://schemas.openxmlformats.org/officeDocument/2006/relationships/image" Target="../media/image55.png"/><Relationship Id="rId4" Type="http://schemas.openxmlformats.org/officeDocument/2006/relationships/hyperlink" Target="http://supportprecisionagriculture.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53.xml"/><Relationship Id="rId4" Type="http://schemas.openxmlformats.org/officeDocument/2006/relationships/hyperlink" Target="http://supportprecisionagriculture.o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6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1055" y="1499950"/>
            <a:ext cx="5627594" cy="6150402"/>
          </a:xfrm>
          <a:prstGeom prst="rect">
            <a:avLst/>
          </a:prstGeom>
          <a:noFill/>
        </p:spPr>
        <p:txBody>
          <a:bodyPr wrap="square" rtlCol="0">
            <a:spAutoFit/>
          </a:bodyPr>
          <a:lstStyle/>
          <a:p>
            <a:pPr algn="ctr" defTabSz="685800"/>
            <a:r>
              <a:rPr lang="en-US" sz="3300" b="1" dirty="0" smtClean="0">
                <a:solidFill>
                  <a:srgbClr val="FF0000"/>
                </a:solidFill>
                <a:latin typeface="Calibri" panose="020F0502020204030204"/>
              </a:rPr>
              <a:t>137 Nobel Laureates support GMOs</a:t>
            </a:r>
            <a:endParaRPr lang="en-US" sz="3300" b="1" dirty="0">
              <a:solidFill>
                <a:srgbClr val="FF0000"/>
              </a:solidFill>
              <a:latin typeface="Calibri" panose="020F0502020204030204"/>
            </a:endParaRPr>
          </a:p>
          <a:p>
            <a:pPr algn="ctr" defTabSz="685800"/>
            <a:endParaRPr lang="en-US" sz="3300" b="1" dirty="0">
              <a:solidFill>
                <a:srgbClr val="FF0000"/>
              </a:solidFill>
              <a:latin typeface="Calibri" panose="020F0502020204030204"/>
            </a:endParaRPr>
          </a:p>
          <a:p>
            <a:pPr algn="ctr" defTabSz="685800"/>
            <a:endParaRPr lang="en-US" sz="3300" b="1" dirty="0">
              <a:solidFill>
                <a:srgbClr val="FF0000"/>
              </a:solidFill>
              <a:latin typeface="Calibri" panose="020F0502020204030204"/>
            </a:endParaRPr>
          </a:p>
          <a:p>
            <a:pPr algn="ctr" defTabSz="685800"/>
            <a:r>
              <a:rPr lang="en-US" b="1" dirty="0">
                <a:solidFill>
                  <a:prstClr val="black"/>
                </a:solidFill>
                <a:latin typeface="Calibri" panose="020F0502020204030204"/>
              </a:rPr>
              <a:t>Richard J. </a:t>
            </a:r>
            <a:r>
              <a:rPr lang="en-US" b="1" dirty="0" smtClean="0">
                <a:solidFill>
                  <a:prstClr val="black"/>
                </a:solidFill>
                <a:latin typeface="Calibri" panose="020F0502020204030204"/>
              </a:rPr>
              <a:t>Roberts</a:t>
            </a:r>
          </a:p>
          <a:p>
            <a:pPr algn="ctr" defTabSz="685800"/>
            <a:endParaRPr lang="en-US" b="1" dirty="0">
              <a:solidFill>
                <a:prstClr val="black"/>
              </a:solidFill>
              <a:latin typeface="Calibri" panose="020F0502020204030204"/>
            </a:endParaRPr>
          </a:p>
          <a:p>
            <a:pPr algn="ctr" defTabSz="685800"/>
            <a:endParaRPr lang="en-US" b="1" dirty="0" smtClean="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smtClean="0">
              <a:solidFill>
                <a:prstClr val="black"/>
              </a:solidFill>
              <a:latin typeface="Calibri" panose="020F0502020204030204"/>
            </a:endParaRPr>
          </a:p>
          <a:p>
            <a:pPr algn="ctr" defTabSz="685800"/>
            <a:endParaRPr lang="en-US" b="1" dirty="0" smtClean="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r>
              <a:rPr lang="en-US" b="1" smtClean="0">
                <a:solidFill>
                  <a:prstClr val="black"/>
                </a:solidFill>
                <a:latin typeface="Calibri" panose="020F0502020204030204"/>
              </a:rPr>
              <a:t>Ialimentos</a:t>
            </a:r>
            <a:r>
              <a:rPr lang="en-US" b="1" dirty="0" smtClean="0">
                <a:solidFill>
                  <a:prstClr val="black"/>
                </a:solidFill>
                <a:latin typeface="Calibri" panose="020F0502020204030204"/>
              </a:rPr>
              <a:t> </a:t>
            </a:r>
            <a:r>
              <a:rPr lang="en-US" b="1" dirty="0" smtClean="0">
                <a:solidFill>
                  <a:prstClr val="black"/>
                </a:solidFill>
                <a:latin typeface="Calibri" panose="020F0502020204030204"/>
              </a:rPr>
              <a:t>– </a:t>
            </a:r>
            <a:r>
              <a:rPr lang="en-US" b="1" dirty="0" err="1" smtClean="0">
                <a:solidFill>
                  <a:prstClr val="black"/>
                </a:solidFill>
                <a:latin typeface="Calibri" panose="020F0502020204030204"/>
              </a:rPr>
              <a:t>Bogata</a:t>
            </a:r>
            <a:r>
              <a:rPr lang="en-US" b="1" dirty="0" smtClean="0">
                <a:solidFill>
                  <a:prstClr val="black"/>
                </a:solidFill>
                <a:latin typeface="Calibri" panose="020F0502020204030204"/>
              </a:rPr>
              <a:t>, Columbia September 5</a:t>
            </a:r>
            <a:r>
              <a:rPr lang="en-US" b="1" baseline="30000" dirty="0" smtClean="0">
                <a:solidFill>
                  <a:prstClr val="black"/>
                </a:solidFill>
                <a:latin typeface="Calibri" panose="020F0502020204030204"/>
              </a:rPr>
              <a:t>th</a:t>
            </a:r>
            <a:r>
              <a:rPr lang="en-US" b="1" dirty="0" smtClean="0">
                <a:solidFill>
                  <a:prstClr val="black"/>
                </a:solidFill>
                <a:latin typeface="Calibri" panose="020F0502020204030204"/>
              </a:rPr>
              <a:t> 2018</a:t>
            </a:r>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1500" b="1" dirty="0" smtClean="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900" b="1" dirty="0">
              <a:solidFill>
                <a:prstClr val="black"/>
              </a:solidFill>
              <a:latin typeface="Calibri" panose="020F0502020204030204"/>
            </a:endParaRPr>
          </a:p>
          <a:p>
            <a:pPr algn="ctr"/>
            <a:endParaRPr lang="en-US" sz="2800" b="1" baseline="-25000" dirty="0">
              <a:solidFill>
                <a:prstClr val="black"/>
              </a:solidFill>
            </a:endParaRPr>
          </a:p>
          <a:p>
            <a:pPr algn="ct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pic>
        <p:nvPicPr>
          <p:cNvPr id="3" name="Picture 2"/>
          <p:cNvPicPr>
            <a:picLocks noChangeAspect="1"/>
          </p:cNvPicPr>
          <p:nvPr/>
        </p:nvPicPr>
        <p:blipFill>
          <a:blip r:embed="rId2"/>
          <a:stretch>
            <a:fillRect/>
          </a:stretch>
        </p:blipFill>
        <p:spPr>
          <a:xfrm>
            <a:off x="3762104" y="4283365"/>
            <a:ext cx="1505495" cy="583571"/>
          </a:xfrm>
          <a:prstGeom prst="rect">
            <a:avLst/>
          </a:prstGeom>
        </p:spPr>
      </p:pic>
    </p:spTree>
    <p:extLst>
      <p:ext uri="{BB962C8B-B14F-4D97-AF65-F5344CB8AC3E}">
        <p14:creationId xmlns:p14="http://schemas.microsoft.com/office/powerpoint/2010/main" val="23940571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861" y="942110"/>
            <a:ext cx="8842278" cy="4973780"/>
          </a:xfrm>
          <a:prstGeom prst="rect">
            <a:avLst/>
          </a:prstGeom>
        </p:spPr>
      </p:pic>
    </p:spTree>
    <p:extLst>
      <p:ext uri="{BB962C8B-B14F-4D97-AF65-F5344CB8AC3E}">
        <p14:creationId xmlns:p14="http://schemas.microsoft.com/office/powerpoint/2010/main" val="7115368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9789" y="1493358"/>
            <a:ext cx="4386531" cy="2665687"/>
          </a:xfrm>
          <a:prstGeom prst="rect">
            <a:avLst/>
          </a:prstGeom>
          <a:ln w="28575">
            <a:solidFill>
              <a:schemeClr val="tx1"/>
            </a:solidFill>
          </a:ln>
        </p:spPr>
      </p:pic>
      <p:pic>
        <p:nvPicPr>
          <p:cNvPr id="4" name="Picture 3"/>
          <p:cNvPicPr>
            <a:picLocks noChangeAspect="1"/>
          </p:cNvPicPr>
          <p:nvPr/>
        </p:nvPicPr>
        <p:blipFill>
          <a:blip r:embed="rId3"/>
          <a:stretch>
            <a:fillRect/>
          </a:stretch>
        </p:blipFill>
        <p:spPr>
          <a:xfrm>
            <a:off x="4738374" y="1493358"/>
            <a:ext cx="4297471" cy="2665687"/>
          </a:xfrm>
          <a:prstGeom prst="rect">
            <a:avLst/>
          </a:prstGeom>
          <a:ln w="28575">
            <a:solidFill>
              <a:schemeClr val="tx1"/>
            </a:solidFill>
          </a:ln>
        </p:spPr>
      </p:pic>
      <p:sp>
        <p:nvSpPr>
          <p:cNvPr id="2" name="TextBox 1"/>
          <p:cNvSpPr txBox="1"/>
          <p:nvPr/>
        </p:nvSpPr>
        <p:spPr>
          <a:xfrm>
            <a:off x="336434" y="4896464"/>
            <a:ext cx="232917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B05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rPr>
              <a:t>This is safe</a:t>
            </a:r>
            <a:r>
              <a:rPr kumimoji="0" lang="en-US" sz="2800" b="0" i="0" u="none" strike="noStrike" kern="1200" cap="none" spc="0" normalizeH="0" baseline="0" noProof="0" dirty="0" smtClean="0">
                <a:ln>
                  <a:noFill/>
                </a:ln>
                <a:solidFill>
                  <a:srgbClr val="00B050"/>
                </a:solidFill>
                <a:effectLst/>
                <a:uLnTx/>
                <a:uFillTx/>
                <a:latin typeface="Calibri" panose="020F0502020204030204"/>
                <a:ea typeface="+mn-ea"/>
                <a:cs typeface="Helvetica"/>
              </a:rPr>
              <a:t>!’</a:t>
            </a:r>
            <a:endPar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endParaRPr>
          </a:p>
        </p:txBody>
      </p:sp>
      <p:sp>
        <p:nvSpPr>
          <p:cNvPr id="3" name="TextBox 2"/>
          <p:cNvSpPr txBox="1"/>
          <p:nvPr/>
        </p:nvSpPr>
        <p:spPr>
          <a:xfrm>
            <a:off x="2694039" y="4958019"/>
            <a:ext cx="347078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3B3D3C"/>
                </a:solidFill>
                <a:effectLst/>
                <a:uLnTx/>
                <a:uFillTx/>
                <a:latin typeface="Calibri" panose="020F0502020204030204"/>
                <a:ea typeface="+mn-ea"/>
                <a:cs typeface="+mn-cs"/>
              </a:rPr>
              <a:t>Greenpeace says </a:t>
            </a: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a:t>
            </a:r>
          </a:p>
        </p:txBody>
      </p:sp>
      <p:sp>
        <p:nvSpPr>
          <p:cNvPr id="5" name="TextBox 4"/>
          <p:cNvSpPr txBox="1"/>
          <p:nvPr/>
        </p:nvSpPr>
        <p:spPr>
          <a:xfrm>
            <a:off x="5879690" y="4896464"/>
            <a:ext cx="30283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Helvetica"/>
              </a:rPr>
              <a:t>‘This is dangerous!’</a:t>
            </a:r>
          </a:p>
        </p:txBody>
      </p:sp>
    </p:spTree>
    <p:extLst>
      <p:ext uri="{BB962C8B-B14F-4D97-AF65-F5344CB8AC3E}">
        <p14:creationId xmlns:p14="http://schemas.microsoft.com/office/powerpoint/2010/main" val="23578787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321347"/>
            <a:ext cx="8050960"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01133" y="1371601"/>
            <a:ext cx="7941733" cy="4189186"/>
          </a:xfrm>
        </p:spPr>
        <p:txBody>
          <a:bodyPr>
            <a:normAutofit lnSpcReduction="10000"/>
          </a:bodyPr>
          <a:lstStyle/>
          <a:p>
            <a:pPr marL="0" indent="0" algn="ctr">
              <a:buNone/>
            </a:pPr>
            <a:r>
              <a:rPr lang="en-US" sz="2800" dirty="0" smtClean="0">
                <a:solidFill>
                  <a:schemeClr val="accent6"/>
                </a:solidFill>
              </a:rPr>
              <a:t>I </a:t>
            </a:r>
            <a:r>
              <a:rPr lang="en-US" sz="2800" dirty="0">
                <a:solidFill>
                  <a:schemeClr val="accent6"/>
                </a:solidFill>
              </a:rPr>
              <a:t>want to move a GPS system from my old car into my new one</a:t>
            </a:r>
          </a:p>
          <a:p>
            <a:pPr algn="ctr"/>
            <a:endParaRPr lang="en-US" sz="2800" dirty="0">
              <a:solidFill>
                <a:schemeClr val="accent2"/>
              </a:solidFill>
            </a:endParaRPr>
          </a:p>
          <a:p>
            <a:pPr marL="0" indent="0" algn="ctr">
              <a:buNone/>
            </a:pPr>
            <a:r>
              <a:rPr lang="en-US" sz="2800" dirty="0">
                <a:solidFill>
                  <a:srgbClr val="FF0000"/>
                </a:solidFill>
              </a:rPr>
              <a:t>Should I disassemble two cars, mix up the parts and then “select” for the one with the GPS, ignoring what else it might have picked up?</a:t>
            </a:r>
          </a:p>
          <a:p>
            <a:pPr algn="ctr"/>
            <a:endParaRPr lang="en-US" sz="2200" dirty="0" smtClean="0">
              <a:solidFill>
                <a:schemeClr val="accent6"/>
              </a:solidFill>
            </a:endParaRPr>
          </a:p>
          <a:p>
            <a:pPr algn="ctr"/>
            <a:endParaRPr lang="en-US" sz="2200" dirty="0">
              <a:solidFill>
                <a:schemeClr val="accent6"/>
              </a:solidFill>
            </a:endParaRPr>
          </a:p>
          <a:p>
            <a:pPr marL="0" indent="0" algn="ctr">
              <a:buNone/>
            </a:pPr>
            <a:r>
              <a:rPr lang="en-US" sz="2800" dirty="0">
                <a:solidFill>
                  <a:schemeClr val="accent6"/>
                </a:solidFill>
              </a:rPr>
              <a:t>Or should I take </a:t>
            </a:r>
            <a:r>
              <a:rPr lang="en-US" sz="2800" dirty="0" smtClean="0">
                <a:solidFill>
                  <a:schemeClr val="accent6"/>
                </a:solidFill>
              </a:rPr>
              <a:t>the </a:t>
            </a:r>
            <a:r>
              <a:rPr lang="en-US" sz="2800" dirty="0">
                <a:solidFill>
                  <a:schemeClr val="accent6"/>
                </a:solidFill>
              </a:rPr>
              <a:t>GPS from one car and move it to the other?</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smtClean="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If I take a GPS from an </a:t>
            </a:r>
            <a:r>
              <a:rPr lang="en-US" sz="3600" b="1" dirty="0" smtClean="0">
                <a:solidFill>
                  <a:srgbClr val="FF0000"/>
                </a:solidFill>
              </a:rPr>
              <a:t>airplane</a:t>
            </a:r>
          </a:p>
          <a:p>
            <a:pPr marL="0" indent="0" algn="ctr">
              <a:buNone/>
            </a:pPr>
            <a:r>
              <a:rPr lang="en-US" sz="3600" b="1" dirty="0" smtClean="0">
                <a:solidFill>
                  <a:srgbClr val="FF0000"/>
                </a:solidFill>
              </a:rPr>
              <a:t> </a:t>
            </a:r>
            <a:r>
              <a:rPr lang="en-US" sz="3600" b="1" dirty="0">
                <a:solidFill>
                  <a:srgbClr val="FF0000"/>
                </a:solidFill>
              </a:rPr>
              <a:t>will the new car fly</a:t>
            </a:r>
            <a:r>
              <a:rPr lang="en-US" sz="3600" b="1" dirty="0" smtClean="0">
                <a:solidFill>
                  <a:srgbClr val="FF0000"/>
                </a:solidFill>
              </a:rPr>
              <a:t>?</a:t>
            </a:r>
            <a:endParaRPr lang="en-US" sz="3600" b="1" dirty="0">
              <a:solidFill>
                <a:srgbClr val="FF0000"/>
              </a:solidFill>
            </a:endParaRP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smtClean="0"/>
              <a:t>GMO refers to a method</a:t>
            </a:r>
            <a:endParaRPr lang="en-US" dirty="0"/>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smtClean="0"/>
              <a:t>But what is important is the </a:t>
            </a:r>
          </a:p>
          <a:p>
            <a:pPr marL="0" indent="0" algn="ctr">
              <a:buNone/>
            </a:pPr>
            <a:endParaRPr lang="en-US" sz="4000" dirty="0">
              <a:solidFill>
                <a:srgbClr val="FF0000"/>
              </a:solidFill>
            </a:endParaRPr>
          </a:p>
          <a:p>
            <a:pPr marL="0" indent="0" algn="ctr">
              <a:buNone/>
            </a:pPr>
            <a:r>
              <a:rPr lang="en-US" sz="4800" dirty="0" smtClean="0">
                <a:solidFill>
                  <a:srgbClr val="0070C0"/>
                </a:solidFill>
              </a:rPr>
              <a:t>PRODUCT </a:t>
            </a:r>
            <a:endParaRPr lang="en-US" sz="2800" dirty="0">
              <a:solidFill>
                <a:srgbClr val="0070C0"/>
              </a:solidFill>
            </a:endParaRPr>
          </a:p>
          <a:p>
            <a:pPr marL="0" indent="0" algn="ctr">
              <a:buNone/>
            </a:pPr>
            <a:r>
              <a:rPr lang="en-US" sz="2400" dirty="0" smtClean="0"/>
              <a:t>not the</a:t>
            </a:r>
            <a:endParaRPr lang="en-US" sz="2400" dirty="0"/>
          </a:p>
          <a:p>
            <a:pPr marL="0" indent="0" algn="ctr">
              <a:buNone/>
            </a:pPr>
            <a:r>
              <a:rPr lang="en-US" sz="4800" dirty="0" smtClean="0">
                <a:solidFill>
                  <a:srgbClr val="FF0000"/>
                </a:solidFill>
              </a:rPr>
              <a:t>METHOD</a:t>
            </a:r>
            <a:r>
              <a:rPr lang="en-US" sz="2800" dirty="0" smtClean="0">
                <a:solidFill>
                  <a:srgbClr val="FF0000"/>
                </a:solidFill>
              </a:rPr>
              <a:t> </a:t>
            </a:r>
          </a:p>
          <a:p>
            <a:pPr marL="0" indent="0" algn="ctr">
              <a:buNone/>
            </a:pPr>
            <a:endParaRPr lang="en-US" sz="2800" dirty="0">
              <a:solidFill>
                <a:srgbClr val="FF0000"/>
              </a:solidFill>
            </a:endParaRPr>
          </a:p>
          <a:p>
            <a:pPr marL="0" indent="0" algn="ctr">
              <a:buNone/>
            </a:pPr>
            <a:r>
              <a:rPr lang="en-US" sz="2800" dirty="0" smtClean="0"/>
              <a:t>This is just as true for traditional breeding</a:t>
            </a:r>
            <a:endParaRPr lang="en-US" sz="2800" dirty="0"/>
          </a:p>
        </p:txBody>
      </p:sp>
    </p:spTree>
    <p:extLst>
      <p:ext uri="{BB962C8B-B14F-4D97-AF65-F5344CB8AC3E}">
        <p14:creationId xmlns:p14="http://schemas.microsoft.com/office/powerpoint/2010/main" val="32528833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8258" y="1710813"/>
            <a:ext cx="7737987"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FF0000"/>
                </a:solidFill>
                <a:effectLst/>
                <a:uLnTx/>
                <a:uFillTx/>
                <a:latin typeface="Calibri" panose="020F0502020204030204"/>
                <a:ea typeface="+mn-ea"/>
                <a:cs typeface="+mn-cs"/>
              </a:rPr>
              <a:t>Plants can’t run away from predators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70C0"/>
                </a:solidFill>
                <a:effectLst/>
                <a:uLnTx/>
                <a:uFillTx/>
                <a:latin typeface="Calibri" panose="020F0502020204030204"/>
                <a:ea typeface="+mn-ea"/>
                <a:cs typeface="+mn-cs"/>
              </a:rPr>
              <a:t>So how do they protect themselves?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B050"/>
                </a:solidFill>
                <a:effectLst/>
                <a:uLnTx/>
                <a:uFillTx/>
                <a:latin typeface="Calibri" panose="020F0502020204030204"/>
                <a:ea typeface="+mn-ea"/>
                <a:cs typeface="+mn-cs"/>
              </a:rPr>
              <a:t>With pesticides!</a:t>
            </a:r>
            <a:endPar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9660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385" y="587134"/>
            <a:ext cx="4664330" cy="1601943"/>
          </a:xfrm>
          <a:prstGeom prst="rect">
            <a:avLst/>
          </a:prstGeom>
        </p:spPr>
      </p:pic>
      <p:pic>
        <p:nvPicPr>
          <p:cNvPr id="5" name="Picture 4"/>
          <p:cNvPicPr>
            <a:picLocks noChangeAspect="1"/>
          </p:cNvPicPr>
          <p:nvPr/>
        </p:nvPicPr>
        <p:blipFill>
          <a:blip r:embed="rId3"/>
          <a:stretch>
            <a:fillRect/>
          </a:stretch>
        </p:blipFill>
        <p:spPr>
          <a:xfrm>
            <a:off x="702130" y="2623136"/>
            <a:ext cx="5372099" cy="2745255"/>
          </a:xfrm>
          <a:prstGeom prst="rect">
            <a:avLst/>
          </a:prstGeom>
        </p:spPr>
      </p:pic>
      <p:sp>
        <p:nvSpPr>
          <p:cNvPr id="6" name="TextBox 5"/>
          <p:cNvSpPr txBox="1"/>
          <p:nvPr/>
        </p:nvSpPr>
        <p:spPr>
          <a:xfrm>
            <a:off x="2869159" y="5640867"/>
            <a:ext cx="1332781" cy="323165"/>
          </a:xfrm>
          <a:prstGeom prst="rect">
            <a:avLst/>
          </a:prstGeom>
          <a:noFill/>
          <a:ln w="28575">
            <a:solidFill>
              <a:schemeClr val="tx1"/>
            </a:solidFill>
          </a:ln>
        </p:spPr>
        <p:txBody>
          <a:bodyPr wrap="square" rtlCol="0">
            <a:spAutoFit/>
          </a:bodyPr>
          <a:lstStyle/>
          <a:p>
            <a:r>
              <a:rPr lang="en-US" sz="1500" b="1" dirty="0">
                <a:latin typeface="Bookman Old Style" panose="02050604050505020204" pitchFamily="18" charset="0"/>
              </a:rPr>
              <a:t>+ 11 more</a:t>
            </a:r>
          </a:p>
        </p:txBody>
      </p:sp>
      <p:sp>
        <p:nvSpPr>
          <p:cNvPr id="2" name="TextBox 1"/>
          <p:cNvSpPr txBox="1"/>
          <p:nvPr/>
        </p:nvSpPr>
        <p:spPr>
          <a:xfrm>
            <a:off x="5867715" y="827992"/>
            <a:ext cx="3318789" cy="646331"/>
          </a:xfrm>
          <a:prstGeom prst="rect">
            <a:avLst/>
          </a:prstGeom>
          <a:noFill/>
        </p:spPr>
        <p:txBody>
          <a:bodyPr wrap="square" rtlCol="0">
            <a:spAutoFit/>
          </a:bodyPr>
          <a:lstStyle/>
          <a:p>
            <a:r>
              <a:rPr lang="en-US" b="1" dirty="0">
                <a:solidFill>
                  <a:srgbClr val="FF0000"/>
                </a:solidFill>
              </a:rPr>
              <a:t>Many common vegetables have high levels of natural pesticides.</a:t>
            </a:r>
          </a:p>
        </p:txBody>
      </p:sp>
      <p:pic>
        <p:nvPicPr>
          <p:cNvPr id="1026" name="Picture 2" descr="Image result for ce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3044215"/>
            <a:ext cx="2857499" cy="19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586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031" y="228600"/>
            <a:ext cx="6100281" cy="576072"/>
          </a:xfrm>
        </p:spPr>
        <p:txBody>
          <a:bodyPr>
            <a:normAutofit fontScale="90000"/>
          </a:bodyPr>
          <a:lstStyle/>
          <a:p>
            <a:r>
              <a:rPr lang="en-US" dirty="0">
                <a:solidFill>
                  <a:srgbClr val="FFFFFF"/>
                </a:solidFill>
              </a:rPr>
              <a:t>Food in Developing Countries</a:t>
            </a:r>
          </a:p>
        </p:txBody>
      </p:sp>
      <p:sp>
        <p:nvSpPr>
          <p:cNvPr id="5" name="Content Placeholder 4"/>
          <p:cNvSpPr>
            <a:spLocks noGrp="1"/>
          </p:cNvSpPr>
          <p:nvPr>
            <p:ph idx="10"/>
          </p:nvPr>
        </p:nvSpPr>
        <p:spPr>
          <a:xfrm>
            <a:off x="228600" y="1371601"/>
            <a:ext cx="7730067" cy="4597684"/>
          </a:xfrm>
        </p:spPr>
        <p:txBody>
          <a:bodyPr>
            <a:normAutofit/>
          </a:bodyPr>
          <a:lstStyle/>
          <a:p>
            <a:pPr marL="0" indent="0">
              <a:buNone/>
            </a:pPr>
            <a:r>
              <a:rPr lang="en-US" sz="2200" dirty="0">
                <a:solidFill>
                  <a:schemeClr val="accent5">
                    <a:lumMod val="75000"/>
                  </a:schemeClr>
                </a:solidFill>
              </a:rPr>
              <a:t>Africa, S. America, Asia need better crops with </a:t>
            </a:r>
            <a:r>
              <a:rPr lang="en-US" sz="2200" dirty="0" smtClean="0">
                <a:solidFill>
                  <a:schemeClr val="accent5">
                    <a:lumMod val="75000"/>
                  </a:schemeClr>
                </a:solidFill>
              </a:rPr>
              <a:t>higher </a:t>
            </a:r>
            <a:r>
              <a:rPr lang="en-US" sz="2200" dirty="0">
                <a:solidFill>
                  <a:schemeClr val="accent5">
                    <a:lumMod val="75000"/>
                  </a:schemeClr>
                </a:solidFill>
              </a:rPr>
              <a:t>yields</a:t>
            </a:r>
            <a:r>
              <a:rPr lang="en-US" sz="2200" dirty="0" smtClean="0">
                <a:solidFill>
                  <a:schemeClr val="accent5">
                    <a:lumMod val="75000"/>
                  </a:schemeClr>
                </a:solidFill>
              </a:rPr>
              <a:t>.</a:t>
            </a:r>
          </a:p>
          <a:p>
            <a:pPr marL="0" indent="0">
              <a:buNone/>
            </a:pPr>
            <a:r>
              <a:rPr lang="en-US" sz="2200" dirty="0" smtClean="0">
                <a:solidFill>
                  <a:schemeClr val="accent5">
                    <a:lumMod val="75000"/>
                  </a:schemeClr>
                </a:solidFill>
              </a:rPr>
              <a:t>           They </a:t>
            </a:r>
            <a:r>
              <a:rPr lang="en-US" sz="2200" dirty="0">
                <a:solidFill>
                  <a:schemeClr val="accent5">
                    <a:lumMod val="75000"/>
                  </a:schemeClr>
                </a:solidFill>
              </a:rPr>
              <a:t>need precision agriculture (GMOs)</a:t>
            </a:r>
          </a:p>
          <a:p>
            <a:endParaRPr lang="en-US" sz="2200" dirty="0"/>
          </a:p>
          <a:p>
            <a:pPr marL="0" indent="0">
              <a:buNone/>
            </a:pPr>
            <a:r>
              <a:rPr lang="en-US" sz="2200" dirty="0" smtClean="0">
                <a:solidFill>
                  <a:srgbClr val="FF0000"/>
                </a:solidFill>
              </a:rPr>
              <a:t>                     </a:t>
            </a:r>
            <a:r>
              <a:rPr lang="en-US" sz="3200" dirty="0" smtClean="0">
                <a:solidFill>
                  <a:srgbClr val="FF0000"/>
                </a:solidFill>
              </a:rPr>
              <a:t>Europe </a:t>
            </a:r>
            <a:r>
              <a:rPr lang="en-US" sz="3200" dirty="0">
                <a:solidFill>
                  <a:srgbClr val="FF0000"/>
                </a:solidFill>
              </a:rPr>
              <a:t>doesn’t</a:t>
            </a:r>
          </a:p>
          <a:p>
            <a:endParaRPr lang="en-US" sz="2200" dirty="0"/>
          </a:p>
          <a:p>
            <a:pPr marL="0" indent="0">
              <a:buNone/>
            </a:pPr>
            <a:endParaRPr lang="en-US" sz="2200" dirty="0" smtClean="0"/>
          </a:p>
          <a:p>
            <a:pPr marL="0" indent="0">
              <a:buNone/>
            </a:pPr>
            <a:r>
              <a:rPr lang="en-US" sz="2200" dirty="0" smtClean="0"/>
              <a:t>So </a:t>
            </a:r>
            <a:r>
              <a:rPr lang="en-US" sz="2200" dirty="0"/>
              <a:t>why doesn’t Europe endorse this?</a:t>
            </a:r>
          </a:p>
          <a:p>
            <a:endParaRPr lang="en-US" sz="2200" dirty="0"/>
          </a:p>
          <a:p>
            <a:pPr marL="0" indent="0">
              <a:buNone/>
            </a:pPr>
            <a:r>
              <a:rPr lang="en-US" sz="2200" dirty="0" smtClean="0">
                <a:solidFill>
                  <a:srgbClr val="FF0000"/>
                </a:solidFill>
              </a:rPr>
              <a:t> </a:t>
            </a:r>
          </a:p>
          <a:p>
            <a:pPr marL="0" indent="0">
              <a:buNone/>
            </a:pPr>
            <a:r>
              <a:rPr lang="en-US" sz="2200" dirty="0" smtClean="0">
                <a:solidFill>
                  <a:srgbClr val="FF0000"/>
                </a:solidFill>
              </a:rPr>
              <a:t> </a:t>
            </a:r>
            <a:r>
              <a:rPr lang="en-US" sz="3200" dirty="0" smtClean="0">
                <a:solidFill>
                  <a:srgbClr val="FF0000"/>
                </a:solidFill>
              </a:rPr>
              <a:t>Could </a:t>
            </a:r>
            <a:r>
              <a:rPr lang="en-US" sz="3200" dirty="0">
                <a:solidFill>
                  <a:srgbClr val="FF0000"/>
                </a:solidFill>
              </a:rPr>
              <a:t>it be politics, or money or both?</a:t>
            </a:r>
          </a:p>
          <a:p>
            <a:endParaRPr lang="en-US" sz="2200" dirty="0"/>
          </a:p>
          <a:p>
            <a:endParaRPr lang="en-US" sz="2200" dirty="0"/>
          </a:p>
        </p:txBody>
      </p:sp>
      <p:pic>
        <p:nvPicPr>
          <p:cNvPr id="6" name="Picture 5" descr="gmo-free-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0" y="2207683"/>
            <a:ext cx="3175000" cy="3035300"/>
          </a:xfrm>
          <a:prstGeom prst="rect">
            <a:avLst/>
          </a:prstGeom>
        </p:spPr>
      </p:pic>
    </p:spTree>
    <p:extLst>
      <p:ext uri="{BB962C8B-B14F-4D97-AF65-F5344CB8AC3E}">
        <p14:creationId xmlns:p14="http://schemas.microsoft.com/office/powerpoint/2010/main" val="3270238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The </a:t>
            </a:r>
            <a:r>
              <a:rPr lang="en-US" dirty="0" smtClean="0">
                <a:solidFill>
                  <a:srgbClr val="FFFFFF"/>
                </a:solidFill>
              </a:rPr>
              <a:t>Real Problem</a:t>
            </a:r>
            <a:endParaRPr lang="en-US" dirty="0">
              <a:solidFill>
                <a:srgbClr val="FFFFFF"/>
              </a:solidFill>
            </a:endParaRPr>
          </a:p>
        </p:txBody>
      </p:sp>
      <p:sp>
        <p:nvSpPr>
          <p:cNvPr id="4" name="Content Placeholder 3"/>
          <p:cNvSpPr>
            <a:spLocks noGrp="1"/>
          </p:cNvSpPr>
          <p:nvPr>
            <p:ph idx="10"/>
          </p:nvPr>
        </p:nvSpPr>
        <p:spPr>
          <a:xfrm>
            <a:off x="380393" y="1546262"/>
            <a:ext cx="7973483" cy="4189186"/>
          </a:xfrm>
        </p:spPr>
        <p:txBody>
          <a:bodyPr>
            <a:normAutofit/>
          </a:bodyPr>
          <a:lstStyle/>
          <a:p>
            <a:pPr marL="0" indent="0" algn="ctr">
              <a:buNone/>
            </a:pPr>
            <a:r>
              <a:rPr lang="en-US" sz="2200" dirty="0" smtClean="0">
                <a:solidFill>
                  <a:prstClr val="black"/>
                </a:solidFill>
              </a:rPr>
              <a:t>Europeans </a:t>
            </a:r>
            <a:r>
              <a:rPr lang="en-US" sz="2200" dirty="0">
                <a:solidFill>
                  <a:prstClr val="black"/>
                </a:solidFill>
              </a:rPr>
              <a:t>did not want US companies to control their </a:t>
            </a:r>
            <a:r>
              <a:rPr lang="en-US" sz="2200" dirty="0" smtClean="0">
                <a:solidFill>
                  <a:prstClr val="black"/>
                </a:solidFill>
              </a:rPr>
              <a:t>food</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dirty="0" smtClean="0">
                <a:solidFill>
                  <a:prstClr val="black"/>
                </a:solidFill>
              </a:rPr>
              <a:t>How </a:t>
            </a:r>
            <a:r>
              <a:rPr lang="en-US" dirty="0">
                <a:solidFill>
                  <a:prstClr val="black"/>
                </a:solidFill>
              </a:rPr>
              <a:t>can that be prevented</a:t>
            </a:r>
            <a:r>
              <a:rPr lang="en-US" dirty="0" smtClean="0">
                <a:solidFill>
                  <a:prstClr val="black"/>
                </a:solidFill>
              </a:rPr>
              <a:t>?</a:t>
            </a:r>
          </a:p>
          <a:p>
            <a:pPr marL="0" indent="0" algn="ctr">
              <a:buNone/>
            </a:pPr>
            <a:endParaRPr lang="en-US" dirty="0" smtClean="0">
              <a:solidFill>
                <a:prstClr val="black"/>
              </a:solidFill>
            </a:endParaRPr>
          </a:p>
          <a:p>
            <a:pPr marL="0" indent="0" algn="ctr">
              <a:buNone/>
            </a:pPr>
            <a:endParaRPr lang="en-US" dirty="0">
              <a:solidFill>
                <a:prstClr val="black"/>
              </a:solidFill>
            </a:endParaRPr>
          </a:p>
          <a:p>
            <a:pPr marL="0" indent="0" algn="ctr">
              <a:buNone/>
            </a:pPr>
            <a:r>
              <a:rPr lang="en-US" dirty="0" smtClean="0">
                <a:solidFill>
                  <a:srgbClr val="FF0000"/>
                </a:solidFill>
              </a:rPr>
              <a:t>Ban </a:t>
            </a:r>
            <a:r>
              <a:rPr lang="en-US" dirty="0">
                <a:solidFill>
                  <a:srgbClr val="FF0000"/>
                </a:solidFill>
              </a:rPr>
              <a:t>Monsanto and the other big US agribusinesses</a:t>
            </a:r>
          </a:p>
          <a:p>
            <a:pPr algn="ctr"/>
            <a:endParaRPr lang="en-US" dirty="0" smtClean="0">
              <a:solidFill>
                <a:prstClr val="black"/>
              </a:solidFill>
            </a:endParaRPr>
          </a:p>
          <a:p>
            <a:pPr marL="0" indent="0" algn="ctr">
              <a:buNone/>
            </a:pPr>
            <a:endParaRPr lang="en-US" dirty="0">
              <a:solidFill>
                <a:prstClr val="black"/>
              </a:solidFill>
            </a:endParaRPr>
          </a:p>
          <a:p>
            <a:pPr marL="0" indent="0" algn="ctr">
              <a:buNone/>
            </a:pPr>
            <a:r>
              <a:rPr lang="en-US" sz="2400" dirty="0" smtClean="0">
                <a:solidFill>
                  <a:schemeClr val="accent5">
                    <a:lumMod val="75000"/>
                  </a:schemeClr>
                </a:solidFill>
              </a:rPr>
              <a:t>Not </a:t>
            </a:r>
            <a:r>
              <a:rPr lang="en-US" sz="2400" dirty="0">
                <a:solidFill>
                  <a:schemeClr val="accent5">
                    <a:lumMod val="75000"/>
                  </a:schemeClr>
                </a:solidFill>
              </a:rPr>
              <a:t>so fast - the farmers buy their seeds from them</a:t>
            </a:r>
          </a:p>
          <a:p>
            <a:endParaRPr lang="en-US"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982" y="228600"/>
            <a:ext cx="5463283" cy="576072"/>
          </a:xfrm>
        </p:spPr>
        <p:txBody>
          <a:bodyPr>
            <a:normAutofit fontScale="90000"/>
          </a:bodyPr>
          <a:lstStyle/>
          <a:p>
            <a:r>
              <a:rPr lang="en-US" dirty="0" smtClean="0"/>
              <a:t>The Green Parties Solution</a:t>
            </a:r>
            <a:endParaRPr lang="en-US" dirty="0"/>
          </a:p>
        </p:txBody>
      </p:sp>
      <p:sp>
        <p:nvSpPr>
          <p:cNvPr id="4" name="Content Placeholder 3"/>
          <p:cNvSpPr>
            <a:spLocks noGrp="1"/>
          </p:cNvSpPr>
          <p:nvPr>
            <p:ph idx="10"/>
          </p:nvPr>
        </p:nvSpPr>
        <p:spPr>
          <a:xfrm>
            <a:off x="578735" y="1840376"/>
            <a:ext cx="7477246" cy="4134369"/>
          </a:xfrm>
        </p:spPr>
        <p:txBody>
          <a:bodyPr>
            <a:normAutofit/>
          </a:bodyPr>
          <a:lstStyle/>
          <a:p>
            <a:pPr marL="0" indent="0">
              <a:buNone/>
            </a:pPr>
            <a:r>
              <a:rPr lang="en-US" sz="2400" dirty="0" smtClean="0">
                <a:solidFill>
                  <a:prstClr val="black"/>
                </a:solidFill>
              </a:rPr>
              <a:t>Assert </a:t>
            </a:r>
            <a:r>
              <a:rPr lang="en-US" sz="2400" dirty="0">
                <a:solidFill>
                  <a:prstClr val="black"/>
                </a:solidFill>
              </a:rPr>
              <a:t>that precision agriculture </a:t>
            </a:r>
            <a:r>
              <a:rPr lang="en-US" sz="2400" i="1" dirty="0">
                <a:solidFill>
                  <a:srgbClr val="FF0000"/>
                </a:solidFill>
              </a:rPr>
              <a:t>might</a:t>
            </a:r>
            <a:r>
              <a:rPr lang="en-US" sz="2400" dirty="0">
                <a:solidFill>
                  <a:prstClr val="black"/>
                </a:solidFill>
              </a:rPr>
              <a:t> be </a:t>
            </a:r>
            <a:r>
              <a:rPr lang="en-US" sz="2400" dirty="0" smtClean="0">
                <a:solidFill>
                  <a:prstClr val="black"/>
                </a:solidFill>
              </a:rPr>
              <a:t>dangerous</a:t>
            </a:r>
            <a:r>
              <a:rPr lang="en-US" sz="2400" dirty="0">
                <a:solidFill>
                  <a:prstClr val="black"/>
                </a:solidFill>
              </a:rPr>
              <a:t>!</a:t>
            </a:r>
          </a:p>
          <a:p>
            <a:pPr marL="457200" indent="-457200">
              <a:buFont typeface="Arial" panose="020B0604020202020204" pitchFamily="34" charset="0"/>
              <a:buChar char="•"/>
            </a:pPr>
            <a:endParaRPr lang="en-US" sz="2400" dirty="0">
              <a:solidFill>
                <a:prstClr val="black"/>
              </a:solidFill>
            </a:endParaRPr>
          </a:p>
          <a:p>
            <a:pPr marL="0" indent="0">
              <a:buNone/>
            </a:pPr>
            <a:r>
              <a:rPr lang="en-US" sz="2400" dirty="0">
                <a:solidFill>
                  <a:prstClr val="black"/>
                </a:solidFill>
              </a:rPr>
              <a:t>The politicians and the green parties will </a:t>
            </a:r>
            <a:r>
              <a:rPr lang="en-US" sz="2400" dirty="0" smtClean="0">
                <a:solidFill>
                  <a:prstClr val="black"/>
                </a:solidFill>
              </a:rPr>
              <a:t>protect</a:t>
            </a:r>
          </a:p>
          <a:p>
            <a:pPr marL="0" indent="0">
              <a:buNone/>
            </a:pPr>
            <a:r>
              <a:rPr lang="en-US" sz="2400" dirty="0">
                <a:solidFill>
                  <a:prstClr val="black"/>
                </a:solidFill>
              </a:rPr>
              <a:t> </a:t>
            </a:r>
            <a:r>
              <a:rPr lang="en-US" sz="2400" dirty="0" smtClean="0">
                <a:solidFill>
                  <a:prstClr val="black"/>
                </a:solidFill>
              </a:rPr>
              <a:t>    you from </a:t>
            </a:r>
            <a:r>
              <a:rPr lang="en-US" sz="2400" dirty="0">
                <a:solidFill>
                  <a:prstClr val="black"/>
                </a:solidFill>
              </a:rPr>
              <a:t>this risk by banning GMOs</a:t>
            </a:r>
          </a:p>
          <a:p>
            <a:endParaRPr lang="en-US" sz="2400" dirty="0">
              <a:solidFill>
                <a:prstClr val="black"/>
              </a:solidFill>
            </a:endParaRPr>
          </a:p>
          <a:p>
            <a:pPr marL="0" indent="0">
              <a:buNone/>
            </a:pPr>
            <a:r>
              <a:rPr lang="en-US" sz="2400" dirty="0" smtClean="0">
                <a:solidFill>
                  <a:srgbClr val="00B050"/>
                </a:solidFill>
              </a:rPr>
              <a:t>                           Best </a:t>
            </a:r>
            <a:r>
              <a:rPr lang="en-US" sz="2400" dirty="0">
                <a:solidFill>
                  <a:srgbClr val="00B050"/>
                </a:solidFill>
              </a:rPr>
              <a:t>of </a:t>
            </a:r>
            <a:r>
              <a:rPr lang="en-US" sz="2400" dirty="0" smtClean="0">
                <a:solidFill>
                  <a:srgbClr val="00B050"/>
                </a:solidFill>
              </a:rPr>
              <a:t>all</a:t>
            </a:r>
            <a:endParaRPr lang="en-US" sz="2400" dirty="0">
              <a:solidFill>
                <a:prstClr val="black"/>
              </a:solidFill>
            </a:endParaRPr>
          </a:p>
          <a:p>
            <a:endParaRPr lang="en-US" sz="2400" dirty="0">
              <a:solidFill>
                <a:prstClr val="black"/>
              </a:solidFill>
            </a:endParaRPr>
          </a:p>
          <a:p>
            <a:pPr marL="0" indent="0">
              <a:buNone/>
            </a:pPr>
            <a:r>
              <a:rPr lang="en-US" sz="2400" dirty="0">
                <a:solidFill>
                  <a:prstClr val="black"/>
                </a:solidFill>
              </a:rPr>
              <a:t> </a:t>
            </a:r>
            <a:r>
              <a:rPr lang="en-US" sz="2400" dirty="0">
                <a:solidFill>
                  <a:srgbClr val="00B050"/>
                </a:solidFill>
              </a:rPr>
              <a:t>This has no economic consequence for </a:t>
            </a:r>
            <a:r>
              <a:rPr lang="en-US" sz="2400" dirty="0" smtClean="0">
                <a:solidFill>
                  <a:srgbClr val="00B050"/>
                </a:solidFill>
              </a:rPr>
              <a:t>Europe !</a:t>
            </a:r>
            <a:endParaRPr lang="en-US" sz="2400" dirty="0">
              <a:solidFill>
                <a:srgbClr val="00B050"/>
              </a:solidFill>
            </a:endParaRP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89023" y="4227878"/>
            <a:ext cx="8331644" cy="149287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Marc Van Montagu and Jeff Schell</a:t>
            </a:r>
          </a:p>
          <a:p>
            <a:endParaRPr lang="en-US" sz="2800" dirty="0" smtClean="0"/>
          </a:p>
          <a:p>
            <a:r>
              <a:rPr lang="en-US" sz="2800" dirty="0"/>
              <a:t>Discoverers of Ti plasmid </a:t>
            </a:r>
            <a:r>
              <a:rPr lang="en-US" sz="2800" dirty="0" smtClean="0"/>
              <a:t>transformation </a:t>
            </a:r>
          </a:p>
          <a:p>
            <a:r>
              <a:rPr lang="en-US" sz="2800" dirty="0" smtClean="0"/>
              <a:t>      </a:t>
            </a:r>
            <a:r>
              <a:rPr lang="en-US" sz="2100" dirty="0" smtClean="0"/>
              <a:t>together with </a:t>
            </a:r>
            <a:r>
              <a:rPr lang="en-US" sz="2100" dirty="0"/>
              <a:t>M</a:t>
            </a:r>
            <a:r>
              <a:rPr lang="en-US" sz="2100" dirty="0" smtClean="0"/>
              <a:t>ary Dell Chilton</a:t>
            </a:r>
            <a:endParaRPr lang="en-US" sz="2100" dirty="0"/>
          </a:p>
          <a:p>
            <a:pPr marL="0" indent="0">
              <a:buNone/>
            </a:pPr>
            <a:endParaRPr lang="en-US" sz="3200" dirty="0" smtClean="0"/>
          </a:p>
        </p:txBody>
      </p:sp>
      <p:sp>
        <p:nvSpPr>
          <p:cNvPr id="8" name="Rectangle 7"/>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5393147" y="749139"/>
            <a:ext cx="2272782" cy="2833780"/>
          </a:xfrm>
          <a:prstGeom prst="rect">
            <a:avLst/>
          </a:prstGeom>
        </p:spPr>
      </p:pic>
      <p:pic>
        <p:nvPicPr>
          <p:cNvPr id="5" name="Picture 4"/>
          <p:cNvPicPr>
            <a:picLocks noChangeAspect="1"/>
          </p:cNvPicPr>
          <p:nvPr/>
        </p:nvPicPr>
        <p:blipFill>
          <a:blip r:embed="rId3"/>
          <a:stretch>
            <a:fillRect/>
          </a:stretch>
        </p:blipFill>
        <p:spPr>
          <a:xfrm>
            <a:off x="1240795" y="749139"/>
            <a:ext cx="3606778" cy="2833780"/>
          </a:xfrm>
          <a:prstGeom prst="rect">
            <a:avLst/>
          </a:prstGeom>
        </p:spPr>
      </p:pic>
      <p:pic>
        <p:nvPicPr>
          <p:cNvPr id="2050" name="Picture 2" descr="Mary-Dell-Chil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427" y="4894363"/>
            <a:ext cx="2194560" cy="165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178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9144" y="190072"/>
            <a:ext cx="5391364" cy="576072"/>
          </a:xfrm>
        </p:spPr>
        <p:txBody>
          <a:bodyPr>
            <a:normAutofit fontScale="90000"/>
          </a:bodyPr>
          <a:lstStyle/>
          <a:p>
            <a:r>
              <a:rPr lang="en-US" dirty="0">
                <a:solidFill>
                  <a:srgbClr val="FFFFFF"/>
                </a:solidFill>
              </a:rPr>
              <a:t>The tragic </a:t>
            </a:r>
            <a:r>
              <a:rPr lang="en-US" dirty="0" smtClean="0">
                <a:solidFill>
                  <a:srgbClr val="FFFFFF"/>
                </a:solidFill>
              </a:rPr>
              <a:t>consequences</a:t>
            </a:r>
            <a:endParaRPr lang="en-US" dirty="0">
              <a:solidFill>
                <a:srgbClr val="FFFFFF"/>
              </a:solidFill>
            </a:endParaRPr>
          </a:p>
        </p:txBody>
      </p:sp>
      <p:sp>
        <p:nvSpPr>
          <p:cNvPr id="4" name="Content Placeholder 3"/>
          <p:cNvSpPr>
            <a:spLocks noGrp="1"/>
          </p:cNvSpPr>
          <p:nvPr>
            <p:ph idx="10"/>
          </p:nvPr>
        </p:nvSpPr>
        <p:spPr>
          <a:xfrm>
            <a:off x="479425" y="1725083"/>
            <a:ext cx="8185150" cy="3962704"/>
          </a:xfrm>
        </p:spPr>
        <p:txBody>
          <a:bodyPr/>
          <a:lstStyle/>
          <a:p>
            <a:pPr marL="0" indent="0" algn="ctr">
              <a:buNone/>
            </a:pPr>
            <a:r>
              <a:rPr lang="en-US" dirty="0">
                <a:solidFill>
                  <a:prstClr val="black"/>
                </a:solidFill>
              </a:rPr>
              <a:t>Not content with blocking precision agriculture in Europe </a:t>
            </a:r>
            <a:r>
              <a:rPr lang="en-US" dirty="0" smtClean="0">
                <a:solidFill>
                  <a:prstClr val="black"/>
                </a:solidFill>
              </a:rPr>
              <a:t>many </a:t>
            </a:r>
            <a:r>
              <a:rPr lang="en-US" dirty="0">
                <a:solidFill>
                  <a:prstClr val="black"/>
                </a:solidFill>
              </a:rPr>
              <a:t>politicians and NGOs like “Greenpeace” and “Friends of the Earth” are now spreading their message to the developing countries</a:t>
            </a:r>
          </a:p>
          <a:p>
            <a:endParaRPr lang="en-US" dirty="0"/>
          </a:p>
        </p:txBody>
      </p:sp>
      <p:pic>
        <p:nvPicPr>
          <p:cNvPr id="5" name="Picture 4" descr="4500382320_bcb13034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62" y="3861685"/>
            <a:ext cx="2743200" cy="1826102"/>
          </a:xfrm>
          <a:prstGeom prst="rect">
            <a:avLst/>
          </a:prstGeom>
        </p:spPr>
      </p:pic>
      <p:pic>
        <p:nvPicPr>
          <p:cNvPr id="6" name="Picture 5" descr="GP02DSS_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625" y="3861685"/>
            <a:ext cx="2743200" cy="1827657"/>
          </a:xfrm>
          <a:prstGeom prst="rect">
            <a:avLst/>
          </a:prstGeom>
        </p:spPr>
      </p:pic>
      <p:pic>
        <p:nvPicPr>
          <p:cNvPr id="7" name="Picture 6" descr="greenpeace-stop-gmo-invasio.ashx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640" y="3862620"/>
            <a:ext cx="2743200" cy="1826722"/>
          </a:xfrm>
          <a:prstGeom prst="rect">
            <a:avLst/>
          </a:prstGeom>
        </p:spPr>
      </p:pic>
    </p:spTree>
    <p:extLst>
      <p:ext uri="{BB962C8B-B14F-4D97-AF65-F5344CB8AC3E}">
        <p14:creationId xmlns:p14="http://schemas.microsoft.com/office/powerpoint/2010/main" val="26178724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rrowheads="1"/>
          </p:cNvSpPr>
          <p:nvPr>
            <p:ph type="ctrTitle"/>
          </p:nvPr>
        </p:nvSpPr>
        <p:spPr/>
        <p:txBody>
          <a:bodyPr>
            <a:noAutofit/>
          </a:bodyPr>
          <a:lstStyle/>
          <a:p>
            <a:pPr eaLnBrk="1" hangingPunct="1">
              <a:defRPr/>
            </a:pPr>
            <a:r>
              <a:rPr lang="en-US" sz="2200" dirty="0" smtClean="0"/>
              <a:t>Accredited Professional </a:t>
            </a:r>
            <a:r>
              <a:rPr lang="en-US" sz="2200" dirty="0"/>
              <a:t>Scientific and/or Medical bodies with an opinion on </a:t>
            </a:r>
            <a:r>
              <a:rPr lang="en-US" sz="2200" dirty="0" smtClean="0"/>
              <a:t>the safety </a:t>
            </a:r>
            <a:r>
              <a:rPr lang="en-US" sz="2200" dirty="0"/>
              <a:t>of GMOs</a:t>
            </a:r>
          </a:p>
        </p:txBody>
      </p:sp>
      <p:sp>
        <p:nvSpPr>
          <p:cNvPr id="48131" name="Rectangle 3"/>
          <p:cNvSpPr>
            <a:spLocks noGrp="1" noChangeArrowheads="1"/>
          </p:cNvSpPr>
          <p:nvPr>
            <p:ph idx="10"/>
          </p:nvPr>
        </p:nvSpPr>
        <p:spPr>
          <a:xfrm>
            <a:off x="122768" y="1191690"/>
            <a:ext cx="5198532" cy="5190066"/>
          </a:xfrm>
        </p:spPr>
        <p:txBody>
          <a:bodyPr>
            <a:normAutofit lnSpcReduction="10000"/>
          </a:bodyPr>
          <a:lstStyle/>
          <a:p>
            <a:pPr eaLnBrk="1" hangingPunct="1">
              <a:lnSpc>
                <a:spcPct val="80000"/>
              </a:lnSpc>
              <a:buFont typeface="Wingdings" pitchFamily="2" charset="2"/>
              <a:buNone/>
              <a:defRPr/>
            </a:pPr>
            <a:r>
              <a:rPr lang="en-US" sz="2000" u="sng" dirty="0">
                <a:solidFill>
                  <a:schemeClr val="tx2"/>
                </a:solidFill>
              </a:rPr>
              <a:t>Generally Positive</a:t>
            </a:r>
          </a:p>
          <a:p>
            <a:pPr eaLnBrk="1" hangingPunct="1">
              <a:lnSpc>
                <a:spcPct val="80000"/>
              </a:lnSpc>
              <a:buFont typeface="Wingdings" pitchFamily="2" charset="2"/>
              <a:buNone/>
              <a:defRPr/>
            </a:pPr>
            <a:endParaRPr lang="en-US" sz="1600" u="sng" dirty="0"/>
          </a:p>
          <a:p>
            <a:pPr eaLnBrk="1" hangingPunct="1">
              <a:lnSpc>
                <a:spcPct val="80000"/>
              </a:lnSpc>
              <a:buClr>
                <a:srgbClr val="008000"/>
              </a:buClr>
              <a:buFont typeface="Wingdings" pitchFamily="2" charset="2"/>
              <a:buChar char="ü"/>
              <a:defRPr/>
            </a:pPr>
            <a:r>
              <a:rPr lang="en-US" sz="1800" dirty="0"/>
              <a:t>Royal Society (London) </a:t>
            </a:r>
          </a:p>
          <a:p>
            <a:pPr eaLnBrk="1" hangingPunct="1">
              <a:lnSpc>
                <a:spcPct val="80000"/>
              </a:lnSpc>
              <a:buClr>
                <a:srgbClr val="008000"/>
              </a:buClr>
              <a:buFont typeface="Wingdings" pitchFamily="2" charset="2"/>
              <a:buChar char="ü"/>
              <a:defRPr/>
            </a:pPr>
            <a:r>
              <a:rPr lang="en-US" sz="1800" dirty="0" smtClean="0"/>
              <a:t>The </a:t>
            </a:r>
            <a:r>
              <a:rPr lang="en-US" sz="1800" dirty="0"/>
              <a:t>U.S. National Research Council (NRC)</a:t>
            </a:r>
          </a:p>
          <a:p>
            <a:pPr eaLnBrk="1" hangingPunct="1">
              <a:lnSpc>
                <a:spcPct val="80000"/>
              </a:lnSpc>
              <a:buClr>
                <a:srgbClr val="008000"/>
              </a:buClr>
              <a:buFont typeface="Wingdings" pitchFamily="2" charset="2"/>
              <a:buChar char="ü"/>
              <a:defRPr/>
            </a:pPr>
            <a:r>
              <a:rPr lang="en-US" sz="1800" dirty="0"/>
              <a:t>U.S. National Academy of Sciences (NAS)</a:t>
            </a:r>
          </a:p>
          <a:p>
            <a:pPr eaLnBrk="1" hangingPunct="1">
              <a:lnSpc>
                <a:spcPct val="80000"/>
              </a:lnSpc>
              <a:buClr>
                <a:srgbClr val="008000"/>
              </a:buClr>
              <a:buFont typeface="Wingdings" pitchFamily="2" charset="2"/>
              <a:buChar char="ü"/>
              <a:defRPr/>
            </a:pPr>
            <a:r>
              <a:rPr lang="en-US" sz="1800" dirty="0"/>
              <a:t>The American Medical Association,  (AMA)</a:t>
            </a:r>
          </a:p>
          <a:p>
            <a:pPr eaLnBrk="1" hangingPunct="1">
              <a:lnSpc>
                <a:spcPct val="80000"/>
              </a:lnSpc>
              <a:buClr>
                <a:srgbClr val="008000"/>
              </a:buClr>
              <a:buFont typeface="Wingdings" pitchFamily="2" charset="2"/>
              <a:buChar char="ü"/>
              <a:defRPr/>
            </a:pPr>
            <a:r>
              <a:rPr lang="en-US" sz="1800" dirty="0"/>
              <a:t>U.S. Department of Agriculture (USDA)</a:t>
            </a:r>
          </a:p>
          <a:p>
            <a:pPr>
              <a:lnSpc>
                <a:spcPct val="80000"/>
              </a:lnSpc>
              <a:buClr>
                <a:srgbClr val="008000"/>
              </a:buClr>
              <a:buFont typeface="Wingdings" pitchFamily="2" charset="2"/>
              <a:buChar char="ü"/>
              <a:defRPr/>
            </a:pPr>
            <a:r>
              <a:rPr lang="en-US" sz="1800" dirty="0"/>
              <a:t>U.S.  Environmental Protection Agency (EPA)</a:t>
            </a:r>
          </a:p>
          <a:p>
            <a:pPr eaLnBrk="1" hangingPunct="1">
              <a:lnSpc>
                <a:spcPct val="80000"/>
              </a:lnSpc>
              <a:buClr>
                <a:srgbClr val="008000"/>
              </a:buClr>
              <a:buFont typeface="Wingdings" pitchFamily="2" charset="2"/>
              <a:buChar char="ü"/>
              <a:defRPr/>
            </a:pPr>
            <a:r>
              <a:rPr lang="en-US" sz="1800" dirty="0" smtClean="0"/>
              <a:t>U.S</a:t>
            </a:r>
            <a:r>
              <a:rPr lang="en-US" sz="1800" dirty="0"/>
              <a:t>. Food and Drug Administration (FDA)</a:t>
            </a:r>
          </a:p>
          <a:p>
            <a:pPr eaLnBrk="1" hangingPunct="1">
              <a:lnSpc>
                <a:spcPct val="80000"/>
              </a:lnSpc>
              <a:buClr>
                <a:srgbClr val="008000"/>
              </a:buClr>
              <a:buFont typeface="Wingdings" pitchFamily="2" charset="2"/>
              <a:buChar char="ü"/>
              <a:defRPr/>
            </a:pPr>
            <a:r>
              <a:rPr lang="en-US" sz="1800" dirty="0"/>
              <a:t>European Food Safety authority (EFSA)</a:t>
            </a:r>
          </a:p>
          <a:p>
            <a:pPr eaLnBrk="1" hangingPunct="1">
              <a:lnSpc>
                <a:spcPct val="80000"/>
              </a:lnSpc>
              <a:buClr>
                <a:srgbClr val="008000"/>
              </a:buClr>
              <a:buFont typeface="Wingdings" pitchFamily="2" charset="2"/>
              <a:buChar char="ü"/>
              <a:defRPr/>
            </a:pPr>
            <a:r>
              <a:rPr lang="en-US" sz="1800" dirty="0"/>
              <a:t>American Society for Plant Biology (ASPB)</a:t>
            </a:r>
          </a:p>
          <a:p>
            <a:pPr eaLnBrk="1" hangingPunct="1">
              <a:lnSpc>
                <a:spcPct val="80000"/>
              </a:lnSpc>
              <a:buClr>
                <a:srgbClr val="008000"/>
              </a:buClr>
              <a:buFont typeface="Wingdings" pitchFamily="2" charset="2"/>
              <a:buChar char="ü"/>
              <a:defRPr/>
            </a:pPr>
            <a:r>
              <a:rPr lang="en-US" sz="1800" dirty="0"/>
              <a:t>World Health Organization (WHO)</a:t>
            </a:r>
          </a:p>
          <a:p>
            <a:pPr eaLnBrk="1" hangingPunct="1">
              <a:lnSpc>
                <a:spcPct val="80000"/>
              </a:lnSpc>
              <a:buClr>
                <a:srgbClr val="008000"/>
              </a:buClr>
              <a:buFont typeface="Wingdings" pitchFamily="2" charset="2"/>
              <a:buChar char="ü"/>
              <a:defRPr/>
            </a:pPr>
            <a:r>
              <a:rPr lang="en-US" sz="1800" dirty="0"/>
              <a:t>Food and Agriculture Organization (FAO)</a:t>
            </a:r>
          </a:p>
          <a:p>
            <a:pPr eaLnBrk="1" hangingPunct="1">
              <a:lnSpc>
                <a:spcPct val="80000"/>
              </a:lnSpc>
              <a:buClr>
                <a:srgbClr val="008000"/>
              </a:buClr>
              <a:buFont typeface="Wingdings" pitchFamily="2" charset="2"/>
              <a:buChar char="ü"/>
              <a:defRPr/>
            </a:pPr>
            <a:r>
              <a:rPr lang="en-US" sz="1800" dirty="0" smtClean="0"/>
              <a:t>Brazil </a:t>
            </a:r>
            <a:r>
              <a:rPr lang="en-US" sz="1800" dirty="0"/>
              <a:t>National Academy of Science, </a:t>
            </a:r>
          </a:p>
          <a:p>
            <a:pPr eaLnBrk="1" hangingPunct="1">
              <a:lnSpc>
                <a:spcPct val="80000"/>
              </a:lnSpc>
              <a:buClr>
                <a:srgbClr val="008000"/>
              </a:buClr>
              <a:buFont typeface="Wingdings" pitchFamily="2" charset="2"/>
              <a:buChar char="ü"/>
              <a:defRPr/>
            </a:pPr>
            <a:r>
              <a:rPr lang="en-US" sz="1800" b="1" dirty="0">
                <a:solidFill>
                  <a:srgbClr val="0070C0"/>
                </a:solidFill>
              </a:rPr>
              <a:t>Chinese National Academy of Science</a:t>
            </a:r>
          </a:p>
          <a:p>
            <a:pPr eaLnBrk="1" hangingPunct="1">
              <a:lnSpc>
                <a:spcPct val="80000"/>
              </a:lnSpc>
              <a:buClr>
                <a:srgbClr val="008000"/>
              </a:buClr>
              <a:buFont typeface="Wingdings" pitchFamily="2" charset="2"/>
              <a:buChar char="ü"/>
              <a:defRPr/>
            </a:pPr>
            <a:r>
              <a:rPr lang="en-US" sz="1800" dirty="0"/>
              <a:t>Indian National Academy of Science</a:t>
            </a:r>
          </a:p>
          <a:p>
            <a:pPr eaLnBrk="1" hangingPunct="1">
              <a:lnSpc>
                <a:spcPct val="80000"/>
              </a:lnSpc>
              <a:buClr>
                <a:srgbClr val="008000"/>
              </a:buClr>
              <a:buFont typeface="Wingdings" pitchFamily="2" charset="2"/>
              <a:buChar char="ü"/>
              <a:defRPr/>
            </a:pPr>
            <a:r>
              <a:rPr lang="en-US" sz="1800" dirty="0"/>
              <a:t>Mexican Academy of Science</a:t>
            </a:r>
          </a:p>
          <a:p>
            <a:pPr eaLnBrk="1" hangingPunct="1">
              <a:lnSpc>
                <a:spcPct val="80000"/>
              </a:lnSpc>
              <a:buClr>
                <a:srgbClr val="008000"/>
              </a:buClr>
              <a:buFont typeface="Wingdings" pitchFamily="2" charset="2"/>
              <a:buChar char="ü"/>
              <a:defRPr/>
            </a:pPr>
            <a:r>
              <a:rPr lang="en-US" sz="1800" dirty="0"/>
              <a:t>Third World Academy of </a:t>
            </a:r>
            <a:r>
              <a:rPr lang="en-US" sz="1800" dirty="0" smtClean="0"/>
              <a:t>Sciences</a:t>
            </a:r>
          </a:p>
          <a:p>
            <a:pPr eaLnBrk="1" hangingPunct="1">
              <a:lnSpc>
                <a:spcPct val="80000"/>
              </a:lnSpc>
              <a:buClr>
                <a:srgbClr val="008000"/>
              </a:buClr>
              <a:buFont typeface="Wingdings" pitchFamily="2" charset="2"/>
              <a:buChar char="ü"/>
              <a:defRPr/>
            </a:pPr>
            <a:r>
              <a:rPr lang="en-US" sz="1800" dirty="0" smtClean="0"/>
              <a:t>+ &gt;200 others</a:t>
            </a:r>
            <a:endParaRPr lang="en-US" sz="1800" dirty="0"/>
          </a:p>
        </p:txBody>
      </p:sp>
      <p:sp>
        <p:nvSpPr>
          <p:cNvPr id="48132" name="Rectangle 4"/>
          <p:cNvSpPr>
            <a:spLocks noGrp="1" noChangeArrowheads="1"/>
          </p:cNvSpPr>
          <p:nvPr>
            <p:ph type="body" sz="half" idx="4294967295"/>
          </p:nvPr>
        </p:nvSpPr>
        <p:spPr>
          <a:xfrm>
            <a:off x="5626100" y="1191690"/>
            <a:ext cx="3517900" cy="5530850"/>
          </a:xfrm>
        </p:spPr>
        <p:txBody>
          <a:bodyPr>
            <a:normAutofit fontScale="92500" lnSpcReduction="10000"/>
          </a:bodyPr>
          <a:lstStyle/>
          <a:p>
            <a:pPr eaLnBrk="1" hangingPunct="1">
              <a:buFont typeface="Wingdings" pitchFamily="2" charset="2"/>
              <a:buNone/>
              <a:defRPr/>
            </a:pPr>
            <a:r>
              <a:rPr lang="en-US" sz="2000" u="sng" dirty="0">
                <a:solidFill>
                  <a:srgbClr val="F58025"/>
                </a:solidFill>
              </a:rPr>
              <a:t>Generally </a:t>
            </a:r>
            <a:r>
              <a:rPr lang="en-US" sz="2000" u="sng" dirty="0" smtClean="0">
                <a:solidFill>
                  <a:srgbClr val="F58025"/>
                </a:solidFill>
              </a:rPr>
              <a:t>Negative</a:t>
            </a:r>
          </a:p>
          <a:p>
            <a:pPr eaLnBrk="1" hangingPunct="1">
              <a:buFont typeface="Wingdings" charset="2"/>
              <a:buChar char="ü"/>
              <a:defRPr/>
            </a:pPr>
            <a:endParaRPr lang="en-US" sz="2000" u="sng" dirty="0"/>
          </a:p>
          <a:p>
            <a:pPr marL="0" indent="0" eaLnBrk="1" hangingPunct="1">
              <a:buClr>
                <a:srgbClr val="FF0000"/>
              </a:buClr>
              <a:buNone/>
              <a:defRPr/>
            </a:pPr>
            <a:r>
              <a:rPr lang="en-US" sz="1900" dirty="0" smtClean="0">
                <a:solidFill>
                  <a:srgbClr val="FF0000"/>
                </a:solidFill>
              </a:rPr>
              <a:t>X</a:t>
            </a:r>
            <a:r>
              <a:rPr lang="en-US" sz="1900" dirty="0"/>
              <a:t> </a:t>
            </a:r>
            <a:r>
              <a:rPr lang="en-US" sz="1900" dirty="0" smtClean="0"/>
              <a:t> Institute for Responsible Technology </a:t>
            </a:r>
            <a:r>
              <a:rPr lang="en-US" sz="1500" dirty="0" smtClean="0"/>
              <a:t>(Geoffrey Smith)</a:t>
            </a:r>
          </a:p>
          <a:p>
            <a:pPr marL="0" indent="0" eaLnBrk="1" hangingPunct="1">
              <a:buClr>
                <a:srgbClr val="FF0000"/>
              </a:buClr>
              <a:buNone/>
              <a:defRPr/>
            </a:pPr>
            <a:r>
              <a:rPr lang="en-US" sz="1900" smtClean="0">
                <a:solidFill>
                  <a:srgbClr val="FF0000"/>
                </a:solidFill>
              </a:rPr>
              <a:t>X</a:t>
            </a:r>
            <a:r>
              <a:rPr lang="en-US" sz="1900"/>
              <a:t> </a:t>
            </a:r>
            <a:r>
              <a:rPr lang="en-US" sz="1900" smtClean="0"/>
              <a:t> American </a:t>
            </a:r>
            <a:r>
              <a:rPr lang="en-US" sz="1900" dirty="0"/>
              <a:t>Academy of Environmental Medicine</a:t>
            </a:r>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1400" b="0" dirty="0" smtClean="0"/>
          </a:p>
          <a:p>
            <a:pPr eaLnBrk="1" hangingPunct="1">
              <a:buFont typeface="Wingdings" pitchFamily="2" charset="2"/>
              <a:buNone/>
              <a:defRPr/>
            </a:pPr>
            <a:endParaRPr lang="en-US" sz="1400" b="0" dirty="0"/>
          </a:p>
          <a:p>
            <a:pPr eaLnBrk="1" hangingPunct="1">
              <a:buFont typeface="Wingdings" pitchFamily="2" charset="2"/>
              <a:buNone/>
              <a:defRPr/>
            </a:pPr>
            <a:r>
              <a:rPr lang="en-US" sz="1400" b="0" dirty="0" smtClean="0"/>
              <a:t>      Courtesy of </a:t>
            </a:r>
            <a:r>
              <a:rPr lang="en-US" sz="1400" dirty="0" smtClean="0"/>
              <a:t>Martina Newell-McGloughlin</a:t>
            </a:r>
            <a:r>
              <a:rPr lang="en-US" sz="1400" b="0" dirty="0" smtClean="0"/>
              <a:t> </a:t>
            </a:r>
            <a:endParaRPr lang="en-US" sz="1400" b="0" dirty="0"/>
          </a:p>
        </p:txBody>
      </p:sp>
    </p:spTree>
    <p:extLst>
      <p:ext uri="{BB962C8B-B14F-4D97-AF65-F5344CB8AC3E}">
        <p14:creationId xmlns:p14="http://schemas.microsoft.com/office/powerpoint/2010/main" val="244007274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529916" y="6334836"/>
            <a:ext cx="2700199" cy="307777"/>
          </a:xfrm>
          <a:prstGeom prst="rect">
            <a:avLst/>
          </a:prstGeom>
          <a:noFill/>
        </p:spPr>
        <p:txBody>
          <a:bodyPr wrap="square" rtlCol="0">
            <a:spAutoFit/>
          </a:bodyPr>
          <a:lstStyle/>
          <a:p>
            <a:r>
              <a:rPr lang="en-US" sz="1400" dirty="0" smtClean="0"/>
              <a:t>*Courtesy of Ingo Potrykus</a:t>
            </a:r>
            <a:endParaRPr lang="en-US" sz="1400" dirty="0"/>
          </a:p>
        </p:txBody>
      </p:sp>
      <p:sp>
        <p:nvSpPr>
          <p:cNvPr id="4" name="Title 3"/>
          <p:cNvSpPr>
            <a:spLocks noGrp="1"/>
          </p:cNvSpPr>
          <p:nvPr>
            <p:ph type="ctrTitle"/>
          </p:nvPr>
        </p:nvSpPr>
        <p:spPr>
          <a:xfrm>
            <a:off x="2885914" y="245366"/>
            <a:ext cx="3418726" cy="576072"/>
          </a:xfrm>
        </p:spPr>
        <p:txBody>
          <a:bodyPr>
            <a:normAutofit fontScale="90000"/>
          </a:bodyPr>
          <a:lstStyle/>
          <a:p>
            <a:r>
              <a:rPr lang="en-US" dirty="0" smtClean="0"/>
              <a:t>A case </a:t>
            </a:r>
            <a:r>
              <a:rPr lang="en-US" dirty="0"/>
              <a:t>s</a:t>
            </a:r>
            <a:r>
              <a:rPr lang="en-US" dirty="0" smtClean="0"/>
              <a:t>tudy</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4032526586"/>
              </p:ext>
            </p:extLst>
          </p:nvPr>
        </p:nvGraphicFramePr>
        <p:xfrm>
          <a:off x="1270156" y="1827178"/>
          <a:ext cx="6834908" cy="3412272"/>
        </p:xfrm>
        <a:graphic>
          <a:graphicData uri="http://schemas.openxmlformats.org/drawingml/2006/table">
            <a:tbl>
              <a:tblPr firstRow="1" bandRow="1">
                <a:tableStyleId>{5C22544A-7EE6-4342-B048-85BDC9FD1C3A}</a:tableStyleId>
              </a:tblPr>
              <a:tblGrid>
                <a:gridCol w="3417454">
                  <a:extLst>
                    <a:ext uri="{9D8B030D-6E8A-4147-A177-3AD203B41FA5}">
                      <a16:colId xmlns:a16="http://schemas.microsoft.com/office/drawing/2014/main" val="20000"/>
                    </a:ext>
                  </a:extLst>
                </a:gridCol>
                <a:gridCol w="3417454">
                  <a:extLst>
                    <a:ext uri="{9D8B030D-6E8A-4147-A177-3AD203B41FA5}">
                      <a16:colId xmlns:a16="http://schemas.microsoft.com/office/drawing/2014/main" val="20001"/>
                    </a:ext>
                  </a:extLst>
                </a:gridCol>
              </a:tblGrid>
              <a:tr h="568712">
                <a:tc gridSpan="2">
                  <a:txBody>
                    <a:bodyPr/>
                    <a:lstStyle/>
                    <a:p>
                      <a:r>
                        <a:rPr lang="en-US" sz="2000" dirty="0" smtClean="0">
                          <a:solidFill>
                            <a:srgbClr val="F58025"/>
                          </a:solidFill>
                          <a:effectLst/>
                          <a:latin typeface="Helvetica"/>
                          <a:cs typeface="Helvetica"/>
                        </a:rPr>
                        <a:t>Vitamin A-deficiency</a:t>
                      </a:r>
                      <a:endParaRPr lang="en-US" sz="2000" dirty="0">
                        <a:solidFill>
                          <a:srgbClr val="F58025"/>
                        </a:solidFill>
                        <a:effectLst/>
                        <a:latin typeface="Helvetica"/>
                        <a:cs typeface="Helvetica"/>
                      </a:endParaRPr>
                    </a:p>
                  </a:txBody>
                  <a:tcPr/>
                </a:tc>
                <a:tc hMerge="1">
                  <a:txBody>
                    <a:bodyPr/>
                    <a:lstStyle/>
                    <a:p>
                      <a:endParaRPr lang="en-US" dirty="0"/>
                    </a:p>
                  </a:txBody>
                  <a:tcPr/>
                </a:tc>
                <a:extLst>
                  <a:ext uri="{0D108BD9-81ED-4DB2-BD59-A6C34878D82A}">
                    <a16:rowId xmlns:a16="http://schemas.microsoft.com/office/drawing/2014/main" val="10000"/>
                  </a:ext>
                </a:extLst>
              </a:tr>
              <a:tr h="5687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smtClean="0">
                          <a:solidFill>
                            <a:schemeClr val="tx1"/>
                          </a:solidFill>
                          <a:effectLst/>
                          <a:latin typeface="Helvetica"/>
                          <a:cs typeface="Helvetica"/>
                        </a:rPr>
                        <a:t>Global population mortality (in millions)</a:t>
                      </a:r>
                    </a:p>
                  </a:txBody>
                  <a:tcPr>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712">
                <a:tc>
                  <a:txBody>
                    <a:bodyPr/>
                    <a:lstStyle/>
                    <a:p>
                      <a:r>
                        <a:rPr lang="de-DE" sz="2000" b="1" dirty="0" smtClean="0">
                          <a:solidFill>
                            <a:srgbClr val="FF0000"/>
                          </a:solidFill>
                          <a:effectLst/>
                          <a:latin typeface="Helvetica"/>
                          <a:cs typeface="Helvetica"/>
                        </a:rPr>
                        <a:t>Vitamin A-</a:t>
                      </a:r>
                      <a:r>
                        <a:rPr lang="de-DE" sz="2000" b="1" dirty="0" err="1" smtClean="0">
                          <a:solidFill>
                            <a:srgbClr val="FF0000"/>
                          </a:solidFill>
                          <a:effectLst/>
                          <a:latin typeface="Helvetica"/>
                          <a:cs typeface="Helvetica"/>
                        </a:rPr>
                        <a:t>deficiency</a:t>
                      </a:r>
                      <a:endParaRPr lang="en-US" sz="2000" dirty="0">
                        <a:solidFill>
                          <a:srgbClr val="FF0000"/>
                        </a:solidFill>
                        <a:effectLst/>
                        <a:latin typeface="Helvetica"/>
                        <a:cs typeface="Helvetica"/>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smtClean="0">
                          <a:solidFill>
                            <a:srgbClr val="FF0000"/>
                          </a:solidFill>
                          <a:effectLst/>
                          <a:latin typeface="Helvetica"/>
                          <a:cs typeface="Helvetica"/>
                        </a:rPr>
                        <a:t>1.9-2.7</a:t>
                      </a:r>
                    </a:p>
                  </a:txBody>
                  <a:tcPr/>
                </a:tc>
                <a:extLst>
                  <a:ext uri="{0D108BD9-81ED-4DB2-BD59-A6C34878D82A}">
                    <a16:rowId xmlns:a16="http://schemas.microsoft.com/office/drawing/2014/main" val="10002"/>
                  </a:ext>
                </a:extLst>
              </a:tr>
              <a:tr h="568712">
                <a:tc>
                  <a:txBody>
                    <a:bodyPr/>
                    <a:lstStyle/>
                    <a:p>
                      <a:r>
                        <a:rPr lang="de-DE" sz="2000" b="0" dirty="0" smtClean="0">
                          <a:solidFill>
                            <a:schemeClr val="accent1"/>
                          </a:solidFill>
                          <a:effectLst/>
                          <a:latin typeface="Helvetica"/>
                          <a:cs typeface="Helvetica"/>
                        </a:rPr>
                        <a:t>HIV/Aids</a:t>
                      </a:r>
                      <a:endParaRPr lang="en-US" sz="2000" b="0" dirty="0">
                        <a:solidFill>
                          <a:schemeClr val="accent1"/>
                        </a:solidFill>
                        <a:effectLst/>
                        <a:latin typeface="Helvetica"/>
                        <a:cs typeface="Helvetica"/>
                      </a:endParaRPr>
                    </a:p>
                  </a:txBody>
                  <a:tcPr/>
                </a:tc>
                <a:tc>
                  <a:txBody>
                    <a:bodyPr/>
                    <a:lstStyle/>
                    <a:p>
                      <a:r>
                        <a:rPr lang="en-US" sz="2000" b="0" dirty="0" smtClean="0">
                          <a:solidFill>
                            <a:schemeClr val="accent1"/>
                          </a:solidFill>
                          <a:effectLst/>
                          <a:latin typeface="Helvetica"/>
                          <a:cs typeface="Helvetica"/>
                        </a:rPr>
                        <a:t>1.7</a:t>
                      </a:r>
                      <a:endParaRPr lang="en-US" sz="2000" b="0" dirty="0">
                        <a:solidFill>
                          <a:schemeClr val="accent1"/>
                        </a:solidFill>
                        <a:effectLst/>
                        <a:latin typeface="Helvetica"/>
                        <a:cs typeface="Helvetica"/>
                      </a:endParaRPr>
                    </a:p>
                  </a:txBody>
                  <a:tcPr/>
                </a:tc>
                <a:extLst>
                  <a:ext uri="{0D108BD9-81ED-4DB2-BD59-A6C34878D82A}">
                    <a16:rowId xmlns:a16="http://schemas.microsoft.com/office/drawing/2014/main" val="10003"/>
                  </a:ext>
                </a:extLst>
              </a:tr>
              <a:tr h="568712">
                <a:tc>
                  <a:txBody>
                    <a:bodyPr/>
                    <a:lstStyle/>
                    <a:p>
                      <a:r>
                        <a:rPr lang="de-DE" sz="2000" b="0" dirty="0" err="1" smtClean="0">
                          <a:solidFill>
                            <a:schemeClr val="accent1"/>
                          </a:solidFill>
                          <a:effectLst/>
                          <a:latin typeface="Helvetica"/>
                          <a:cs typeface="Helvetica"/>
                        </a:rPr>
                        <a:t>Tuberculosis</a:t>
                      </a:r>
                      <a:endParaRPr lang="en-US" sz="2000" b="0" dirty="0">
                        <a:solidFill>
                          <a:schemeClr val="accent1"/>
                        </a:solidFill>
                        <a:effectLst/>
                        <a:latin typeface="Helvetica"/>
                        <a:cs typeface="Helvetica"/>
                      </a:endParaRPr>
                    </a:p>
                  </a:txBody>
                  <a:tcPr/>
                </a:tc>
                <a:tc>
                  <a:txBody>
                    <a:bodyPr/>
                    <a:lstStyle/>
                    <a:p>
                      <a:r>
                        <a:rPr lang="en-US" sz="2000" b="0" dirty="0" smtClean="0">
                          <a:solidFill>
                            <a:schemeClr val="accent1"/>
                          </a:solidFill>
                          <a:effectLst/>
                          <a:latin typeface="Helvetica"/>
                          <a:cs typeface="Helvetica"/>
                        </a:rPr>
                        <a:t>1.4</a:t>
                      </a:r>
                      <a:endParaRPr lang="en-US" sz="2000" b="0" dirty="0">
                        <a:solidFill>
                          <a:schemeClr val="accent1"/>
                        </a:solidFill>
                        <a:effectLst/>
                        <a:latin typeface="Helvetica"/>
                        <a:cs typeface="Helvetica"/>
                      </a:endParaRPr>
                    </a:p>
                  </a:txBody>
                  <a:tcPr/>
                </a:tc>
                <a:extLst>
                  <a:ext uri="{0D108BD9-81ED-4DB2-BD59-A6C34878D82A}">
                    <a16:rowId xmlns:a16="http://schemas.microsoft.com/office/drawing/2014/main" val="10004"/>
                  </a:ext>
                </a:extLst>
              </a:tr>
              <a:tr h="568712">
                <a:tc>
                  <a:txBody>
                    <a:bodyPr/>
                    <a:lstStyle/>
                    <a:p>
                      <a:r>
                        <a:rPr lang="de-DE" sz="2000" b="0" dirty="0" smtClean="0">
                          <a:solidFill>
                            <a:schemeClr val="accent1"/>
                          </a:solidFill>
                          <a:effectLst/>
                          <a:latin typeface="Helvetica"/>
                          <a:cs typeface="Helvetica"/>
                        </a:rPr>
                        <a:t> Malaria</a:t>
                      </a:r>
                      <a:endParaRPr lang="en-US" sz="2000" b="0" dirty="0">
                        <a:solidFill>
                          <a:schemeClr val="accent1"/>
                        </a:solidFill>
                        <a:effectLst/>
                        <a:latin typeface="Helvetica"/>
                        <a:cs typeface="Helvetica"/>
                      </a:endParaRPr>
                    </a:p>
                  </a:txBody>
                  <a:tcPr/>
                </a:tc>
                <a:tc>
                  <a:txBody>
                    <a:bodyPr/>
                    <a:lstStyle/>
                    <a:p>
                      <a:r>
                        <a:rPr lang="en-US" sz="2000" b="0" dirty="0" smtClean="0">
                          <a:solidFill>
                            <a:schemeClr val="accent1"/>
                          </a:solidFill>
                          <a:effectLst/>
                          <a:latin typeface="Helvetica"/>
                          <a:cs typeface="Helvetica"/>
                        </a:rPr>
                        <a:t>0.75</a:t>
                      </a:r>
                      <a:endParaRPr lang="en-US" sz="2000" b="0" dirty="0">
                        <a:solidFill>
                          <a:schemeClr val="accent1"/>
                        </a:solidFill>
                        <a:effectLst/>
                        <a:latin typeface="Helvetica"/>
                        <a:cs typeface="Helvetica"/>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56534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058" y="1603992"/>
            <a:ext cx="4507283" cy="4253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rot="10800000" flipH="1" flipV="1">
            <a:off x="6889749" y="6238934"/>
            <a:ext cx="2254251" cy="307777"/>
          </a:xfrm>
          <a:prstGeom prst="rect">
            <a:avLst/>
          </a:prstGeom>
          <a:noFill/>
        </p:spPr>
        <p:txBody>
          <a:bodyPr wrap="square" rtlCol="0">
            <a:spAutoFit/>
          </a:bodyPr>
          <a:lstStyle/>
          <a:p>
            <a:r>
              <a:rPr lang="en-US" sz="1400" dirty="0"/>
              <a:t>Courtesy of Ingo Potrykus</a:t>
            </a:r>
          </a:p>
        </p:txBody>
      </p:sp>
      <p:sp>
        <p:nvSpPr>
          <p:cNvPr id="5" name="Title 4"/>
          <p:cNvSpPr>
            <a:spLocks noGrp="1"/>
          </p:cNvSpPr>
          <p:nvPr>
            <p:ph type="ctrTitle"/>
          </p:nvPr>
        </p:nvSpPr>
        <p:spPr>
          <a:xfrm>
            <a:off x="3280025" y="228600"/>
            <a:ext cx="2812551" cy="576072"/>
          </a:xfrm>
        </p:spPr>
        <p:txBody>
          <a:bodyPr>
            <a:normAutofit fontScale="90000"/>
          </a:bodyPr>
          <a:lstStyle/>
          <a:p>
            <a:r>
              <a:rPr lang="en-US" dirty="0" smtClean="0"/>
              <a:t>Golden Rice</a:t>
            </a:r>
            <a:endParaRPr lang="en-US" dirty="0"/>
          </a:p>
        </p:txBody>
      </p:sp>
      <p:sp>
        <p:nvSpPr>
          <p:cNvPr id="6" name="Content Placeholder 5"/>
          <p:cNvSpPr>
            <a:spLocks noGrp="1"/>
          </p:cNvSpPr>
          <p:nvPr>
            <p:ph idx="10"/>
          </p:nvPr>
        </p:nvSpPr>
        <p:spPr/>
        <p:txBody>
          <a:bodyPr/>
          <a:lstStyle/>
          <a:p>
            <a:pPr marL="0" indent="0">
              <a:buNone/>
            </a:pPr>
            <a:r>
              <a:rPr lang="en-US" sz="2400" dirty="0">
                <a:solidFill>
                  <a:srgbClr val="3B3D3C"/>
                </a:solidFill>
              </a:rPr>
              <a:t>A new source of Vitamin </a:t>
            </a:r>
            <a:r>
              <a:rPr lang="en-US" sz="2400" dirty="0" smtClean="0">
                <a:solidFill>
                  <a:srgbClr val="3B3D3C"/>
                </a:solidFill>
              </a:rPr>
              <a:t>A</a:t>
            </a:r>
          </a:p>
          <a:p>
            <a:r>
              <a:rPr lang="en-US" sz="2400" dirty="0" smtClean="0"/>
              <a:t>Ingo </a:t>
            </a:r>
            <a:r>
              <a:rPr lang="en-US" sz="2400" dirty="0"/>
              <a:t>Potrykus, ETH </a:t>
            </a:r>
            <a:r>
              <a:rPr lang="en-US" sz="2400" dirty="0" smtClean="0"/>
              <a:t>Zurich</a:t>
            </a:r>
          </a:p>
          <a:p>
            <a:r>
              <a:rPr lang="en-US" sz="2400" dirty="0" smtClean="0"/>
              <a:t>Peter </a:t>
            </a:r>
            <a:r>
              <a:rPr lang="en-US" sz="2400" dirty="0"/>
              <a:t>Beyer, U. Freiburg</a:t>
            </a:r>
          </a:p>
          <a:p>
            <a:pPr marL="0" indent="0">
              <a:buNone/>
            </a:pPr>
            <a:endParaRPr lang="en-US" sz="2400" dirty="0">
              <a:solidFill>
                <a:srgbClr val="3B3D3C"/>
              </a:solidFill>
            </a:endParaRPr>
          </a:p>
          <a:p>
            <a:endParaRPr lang="en-US" dirty="0"/>
          </a:p>
        </p:txBody>
      </p:sp>
    </p:spTree>
    <p:extLst>
      <p:ext uri="{BB962C8B-B14F-4D97-AF65-F5344CB8AC3E}">
        <p14:creationId xmlns:p14="http://schemas.microsoft.com/office/powerpoint/2010/main" val="32202821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7327231" y="6401255"/>
            <a:ext cx="1997243" cy="523220"/>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943546" y="214316"/>
            <a:ext cx="3028308" cy="576072"/>
          </a:xfrm>
        </p:spPr>
        <p:txBody>
          <a:bodyPr>
            <a:normAutofit fontScale="90000"/>
          </a:bodyPr>
          <a:lstStyle/>
          <a:p>
            <a:r>
              <a:rPr lang="en-US" dirty="0" smtClean="0"/>
              <a:t>Golden Rice</a:t>
            </a:r>
            <a:endParaRPr lang="en-US" dirty="0"/>
          </a:p>
        </p:txBody>
      </p:sp>
      <p:sp>
        <p:nvSpPr>
          <p:cNvPr id="5" name="Content Placeholder 4"/>
          <p:cNvSpPr>
            <a:spLocks noGrp="1"/>
          </p:cNvSpPr>
          <p:nvPr>
            <p:ph idx="10"/>
          </p:nvPr>
        </p:nvSpPr>
        <p:spPr>
          <a:xfrm>
            <a:off x="525991" y="1402558"/>
            <a:ext cx="8206317" cy="4189186"/>
          </a:xfrm>
        </p:spPr>
        <p:txBody>
          <a:bodyPr>
            <a:noAutofit/>
          </a:bodyPr>
          <a:lstStyle/>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Became a reality in </a:t>
            </a:r>
            <a:r>
              <a:rPr lang="de-CH" sz="2200" dirty="0" smtClean="0">
                <a:solidFill>
                  <a:srgbClr val="3B3D3C"/>
                </a:solidFill>
              </a:rPr>
              <a:t>February, </a:t>
            </a:r>
            <a:r>
              <a:rPr lang="de-CH" sz="2200" dirty="0">
                <a:solidFill>
                  <a:srgbClr val="3B3D3C"/>
                </a:solidFill>
              </a:rPr>
              <a:t>1999. </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Could have been in </a:t>
            </a:r>
            <a:r>
              <a:rPr lang="de-CH" sz="2200" dirty="0" smtClean="0">
                <a:solidFill>
                  <a:srgbClr val="3B3D3C"/>
                </a:solidFill>
              </a:rPr>
              <a:t>the field within 2-5 years, beginning to save children </a:t>
            </a:r>
            <a:r>
              <a:rPr lang="de-CH" sz="2200" dirty="0">
                <a:solidFill>
                  <a:srgbClr val="3B3D3C"/>
                </a:solidFill>
              </a:rPr>
              <a:t>from blindness and death.</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But </a:t>
            </a:r>
            <a:r>
              <a:rPr lang="de-CH" sz="2200" dirty="0" smtClean="0">
                <a:solidFill>
                  <a:srgbClr val="3B3D3C"/>
                </a:solidFill>
              </a:rPr>
              <a:t>it’s </a:t>
            </a:r>
            <a:r>
              <a:rPr lang="de-CH" sz="2200" dirty="0">
                <a:solidFill>
                  <a:srgbClr val="3B3D3C"/>
                </a:solidFill>
              </a:rPr>
              <a:t>a GMO and won’t now be available until at least </a:t>
            </a:r>
            <a:r>
              <a:rPr lang="de-CH" sz="2200" dirty="0" smtClean="0">
                <a:solidFill>
                  <a:srgbClr val="3B3D3C"/>
                </a:solidFill>
              </a:rPr>
              <a:t>2018.</a:t>
            </a:r>
            <a:endParaRPr lang="de-CH" sz="2200" dirty="0">
              <a:solidFill>
                <a:srgbClr val="3B3D3C"/>
              </a:solidFill>
            </a:endParaRP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Why? </a:t>
            </a:r>
            <a:endParaRPr lang="de-CH" sz="2200" dirty="0" smtClean="0">
              <a:solidFill>
                <a:srgbClr val="3B3D3C"/>
              </a:solidFill>
            </a:endParaRPr>
          </a:p>
          <a:p>
            <a:pPr eaLnBrk="0" fontAlgn="base" hangingPunct="0">
              <a:spcBef>
                <a:spcPct val="0"/>
              </a:spcBef>
              <a:spcAft>
                <a:spcPct val="0"/>
              </a:spcAft>
              <a:buFont typeface="Arial" panose="020B0604020202020204" pitchFamily="34" charset="0"/>
              <a:buChar char="•"/>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FF0000"/>
                </a:solidFill>
              </a:rPr>
              <a:t>M</a:t>
            </a:r>
            <a:r>
              <a:rPr lang="de-CH" sz="2200" dirty="0" smtClean="0">
                <a:solidFill>
                  <a:srgbClr val="FF0000"/>
                </a:solidFill>
              </a:rPr>
              <a:t>ultiple </a:t>
            </a:r>
            <a:r>
              <a:rPr lang="de-CH" sz="2200" dirty="0">
                <a:solidFill>
                  <a:srgbClr val="FF0000"/>
                </a:solidFill>
              </a:rPr>
              <a:t>years of delay due to regulation and opposition</a:t>
            </a:r>
            <a:r>
              <a:rPr lang="de-CH" sz="2200" dirty="0">
                <a:solidFill>
                  <a:srgbClr val="3B3D3C"/>
                </a:solidFill>
              </a:rPr>
              <a:t>.</a:t>
            </a:r>
            <a:endParaRPr lang="de-DE" sz="2200" dirty="0">
              <a:solidFill>
                <a:srgbClr val="3B3D3C"/>
              </a:solidFill>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4" y="1062371"/>
            <a:ext cx="3900668" cy="5491231"/>
          </a:xfrm>
          <a:prstGeom prst="rect">
            <a:avLst/>
          </a:prstGeom>
        </p:spPr>
      </p:pic>
      <p:sp>
        <p:nvSpPr>
          <p:cNvPr id="6" name="TextBox 5"/>
          <p:cNvSpPr txBox="1"/>
          <p:nvPr/>
        </p:nvSpPr>
        <p:spPr>
          <a:xfrm>
            <a:off x="2314937" y="0"/>
            <a:ext cx="5775767" cy="830997"/>
          </a:xfrm>
          <a:prstGeom prst="rect">
            <a:avLst/>
          </a:prstGeom>
          <a:noFill/>
        </p:spPr>
        <p:txBody>
          <a:bodyPr wrap="square" rtlCol="0">
            <a:spAutoFit/>
          </a:bodyPr>
          <a:lstStyle/>
          <a:p>
            <a:r>
              <a:rPr lang="en-US" sz="4800" dirty="0" smtClean="0">
                <a:solidFill>
                  <a:schemeClr val="bg1"/>
                </a:solidFill>
              </a:rPr>
              <a:t>Science Fiction</a:t>
            </a:r>
            <a:endParaRPr lang="en-US" sz="4800" dirty="0">
              <a:solidFill>
                <a:schemeClr val="bg1"/>
              </a:solidFill>
            </a:endParaRPr>
          </a:p>
        </p:txBody>
      </p:sp>
      <p:sp>
        <p:nvSpPr>
          <p:cNvPr id="7" name="TextBox 6"/>
          <p:cNvSpPr txBox="1"/>
          <p:nvPr/>
        </p:nvSpPr>
        <p:spPr>
          <a:xfrm>
            <a:off x="4595149" y="2095017"/>
            <a:ext cx="4467828" cy="2031325"/>
          </a:xfrm>
          <a:prstGeom prst="rect">
            <a:avLst/>
          </a:prstGeom>
          <a:noFill/>
        </p:spPr>
        <p:txBody>
          <a:bodyPr wrap="square" rtlCol="0">
            <a:spAutoFit/>
          </a:bodyPr>
          <a:lstStyle/>
          <a:p>
            <a:r>
              <a:rPr lang="en-US" dirty="0" smtClean="0">
                <a:solidFill>
                  <a:srgbClr val="FF0000"/>
                </a:solidFill>
              </a:rPr>
              <a:t>Greenpeace blocks development</a:t>
            </a:r>
          </a:p>
          <a:p>
            <a:endParaRPr lang="en-US" dirty="0"/>
          </a:p>
          <a:p>
            <a:endParaRPr lang="en-US" dirty="0" smtClean="0">
              <a:solidFill>
                <a:srgbClr val="FF0000"/>
              </a:solidFill>
            </a:endParaRPr>
          </a:p>
          <a:p>
            <a:r>
              <a:rPr lang="en-US" dirty="0" smtClean="0">
                <a:solidFill>
                  <a:srgbClr val="FF0000"/>
                </a:solidFill>
              </a:rPr>
              <a:t>And then claims</a:t>
            </a:r>
          </a:p>
          <a:p>
            <a:endParaRPr lang="en-US" dirty="0">
              <a:solidFill>
                <a:srgbClr val="FF0000"/>
              </a:solidFill>
            </a:endParaRPr>
          </a:p>
          <a:p>
            <a:endParaRPr lang="en-US" dirty="0" smtClean="0">
              <a:solidFill>
                <a:srgbClr val="FF0000"/>
              </a:solidFill>
            </a:endParaRPr>
          </a:p>
          <a:p>
            <a:r>
              <a:rPr lang="en-US" dirty="0" smtClean="0">
                <a:solidFill>
                  <a:srgbClr val="FF0000"/>
                </a:solidFill>
              </a:rPr>
              <a:t>It has taken so long it can’t possibly work</a:t>
            </a:r>
            <a:endParaRPr lang="en-US" dirty="0">
              <a:solidFill>
                <a:srgbClr val="FF0000"/>
              </a:solidFill>
            </a:endParaRPr>
          </a:p>
        </p:txBody>
      </p:sp>
    </p:spTree>
    <p:extLst>
      <p:ext uri="{BB962C8B-B14F-4D97-AF65-F5344CB8AC3E}">
        <p14:creationId xmlns:p14="http://schemas.microsoft.com/office/powerpoint/2010/main" val="31185734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276" y="994502"/>
            <a:ext cx="7796463" cy="4524315"/>
          </a:xfrm>
          <a:prstGeom prst="rect">
            <a:avLst/>
          </a:prstGeom>
          <a:noFill/>
        </p:spPr>
        <p:txBody>
          <a:bodyPr wrap="square" rtlCol="0">
            <a:spAutoFit/>
          </a:bodyPr>
          <a:lstStyle/>
          <a:p>
            <a:pPr algn="ctr"/>
            <a:r>
              <a:rPr lang="en-US" sz="3200" b="1" dirty="0" smtClean="0">
                <a:solidFill>
                  <a:srgbClr val="FF0000"/>
                </a:solidFill>
              </a:rPr>
              <a:t>Since 2002 as many as 15 million children have died or suffered because of Vitamin A deficiency</a:t>
            </a:r>
          </a:p>
          <a:p>
            <a:pPr algn="ctr"/>
            <a:endParaRPr lang="en-US" sz="3200" dirty="0">
              <a:solidFill>
                <a:prstClr val="black"/>
              </a:solidFill>
            </a:endParaRPr>
          </a:p>
          <a:p>
            <a:pPr algn="ctr"/>
            <a:endParaRPr lang="en-US" sz="3200" dirty="0" smtClean="0">
              <a:solidFill>
                <a:prstClr val="black"/>
              </a:solidFill>
            </a:endParaRPr>
          </a:p>
          <a:p>
            <a:pPr algn="ctr"/>
            <a:endParaRPr lang="en-US" sz="3200" dirty="0">
              <a:solidFill>
                <a:prstClr val="black"/>
              </a:solidFill>
            </a:endParaRPr>
          </a:p>
          <a:p>
            <a:pPr algn="ctr"/>
            <a:r>
              <a:rPr lang="en-US" sz="3200" dirty="0" smtClean="0">
                <a:solidFill>
                  <a:prstClr val="black"/>
                </a:solidFill>
              </a:rPr>
              <a:t>How many must die before we consider this a “</a:t>
            </a:r>
            <a:r>
              <a:rPr lang="en-US" sz="3200" b="1" dirty="0" smtClean="0">
                <a:solidFill>
                  <a:prstClr val="black"/>
                </a:solidFill>
              </a:rPr>
              <a:t>crime against humanity”</a:t>
            </a:r>
            <a:r>
              <a:rPr lang="en-US" sz="3200" dirty="0" smtClean="0">
                <a:solidFill>
                  <a:prstClr val="black"/>
                </a:solidFill>
              </a:rPr>
              <a:t> that should be prosecuted?</a:t>
            </a:r>
            <a:endParaRPr lang="en-US" sz="3200" dirty="0">
              <a:solidFill>
                <a:prstClr val="black"/>
              </a:solidFill>
            </a:endParaRPr>
          </a:p>
        </p:txBody>
      </p:sp>
      <p:sp>
        <p:nvSpPr>
          <p:cNvPr id="4" name="Rectangle 3"/>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9658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570" y="998611"/>
            <a:ext cx="2599908" cy="3466544"/>
          </a:xfrm>
          <a:prstGeom prst="rect">
            <a:avLst/>
          </a:prstGeom>
        </p:spPr>
      </p:pic>
      <p:pic>
        <p:nvPicPr>
          <p:cNvPr id="3" name="Picture 4" descr="A map of Afr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85" y="1074095"/>
            <a:ext cx="2124089" cy="2085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387" y="1646265"/>
            <a:ext cx="3205370" cy="830997"/>
          </a:xfrm>
          <a:prstGeom prst="rect">
            <a:avLst/>
          </a:prstGeom>
          <a:noFill/>
        </p:spPr>
        <p:txBody>
          <a:bodyPr wrap="square" rtlCol="0">
            <a:spAutoFit/>
          </a:bodyPr>
          <a:lstStyle/>
          <a:p>
            <a:pPr algn="ctr"/>
            <a:r>
              <a:rPr lang="en-US" sz="2400" b="1" i="1" dirty="0" err="1"/>
              <a:t>Xanthomonas</a:t>
            </a:r>
            <a:r>
              <a:rPr lang="en-US" sz="2400" b="1" dirty="0"/>
              <a:t> wilt</a:t>
            </a:r>
          </a:p>
          <a:p>
            <a:pPr algn="ctr"/>
            <a:endParaRPr lang="en-US" sz="2400" dirty="0"/>
          </a:p>
        </p:txBody>
      </p:sp>
      <p:sp>
        <p:nvSpPr>
          <p:cNvPr id="5" name="TextBox 4"/>
          <p:cNvSpPr txBox="1"/>
          <p:nvPr/>
        </p:nvSpPr>
        <p:spPr>
          <a:xfrm>
            <a:off x="153414" y="3421546"/>
            <a:ext cx="8395064" cy="2793072"/>
          </a:xfrm>
          <a:prstGeom prst="rect">
            <a:avLst/>
          </a:prstGeom>
          <a:noFill/>
        </p:spPr>
        <p:txBody>
          <a:bodyPr wrap="square" rtlCol="0">
            <a:spAutoFit/>
          </a:bodyPr>
          <a:lstStyle/>
          <a:p>
            <a:r>
              <a:rPr lang="en-US" sz="2400" b="1" dirty="0">
                <a:solidFill>
                  <a:srgbClr val="FF0000"/>
                </a:solidFill>
                <a:latin typeface="Calibri" panose="020F0502020204030204" pitchFamily="34" charset="0"/>
              </a:rPr>
              <a:t>No natural varieties are </a:t>
            </a:r>
            <a:r>
              <a:rPr lang="en-US" sz="2400" b="1" dirty="0" smtClean="0">
                <a:solidFill>
                  <a:srgbClr val="FF0000"/>
                </a:solidFill>
                <a:latin typeface="Calibri" panose="020F0502020204030204" pitchFamily="34" charset="0"/>
              </a:rPr>
              <a:t>resistant so no</a:t>
            </a:r>
          </a:p>
          <a:p>
            <a:r>
              <a:rPr lang="en-US" sz="2400" b="1" dirty="0" smtClean="0">
                <a:solidFill>
                  <a:srgbClr val="FF0000"/>
                </a:solidFill>
                <a:latin typeface="Calibri" panose="020F0502020204030204" pitchFamily="34" charset="0"/>
              </a:rPr>
              <a:t>         traditional breeding solution       </a:t>
            </a:r>
            <a:endParaRPr lang="en-US" sz="2400" b="1" dirty="0">
              <a:solidFill>
                <a:srgbClr val="FF0000"/>
              </a:solidFill>
              <a:latin typeface="Calibri" panose="020F0502020204030204" pitchFamily="34" charset="0"/>
            </a:endParaRPr>
          </a:p>
          <a:p>
            <a:pPr algn="ctr"/>
            <a:endParaRPr lang="en-US" sz="1350" dirty="0">
              <a:latin typeface="Calibri" panose="020F0502020204030204" pitchFamily="34" charset="0"/>
            </a:endParaRPr>
          </a:p>
          <a:p>
            <a:r>
              <a:rPr lang="en-US" sz="3000" b="1" dirty="0">
                <a:solidFill>
                  <a:srgbClr val="00B050"/>
                </a:solidFill>
                <a:latin typeface="Calibri" panose="020F0502020204030204" pitchFamily="34" charset="0"/>
              </a:rPr>
              <a:t>BUT</a:t>
            </a:r>
          </a:p>
          <a:p>
            <a:r>
              <a:rPr lang="en-US" sz="2100" b="1" dirty="0">
                <a:solidFill>
                  <a:srgbClr val="00B050"/>
                </a:solidFill>
                <a:latin typeface="Calibri" panose="020F0502020204030204" pitchFamily="34" charset="0"/>
              </a:rPr>
              <a:t>Sweet pepper is resistant </a:t>
            </a:r>
            <a:r>
              <a:rPr lang="en-US" sz="2100" b="1" dirty="0" smtClean="0">
                <a:solidFill>
                  <a:srgbClr val="00B050"/>
                </a:solidFill>
                <a:latin typeface="Calibri" panose="020F0502020204030204" pitchFamily="34" charset="0"/>
              </a:rPr>
              <a:t>to </a:t>
            </a:r>
            <a:r>
              <a:rPr lang="en-US" sz="2100" b="1" i="1" dirty="0" smtClean="0">
                <a:solidFill>
                  <a:srgbClr val="00B050"/>
                </a:solidFill>
                <a:latin typeface="Calibri" panose="020F0502020204030204" pitchFamily="34" charset="0"/>
              </a:rPr>
              <a:t>Xanthomonas </a:t>
            </a:r>
            <a:r>
              <a:rPr lang="en-US" sz="2100" b="1" i="1" dirty="0" err="1" smtClean="0">
                <a:solidFill>
                  <a:srgbClr val="00B050"/>
                </a:solidFill>
                <a:latin typeface="Calibri" panose="020F0502020204030204" pitchFamily="34" charset="0"/>
              </a:rPr>
              <a:t>campestris</a:t>
            </a:r>
            <a:r>
              <a:rPr lang="en-US" sz="2100" b="1" i="1" dirty="0" smtClean="0">
                <a:solidFill>
                  <a:srgbClr val="00B050"/>
                </a:solidFill>
                <a:latin typeface="Calibri" panose="020F0502020204030204" pitchFamily="34" charset="0"/>
              </a:rPr>
              <a:t> </a:t>
            </a:r>
            <a:r>
              <a:rPr lang="en-US" sz="2100" b="1" dirty="0" smtClean="0">
                <a:solidFill>
                  <a:srgbClr val="00B050"/>
                </a:solidFill>
                <a:latin typeface="Calibri" panose="020F0502020204030204" pitchFamily="34" charset="0"/>
              </a:rPr>
              <a:t>and </a:t>
            </a:r>
            <a:r>
              <a:rPr lang="en-US" sz="2100" b="1" dirty="0">
                <a:solidFill>
                  <a:srgbClr val="00B050"/>
                </a:solidFill>
                <a:latin typeface="Calibri" panose="020F0502020204030204" pitchFamily="34" charset="0"/>
              </a:rPr>
              <a:t>two genes are known that mediate this resistance.  Using precision techniques these genes have been transferred to banana and these modified bananas are now </a:t>
            </a:r>
            <a:r>
              <a:rPr lang="en-US" sz="2100" b="1" dirty="0" smtClean="0">
                <a:solidFill>
                  <a:srgbClr val="00B050"/>
                </a:solidFill>
                <a:latin typeface="Calibri" panose="020F0502020204030204" pitchFamily="34" charset="0"/>
              </a:rPr>
              <a:t>beginning </a:t>
            </a:r>
            <a:r>
              <a:rPr lang="en-US" sz="2100" b="1" dirty="0">
                <a:solidFill>
                  <a:srgbClr val="00B050"/>
                </a:solidFill>
                <a:latin typeface="Calibri" panose="020F0502020204030204" pitchFamily="34" charset="0"/>
              </a:rPr>
              <a:t>field trials.</a:t>
            </a:r>
          </a:p>
        </p:txBody>
      </p:sp>
      <p:sp>
        <p:nvSpPr>
          <p:cNvPr id="6" name="TextBox 5"/>
          <p:cNvSpPr txBox="1"/>
          <p:nvPr/>
        </p:nvSpPr>
        <p:spPr>
          <a:xfrm>
            <a:off x="2641600" y="222862"/>
            <a:ext cx="4978400" cy="584775"/>
          </a:xfrm>
          <a:prstGeom prst="rect">
            <a:avLst/>
          </a:prstGeom>
          <a:noFill/>
        </p:spPr>
        <p:txBody>
          <a:bodyPr wrap="square" rtlCol="0">
            <a:spAutoFit/>
          </a:bodyPr>
          <a:lstStyle/>
          <a:p>
            <a:r>
              <a:rPr lang="en-US" sz="3200" dirty="0">
                <a:solidFill>
                  <a:schemeClr val="bg1"/>
                </a:solidFill>
              </a:rPr>
              <a:t>T</a:t>
            </a:r>
            <a:r>
              <a:rPr lang="en-US" sz="3200" dirty="0" smtClean="0">
                <a:solidFill>
                  <a:schemeClr val="bg1"/>
                </a:solidFill>
              </a:rPr>
              <a:t>he Banana Problem</a:t>
            </a:r>
            <a:endParaRPr lang="en-US" sz="3200" dirty="0">
              <a:solidFill>
                <a:schemeClr val="bg1"/>
              </a:solidFill>
            </a:endParaRPr>
          </a:p>
        </p:txBody>
      </p:sp>
    </p:spTree>
    <p:extLst>
      <p:ext uri="{BB962C8B-B14F-4D97-AF65-F5344CB8AC3E}">
        <p14:creationId xmlns:p14="http://schemas.microsoft.com/office/powerpoint/2010/main" val="27068843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742181"/>
            <a:ext cx="8433639" cy="5422645"/>
          </a:xfrm>
          <a:prstGeom prst="rect">
            <a:avLst/>
          </a:prstGeom>
        </p:spPr>
      </p:pic>
    </p:spTree>
    <p:extLst>
      <p:ext uri="{BB962C8B-B14F-4D97-AF65-F5344CB8AC3E}">
        <p14:creationId xmlns:p14="http://schemas.microsoft.com/office/powerpoint/2010/main" val="28713118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Bangladesh: </a:t>
            </a:r>
            <a:r>
              <a:rPr lang="en-US" dirty="0" err="1" smtClean="0"/>
              <a:t>Bt</a:t>
            </a:r>
            <a:r>
              <a:rPr lang="en-US" dirty="0" smtClean="0"/>
              <a:t> eggplant</a:t>
            </a:r>
            <a:endParaRPr lang="en-US"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3" name="TextBox 2"/>
          <p:cNvSpPr txBox="1"/>
          <p:nvPr/>
        </p:nvSpPr>
        <p:spPr>
          <a:xfrm>
            <a:off x="6626942" y="6603227"/>
            <a:ext cx="26547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Calibri"/>
                <a:ea typeface="+mn-ea"/>
                <a:cs typeface="+mn-cs"/>
              </a:rPr>
              <a:t>Slide courtesy of </a:t>
            </a:r>
            <a:r>
              <a:rPr kumimoji="0" lang="en-US" sz="800" b="0" i="0" u="none" strike="noStrike" kern="1200" cap="none" spc="0" normalizeH="0" baseline="0" noProof="0" dirty="0" err="1">
                <a:ln>
                  <a:noFill/>
                </a:ln>
                <a:solidFill>
                  <a:prstClr val="black"/>
                </a:solidFill>
                <a:effectLst/>
                <a:uLnTx/>
                <a:uFillTx/>
                <a:latin typeface="Calibri"/>
                <a:ea typeface="+mn-ea"/>
                <a:cs typeface="+mn-cs"/>
              </a:rPr>
              <a:t>Arif</a:t>
            </a:r>
            <a:r>
              <a:rPr kumimoji="0" lang="en-US" sz="800" b="0" i="0" u="none" strike="noStrike" kern="1200" cap="none" spc="0" normalizeH="0" baseline="0" noProof="0" dirty="0">
                <a:ln>
                  <a:noFill/>
                </a:ln>
                <a:solidFill>
                  <a:prstClr val="black"/>
                </a:solidFill>
                <a:effectLst/>
                <a:uLnTx/>
                <a:uFillTx/>
                <a:latin typeface="Calibri"/>
                <a:ea typeface="+mn-ea"/>
                <a:cs typeface="+mn-cs"/>
              </a:rPr>
              <a:t> Hossain/Cornell Alliance for Science</a:t>
            </a:r>
          </a:p>
        </p:txBody>
      </p:sp>
    </p:spTree>
    <p:extLst>
      <p:ext uri="{BB962C8B-B14F-4D97-AF65-F5344CB8AC3E}">
        <p14:creationId xmlns:p14="http://schemas.microsoft.com/office/powerpoint/2010/main" val="1953531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9704" y="1317522"/>
            <a:ext cx="6508955" cy="3046988"/>
          </a:xfrm>
          <a:prstGeom prst="rect">
            <a:avLst/>
          </a:prstGeom>
          <a:noFill/>
        </p:spPr>
        <p:txBody>
          <a:bodyPr wrap="square" rtlCol="0">
            <a:spAutoFit/>
          </a:bodyPr>
          <a:lstStyle/>
          <a:p>
            <a:pPr algn="ctr"/>
            <a:r>
              <a:rPr lang="en-US" sz="3200" b="1" dirty="0" smtClean="0"/>
              <a:t>Remember that for </a:t>
            </a:r>
            <a:r>
              <a:rPr lang="en-US" sz="3200" b="1" dirty="0"/>
              <a:t>the 800 million who </a:t>
            </a:r>
            <a:r>
              <a:rPr lang="en-US" sz="3200" b="1" dirty="0" smtClean="0"/>
              <a:t>go to bed hungry at night</a:t>
            </a:r>
            <a:endParaRPr lang="en-US" sz="3200" b="1" dirty="0"/>
          </a:p>
          <a:p>
            <a:pPr algn="ctr"/>
            <a:endParaRPr lang="en-US" sz="3200" b="1" dirty="0" smtClean="0"/>
          </a:p>
          <a:p>
            <a:endParaRPr lang="en-US" dirty="0"/>
          </a:p>
          <a:p>
            <a:endParaRPr lang="en-US" dirty="0" smtClean="0"/>
          </a:p>
          <a:p>
            <a:pPr algn="ctr"/>
            <a:r>
              <a:rPr lang="en-US" dirty="0" smtClean="0"/>
              <a:t> </a:t>
            </a:r>
            <a:r>
              <a:rPr lang="en-US" sz="6000" b="1" dirty="0" smtClean="0">
                <a:solidFill>
                  <a:schemeClr val="accent1">
                    <a:lumMod val="75000"/>
                  </a:schemeClr>
                </a:solidFill>
              </a:rPr>
              <a:t>FOOD is MEDICINE</a:t>
            </a:r>
            <a:endParaRPr lang="en-US" sz="6000" b="1" dirty="0">
              <a:solidFill>
                <a:schemeClr val="accent1">
                  <a:lumMod val="75000"/>
                </a:schemeClr>
              </a:solidFill>
            </a:endParaRPr>
          </a:p>
        </p:txBody>
      </p:sp>
    </p:spTree>
    <p:extLst>
      <p:ext uri="{BB962C8B-B14F-4D97-AF65-F5344CB8AC3E}">
        <p14:creationId xmlns:p14="http://schemas.microsoft.com/office/powerpoint/2010/main" val="40163468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003" y="857250"/>
            <a:ext cx="4872251" cy="1107996"/>
          </a:xfrm>
          <a:prstGeom prst="rect">
            <a:avLst/>
          </a:prstGeom>
          <a:noFill/>
        </p:spPr>
        <p:txBody>
          <a:bodyPr wrap="square" rtlCol="0">
            <a:spAutoFit/>
          </a:bodyPr>
          <a:lstStyle/>
          <a:p>
            <a:pPr defTabSz="685800"/>
            <a:r>
              <a:rPr lang="en-US" sz="3300" b="1" dirty="0">
                <a:solidFill>
                  <a:srgbClr val="000000"/>
                </a:solidFill>
                <a:latin typeface="Times New Roman"/>
                <a:cs typeface="Times New Roman"/>
              </a:rPr>
              <a:t>Hawaiian papayas</a:t>
            </a:r>
          </a:p>
          <a:p>
            <a:pPr defTabSz="685800"/>
            <a:r>
              <a:rPr lang="en-US" sz="3300" dirty="0">
                <a:solidFill>
                  <a:srgbClr val="000000"/>
                </a:solidFill>
                <a:latin typeface="Times New Roman"/>
                <a:cs typeface="Times New Roman"/>
              </a:rPr>
              <a:t>     </a:t>
            </a:r>
            <a:r>
              <a:rPr lang="en-US" sz="2700" dirty="0">
                <a:solidFill>
                  <a:srgbClr val="000000"/>
                </a:solidFill>
                <a:latin typeface="Times New Roman"/>
                <a:cs typeface="Times New Roman"/>
              </a:rPr>
              <a:t>Almost a disaster</a:t>
            </a:r>
          </a:p>
        </p:txBody>
      </p:sp>
      <p:pic>
        <p:nvPicPr>
          <p:cNvPr id="1026" name="Picture 2" descr="Image result for Hawai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73" y="2005373"/>
            <a:ext cx="4450556" cy="3350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908291" y="1549705"/>
            <a:ext cx="2311880" cy="2130878"/>
          </a:xfrm>
          <a:prstGeom prst="rect">
            <a:avLst/>
          </a:prstGeom>
        </p:spPr>
      </p:pic>
      <p:grpSp>
        <p:nvGrpSpPr>
          <p:cNvPr id="9" name="Group 8"/>
          <p:cNvGrpSpPr/>
          <p:nvPr/>
        </p:nvGrpSpPr>
        <p:grpSpPr>
          <a:xfrm>
            <a:off x="4919653" y="3898468"/>
            <a:ext cx="4289157" cy="1457325"/>
            <a:chOff x="1280202" y="2457450"/>
            <a:chExt cx="5718876" cy="1943100"/>
          </a:xfrm>
        </p:grpSpPr>
        <p:pic>
          <p:nvPicPr>
            <p:cNvPr id="10" name="Picture 9"/>
            <p:cNvPicPr>
              <a:picLocks noChangeAspect="1"/>
            </p:cNvPicPr>
            <p:nvPr/>
          </p:nvPicPr>
          <p:blipFill>
            <a:blip r:embed="rId4"/>
            <a:stretch>
              <a:fillRect/>
            </a:stretch>
          </p:blipFill>
          <p:spPr>
            <a:xfrm>
              <a:off x="1280202" y="2457450"/>
              <a:ext cx="3051876" cy="1943100"/>
            </a:xfrm>
            <a:prstGeom prst="rect">
              <a:avLst/>
            </a:prstGeom>
            <a:ln w="12700">
              <a:solidFill>
                <a:schemeClr val="bg2"/>
              </a:solidFill>
            </a:ln>
          </p:spPr>
        </p:pic>
        <p:pic>
          <p:nvPicPr>
            <p:cNvPr id="11" name="Picture 10"/>
            <p:cNvPicPr>
              <a:picLocks noChangeAspect="1"/>
            </p:cNvPicPr>
            <p:nvPr/>
          </p:nvPicPr>
          <p:blipFill>
            <a:blip r:embed="rId5"/>
            <a:stretch>
              <a:fillRect/>
            </a:stretch>
          </p:blipFill>
          <p:spPr>
            <a:xfrm>
              <a:off x="4332078" y="2457450"/>
              <a:ext cx="2667000" cy="1943100"/>
            </a:xfrm>
            <a:prstGeom prst="rect">
              <a:avLst/>
            </a:prstGeom>
            <a:ln w="12700">
              <a:solidFill>
                <a:schemeClr val="bg2"/>
              </a:solidFill>
            </a:ln>
          </p:spPr>
        </p:pic>
      </p:grpSp>
    </p:spTree>
    <p:extLst>
      <p:ext uri="{BB962C8B-B14F-4D97-AF65-F5344CB8AC3E}">
        <p14:creationId xmlns:p14="http://schemas.microsoft.com/office/powerpoint/2010/main" val="365644870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523" y="1193151"/>
            <a:ext cx="6634065" cy="4909036"/>
          </a:xfrm>
          <a:prstGeom prst="rect">
            <a:avLst/>
          </a:prstGeom>
          <a:noFill/>
        </p:spPr>
        <p:txBody>
          <a:bodyPr wrap="square" rtlCol="0">
            <a:spAutoFit/>
          </a:bodyPr>
          <a:lstStyle/>
          <a:p>
            <a:pPr defTabSz="685800"/>
            <a:r>
              <a:rPr lang="en-US" sz="2700" b="1" dirty="0" smtClean="0">
                <a:solidFill>
                  <a:srgbClr val="0000FF"/>
                </a:solidFill>
                <a:latin typeface="Times New Roman"/>
                <a:cs typeface="Times New Roman"/>
              </a:rPr>
              <a:t>    GMO </a:t>
            </a:r>
            <a:r>
              <a:rPr lang="en-US" sz="2700" b="1" dirty="0">
                <a:solidFill>
                  <a:srgbClr val="0000FF"/>
                </a:solidFill>
                <a:latin typeface="Times New Roman"/>
                <a:cs typeface="Times New Roman"/>
              </a:rPr>
              <a:t>Papaya saves the Hawaiian crop</a:t>
            </a:r>
          </a:p>
          <a:p>
            <a:pPr defTabSz="685800"/>
            <a:endParaRPr lang="en-US" sz="2700" b="1" dirty="0">
              <a:solidFill>
                <a:srgbClr val="000000"/>
              </a:solidFill>
              <a:latin typeface="Times New Roman"/>
              <a:cs typeface="Times New Roman"/>
            </a:endParaRPr>
          </a:p>
          <a:p>
            <a:pPr defTabSz="685800"/>
            <a:r>
              <a:rPr lang="en-US" sz="2100" dirty="0" smtClean="0">
                <a:solidFill>
                  <a:srgbClr val="000000"/>
                </a:solidFill>
                <a:latin typeface="Times New Roman"/>
                <a:cs typeface="Times New Roman"/>
              </a:rPr>
              <a:t>In </a:t>
            </a:r>
            <a:r>
              <a:rPr lang="en-US" sz="2100" dirty="0">
                <a:solidFill>
                  <a:srgbClr val="000000"/>
                </a:solidFill>
                <a:latin typeface="Times New Roman"/>
                <a:cs typeface="Times New Roman"/>
              </a:rPr>
              <a:t>the 1990s, Hawaiian papaya trees were plagued by the </a:t>
            </a:r>
            <a:r>
              <a:rPr lang="en-US" sz="2100" dirty="0">
                <a:solidFill>
                  <a:srgbClr val="000000"/>
                </a:solidFill>
                <a:latin typeface="Times New Roman"/>
                <a:cs typeface="Times New Roman"/>
                <a:hlinkClick r:id="rId2"/>
              </a:rPr>
              <a:t>ringspot virus</a:t>
            </a:r>
            <a:r>
              <a:rPr lang="en-US" sz="2100" dirty="0">
                <a:solidFill>
                  <a:srgbClr val="000000"/>
                </a:solidFill>
                <a:latin typeface="Times New Roman"/>
                <a:cs typeface="Times New Roman"/>
              </a:rPr>
              <a:t> which decimated </a:t>
            </a:r>
            <a:r>
              <a:rPr lang="en-US" sz="2100" dirty="0" smtClean="0">
                <a:solidFill>
                  <a:srgbClr val="000000"/>
                </a:solidFill>
                <a:latin typeface="Times New Roman"/>
                <a:cs typeface="Times New Roman"/>
              </a:rPr>
              <a:t>half </a:t>
            </a:r>
            <a:r>
              <a:rPr lang="en-US" sz="2100" dirty="0">
                <a:solidFill>
                  <a:srgbClr val="000000"/>
                </a:solidFill>
                <a:latin typeface="Times New Roman"/>
                <a:cs typeface="Times New Roman"/>
              </a:rPr>
              <a:t>the crop in the state</a:t>
            </a:r>
            <a:r>
              <a:rPr lang="en-US" sz="2100" dirty="0" smtClean="0">
                <a:solidFill>
                  <a:srgbClr val="000000"/>
                </a:solidFill>
                <a:latin typeface="Times New Roman"/>
                <a:cs typeface="Times New Roman"/>
              </a:rPr>
              <a:t>.</a:t>
            </a:r>
          </a:p>
          <a:p>
            <a:pPr defTabSz="685800"/>
            <a:r>
              <a:rPr lang="en-US" sz="2100" dirty="0" smtClean="0">
                <a:solidFill>
                  <a:srgbClr val="000000"/>
                </a:solidFill>
                <a:latin typeface="Times New Roman"/>
                <a:cs typeface="Times New Roman"/>
              </a:rPr>
              <a:t> </a:t>
            </a:r>
          </a:p>
          <a:p>
            <a:pPr defTabSz="685800"/>
            <a:r>
              <a:rPr lang="en-US" sz="2100" dirty="0" smtClean="0">
                <a:solidFill>
                  <a:srgbClr val="000000"/>
                </a:solidFill>
                <a:latin typeface="Times New Roman"/>
                <a:cs typeface="Times New Roman"/>
              </a:rPr>
              <a:t>In </a:t>
            </a:r>
            <a:r>
              <a:rPr lang="en-US" sz="2100" dirty="0">
                <a:solidFill>
                  <a:srgbClr val="000000"/>
                </a:solidFill>
                <a:latin typeface="Times New Roman"/>
                <a:cs typeface="Times New Roman"/>
              </a:rPr>
              <a:t>1998, </a:t>
            </a:r>
            <a:r>
              <a:rPr lang="en-US" sz="2100" dirty="0" smtClean="0">
                <a:solidFill>
                  <a:srgbClr val="000000"/>
                </a:solidFill>
                <a:latin typeface="Times New Roman"/>
                <a:cs typeface="Times New Roman"/>
              </a:rPr>
              <a:t>Dennis Gonzales </a:t>
            </a:r>
            <a:r>
              <a:rPr lang="en-US" sz="2100" dirty="0">
                <a:solidFill>
                  <a:srgbClr val="000000"/>
                </a:solidFill>
                <a:latin typeface="Times New Roman"/>
                <a:cs typeface="Times New Roman"/>
              </a:rPr>
              <a:t>from the University of Hawaii developed a transgenic fruit called Rainbow papaya, which is resistant to the virus. </a:t>
            </a:r>
            <a:endParaRPr lang="en-US" sz="2100" dirty="0" smtClean="0">
              <a:solidFill>
                <a:srgbClr val="000000"/>
              </a:solidFill>
              <a:latin typeface="Times New Roman"/>
              <a:cs typeface="Times New Roman"/>
            </a:endParaRPr>
          </a:p>
          <a:p>
            <a:pPr defTabSz="685800"/>
            <a:endParaRPr lang="en-US" sz="2100" dirty="0">
              <a:solidFill>
                <a:srgbClr val="000000"/>
              </a:solidFill>
              <a:latin typeface="Times New Roman"/>
              <a:cs typeface="Times New Roman"/>
            </a:endParaRPr>
          </a:p>
          <a:p>
            <a:pPr defTabSz="685800"/>
            <a:r>
              <a:rPr lang="en-US" sz="2100" dirty="0" smtClean="0">
                <a:solidFill>
                  <a:srgbClr val="000000"/>
                </a:solidFill>
                <a:latin typeface="Times New Roman"/>
                <a:cs typeface="Times New Roman"/>
              </a:rPr>
              <a:t>Now </a:t>
            </a:r>
            <a:r>
              <a:rPr lang="en-US" sz="2100" dirty="0">
                <a:solidFill>
                  <a:srgbClr val="000000"/>
                </a:solidFill>
                <a:latin typeface="Times New Roman"/>
                <a:cs typeface="Times New Roman"/>
                <a:hlinkClick r:id="rId3"/>
              </a:rPr>
              <a:t>77 percent of the crop</a:t>
            </a:r>
            <a:r>
              <a:rPr lang="en-US" sz="2100" dirty="0">
                <a:solidFill>
                  <a:srgbClr val="000000"/>
                </a:solidFill>
                <a:latin typeface="Times New Roman"/>
                <a:cs typeface="Times New Roman"/>
              </a:rPr>
              <a:t> grown in Hawaii is genetically </a:t>
            </a:r>
            <a:r>
              <a:rPr lang="en-US" sz="2100" dirty="0" smtClean="0">
                <a:solidFill>
                  <a:srgbClr val="000000"/>
                </a:solidFill>
                <a:latin typeface="Times New Roman"/>
                <a:cs typeface="Times New Roman"/>
              </a:rPr>
              <a:t>engineered and being eaten in the USA.</a:t>
            </a:r>
          </a:p>
          <a:p>
            <a:pPr defTabSz="685800"/>
            <a:endParaRPr lang="en-US" sz="2100" dirty="0" smtClean="0">
              <a:solidFill>
                <a:srgbClr val="000000"/>
              </a:solidFill>
              <a:latin typeface="Times New Roman"/>
              <a:cs typeface="Times New Roman"/>
            </a:endParaRPr>
          </a:p>
          <a:p>
            <a:pPr defTabSz="685800"/>
            <a:endParaRPr lang="en-US" sz="2100" b="1" dirty="0">
              <a:solidFill>
                <a:srgbClr val="000000"/>
              </a:solidFill>
              <a:latin typeface="Times New Roman"/>
              <a:cs typeface="Times New Roman"/>
            </a:endParaRPr>
          </a:p>
          <a:p>
            <a:pPr algn="ctr" defTabSz="685800"/>
            <a:r>
              <a:rPr lang="en-US" sz="2800" b="1" dirty="0" smtClean="0">
                <a:solidFill>
                  <a:srgbClr val="FF0000"/>
                </a:solidFill>
                <a:latin typeface="Times New Roman"/>
                <a:cs typeface="Times New Roman"/>
              </a:rPr>
              <a:t>But in Thailand this solution is banned</a:t>
            </a:r>
            <a:endParaRPr lang="en-US" sz="2800" b="1" dirty="0">
              <a:solidFill>
                <a:srgbClr val="FF0000"/>
              </a:solidFill>
              <a:latin typeface="Times New Roman"/>
              <a:cs typeface="Times New Roman"/>
            </a:endParaRPr>
          </a:p>
        </p:txBody>
      </p:sp>
    </p:spTree>
    <p:extLst>
      <p:ext uri="{BB962C8B-B14F-4D97-AF65-F5344CB8AC3E}">
        <p14:creationId xmlns:p14="http://schemas.microsoft.com/office/powerpoint/2010/main" val="50655426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775" y="1589339"/>
            <a:ext cx="6225761" cy="3693319"/>
          </a:xfrm>
          <a:prstGeom prst="rect">
            <a:avLst/>
          </a:prstGeom>
          <a:noFill/>
        </p:spPr>
        <p:txBody>
          <a:bodyPr wrap="square" rtlCol="0">
            <a:spAutoFit/>
          </a:bodyPr>
          <a:lstStyle/>
          <a:p>
            <a:pPr algn="ctr" defTabSz="342900"/>
            <a:r>
              <a:rPr lang="en-US" sz="2100" dirty="0">
                <a:solidFill>
                  <a:srgbClr val="FF0000"/>
                </a:solidFill>
                <a:latin typeface="Arial"/>
              </a:rPr>
              <a:t>If you don’t want to eat foods derived by GM techniques, then don’t. It’s your choice</a:t>
            </a:r>
          </a:p>
          <a:p>
            <a:pPr algn="ctr" defTabSz="342900"/>
            <a:endParaRPr lang="en-US" sz="2100" dirty="0">
              <a:solidFill>
                <a:srgbClr val="3B3D3C"/>
              </a:solidFill>
              <a:latin typeface="Arial"/>
            </a:endParaRPr>
          </a:p>
          <a:p>
            <a:pPr algn="ctr" defTabSz="342900"/>
            <a:r>
              <a:rPr lang="en-US" sz="2100" dirty="0">
                <a:solidFill>
                  <a:srgbClr val="FF0000"/>
                </a:solidFill>
                <a:latin typeface="Arial"/>
              </a:rPr>
              <a:t>But don’t </a:t>
            </a:r>
            <a:r>
              <a:rPr lang="en-US" sz="2100" u="sng" dirty="0">
                <a:solidFill>
                  <a:srgbClr val="FF0000"/>
                </a:solidFill>
                <a:latin typeface="Arial"/>
              </a:rPr>
              <a:t>pretend</a:t>
            </a:r>
            <a:r>
              <a:rPr lang="en-US" sz="2100" dirty="0">
                <a:solidFill>
                  <a:srgbClr val="FF0000"/>
                </a:solidFill>
                <a:latin typeface="Arial"/>
              </a:rPr>
              <a:t> such foods </a:t>
            </a:r>
            <a:r>
              <a:rPr lang="en-US" sz="2100" u="sng" dirty="0" smtClean="0">
                <a:solidFill>
                  <a:srgbClr val="FF0000"/>
                </a:solidFill>
                <a:latin typeface="Arial"/>
              </a:rPr>
              <a:t>are</a:t>
            </a:r>
            <a:r>
              <a:rPr lang="en-US" sz="2100" dirty="0" smtClean="0">
                <a:solidFill>
                  <a:srgbClr val="FF0000"/>
                </a:solidFill>
                <a:latin typeface="Arial"/>
              </a:rPr>
              <a:t> </a:t>
            </a:r>
            <a:r>
              <a:rPr lang="en-US" sz="2100" dirty="0">
                <a:solidFill>
                  <a:srgbClr val="FF0000"/>
                </a:solidFill>
                <a:latin typeface="Arial"/>
              </a:rPr>
              <a:t>dangerous</a:t>
            </a:r>
          </a:p>
          <a:p>
            <a:pPr algn="ctr" defTabSz="342900"/>
            <a:endParaRPr lang="en-US" sz="2100" dirty="0">
              <a:solidFill>
                <a:srgbClr val="FF0000"/>
              </a:solidFill>
              <a:latin typeface="Arial"/>
            </a:endParaRPr>
          </a:p>
          <a:p>
            <a:pPr algn="ctr" defTabSz="342900"/>
            <a:endParaRPr lang="en-US" sz="2100" dirty="0">
              <a:solidFill>
                <a:srgbClr val="3B3D3C"/>
              </a:solidFill>
              <a:latin typeface="Arial"/>
            </a:endParaRPr>
          </a:p>
          <a:p>
            <a:pPr algn="ctr" defTabSz="342900"/>
            <a:r>
              <a:rPr lang="en-US" sz="2700" b="1" dirty="0">
                <a:solidFill>
                  <a:srgbClr val="00B050"/>
                </a:solidFill>
                <a:latin typeface="Arial"/>
              </a:rPr>
              <a:t>If anything</a:t>
            </a:r>
          </a:p>
          <a:p>
            <a:pPr algn="ctr" defTabSz="342900"/>
            <a:endParaRPr lang="en-US" sz="2700" dirty="0">
              <a:solidFill>
                <a:srgbClr val="3B3D3C"/>
              </a:solidFill>
              <a:latin typeface="Arial"/>
            </a:endParaRPr>
          </a:p>
          <a:p>
            <a:pPr algn="ctr" defTabSz="342900"/>
            <a:r>
              <a:rPr lang="en-US" sz="2700" b="1" dirty="0">
                <a:solidFill>
                  <a:srgbClr val="00B050"/>
                </a:solidFill>
                <a:latin typeface="Arial"/>
              </a:rPr>
              <a:t>They are probably safer than traditional foods</a:t>
            </a:r>
          </a:p>
        </p:txBody>
      </p:sp>
      <p:sp>
        <p:nvSpPr>
          <p:cNvPr id="3" name="TextBox 2"/>
          <p:cNvSpPr txBox="1"/>
          <p:nvPr/>
        </p:nvSpPr>
        <p:spPr>
          <a:xfrm>
            <a:off x="318499" y="246580"/>
            <a:ext cx="8352890" cy="523220"/>
          </a:xfrm>
          <a:prstGeom prst="rect">
            <a:avLst/>
          </a:prstGeom>
          <a:noFill/>
        </p:spPr>
        <p:txBody>
          <a:bodyPr wrap="square" rtlCol="0">
            <a:spAutoFit/>
          </a:bodyPr>
          <a:lstStyle/>
          <a:p>
            <a:r>
              <a:rPr lang="en-US" sz="2800" dirty="0">
                <a:solidFill>
                  <a:schemeClr val="bg1"/>
                </a:solidFill>
              </a:rPr>
              <a:t>F</a:t>
            </a:r>
            <a:r>
              <a:rPr lang="en-US" sz="2800" dirty="0" smtClean="0">
                <a:solidFill>
                  <a:schemeClr val="bg1"/>
                </a:solidFill>
              </a:rPr>
              <a:t>ood choice is a luxury of  the developed world</a:t>
            </a:r>
            <a:endParaRPr lang="en-US" sz="2800" dirty="0">
              <a:solidFill>
                <a:schemeClr val="bg1"/>
              </a:solidFill>
            </a:endParaRPr>
          </a:p>
        </p:txBody>
      </p:sp>
    </p:spTree>
    <p:extLst>
      <p:ext uri="{BB962C8B-B14F-4D97-AF65-F5344CB8AC3E}">
        <p14:creationId xmlns:p14="http://schemas.microsoft.com/office/powerpoint/2010/main" val="29684313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smtClean="0">
                <a:solidFill>
                  <a:schemeClr val="bg1">
                    <a:lumMod val="95000"/>
                  </a:schemeClr>
                </a:solidFill>
              </a:rPr>
              <a:t>Science Facts</a:t>
            </a:r>
            <a:endParaRPr lang="en-US" dirty="0">
              <a:solidFill>
                <a:schemeClr val="bg1">
                  <a:lumMod val="95000"/>
                </a:schemeClr>
              </a:solidFill>
            </a:endParaRPr>
          </a:p>
        </p:txBody>
      </p:sp>
      <p:sp>
        <p:nvSpPr>
          <p:cNvPr id="4" name="Content Placeholder 3"/>
          <p:cNvSpPr>
            <a:spLocks noGrp="1"/>
          </p:cNvSpPr>
          <p:nvPr>
            <p:ph idx="10"/>
          </p:nvPr>
        </p:nvSpPr>
        <p:spPr>
          <a:xfrm>
            <a:off x="850900" y="1676400"/>
            <a:ext cx="7365999" cy="4610099"/>
          </a:xfrm>
        </p:spPr>
        <p:txBody>
          <a:bodyPr>
            <a:normAutofit lnSpcReduction="10000"/>
          </a:bodyPr>
          <a:lstStyle/>
          <a:p>
            <a:endParaRPr lang="en-US" sz="2100" dirty="0">
              <a:latin typeface="Calibri" panose="020F0502020204030204" pitchFamily="34" charset="0"/>
            </a:endParaRPr>
          </a:p>
          <a:p>
            <a:pPr marL="0" indent="0" algn="ctr">
              <a:buClr>
                <a:schemeClr val="tx1"/>
              </a:buClr>
              <a:buNone/>
            </a:pPr>
            <a:r>
              <a:rPr lang="en-US" sz="2800" b="1" dirty="0">
                <a:solidFill>
                  <a:srgbClr val="FF0000"/>
                </a:solidFill>
                <a:latin typeface="Calibri" panose="020F0502020204030204" pitchFamily="34" charset="0"/>
              </a:rPr>
              <a:t>For </a:t>
            </a:r>
            <a:r>
              <a:rPr lang="en-US" sz="2800" b="1" u="sng" dirty="0">
                <a:solidFill>
                  <a:srgbClr val="FF0000"/>
                </a:solidFill>
                <a:latin typeface="Calibri" panose="020F0502020204030204" pitchFamily="34" charset="0"/>
              </a:rPr>
              <a:t>developed</a:t>
            </a:r>
            <a:r>
              <a:rPr lang="en-US" sz="2800" b="1" dirty="0">
                <a:solidFill>
                  <a:srgbClr val="FF0000"/>
                </a:solidFill>
                <a:latin typeface="Calibri" panose="020F0502020204030204" pitchFamily="34" charset="0"/>
              </a:rPr>
              <a:t> countries food is not a problem.</a:t>
            </a:r>
          </a:p>
          <a:p>
            <a:pPr marL="0" indent="0" algn="ctr">
              <a:buClr>
                <a:schemeClr val="tx1"/>
              </a:buClr>
              <a:buNone/>
            </a:pPr>
            <a:endParaRPr lang="en-US" sz="2100" b="1" dirty="0" smtClean="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a:solidFill>
                  <a:schemeClr val="accent1">
                    <a:lumMod val="75000"/>
                    <a:lumOff val="25000"/>
                  </a:schemeClr>
                </a:solidFill>
                <a:latin typeface="Calibri" panose="020F0502020204030204" pitchFamily="34" charset="0"/>
              </a:rPr>
              <a:t>We must never forget the consequences of our actions for the </a:t>
            </a:r>
            <a:r>
              <a:rPr lang="en-US" sz="2800" b="1" u="sng" dirty="0">
                <a:solidFill>
                  <a:schemeClr val="accent1">
                    <a:lumMod val="75000"/>
                    <a:lumOff val="25000"/>
                  </a:schemeClr>
                </a:solidFill>
                <a:latin typeface="Calibri" panose="020F0502020204030204" pitchFamily="34" charset="0"/>
              </a:rPr>
              <a:t>developing</a:t>
            </a:r>
            <a:r>
              <a:rPr lang="en-US" sz="2800" b="1" dirty="0">
                <a:solidFill>
                  <a:schemeClr val="accent1">
                    <a:lumMod val="75000"/>
                    <a:lumOff val="25000"/>
                  </a:schemeClr>
                </a:solidFill>
                <a:latin typeface="Calibri" panose="020F0502020204030204" pitchFamily="34" charset="0"/>
              </a:rPr>
              <a:t> </a:t>
            </a:r>
            <a:r>
              <a:rPr lang="en-US" sz="2800" b="1" dirty="0" smtClean="0">
                <a:solidFill>
                  <a:schemeClr val="accent1">
                    <a:lumMod val="75000"/>
                    <a:lumOff val="25000"/>
                  </a:schemeClr>
                </a:solidFill>
                <a:latin typeface="Calibri" panose="020F0502020204030204" pitchFamily="34" charset="0"/>
              </a:rPr>
              <a:t>countries</a:t>
            </a:r>
          </a:p>
          <a:p>
            <a:pPr marL="0" indent="0" algn="ctr">
              <a:buClr>
                <a:schemeClr val="tx1"/>
              </a:buClr>
              <a:buNone/>
            </a:pP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a:solidFill>
                  <a:srgbClr val="00B050"/>
                </a:solidFill>
                <a:latin typeface="Calibri" panose="020F0502020204030204" pitchFamily="34" charset="0"/>
              </a:rPr>
              <a:t>We need more science in </a:t>
            </a:r>
            <a:r>
              <a:rPr lang="en-US" sz="3000" b="1" dirty="0" smtClean="0">
                <a:solidFill>
                  <a:srgbClr val="00B050"/>
                </a:solidFill>
                <a:latin typeface="Calibri" panose="020F0502020204030204" pitchFamily="34" charset="0"/>
              </a:rPr>
              <a:t>politics</a:t>
            </a:r>
          </a:p>
          <a:p>
            <a:pPr marL="0" indent="0" algn="ctr">
              <a:buClr>
                <a:schemeClr val="tx1"/>
              </a:buClr>
              <a:buNone/>
            </a:pPr>
            <a:r>
              <a:rPr lang="en-US" sz="3000" b="1" dirty="0" smtClean="0">
                <a:solidFill>
                  <a:srgbClr val="00B050"/>
                </a:solidFill>
                <a:latin typeface="Calibri" panose="020F0502020204030204" pitchFamily="34" charset="0"/>
              </a:rPr>
              <a:t>And less politics in science</a:t>
            </a:r>
            <a:endParaRPr lang="en-US" sz="3000" b="1" dirty="0">
              <a:solidFill>
                <a:srgbClr val="00B050"/>
              </a:solidFill>
              <a:latin typeface="Calibri" panose="020F0502020204030204" pitchFamily="34" charset="0"/>
            </a:endParaRPr>
          </a:p>
        </p:txBody>
      </p:sp>
    </p:spTree>
    <p:extLst>
      <p:ext uri="{BB962C8B-B14F-4D97-AF65-F5344CB8AC3E}">
        <p14:creationId xmlns:p14="http://schemas.microsoft.com/office/powerpoint/2010/main" val="1865189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6950" y="228600"/>
            <a:ext cx="7315200" cy="576072"/>
          </a:xfrm>
        </p:spPr>
        <p:txBody>
          <a:bodyPr>
            <a:normAutofit fontScale="90000"/>
          </a:bodyPr>
          <a:lstStyle/>
          <a:p>
            <a:r>
              <a:rPr lang="en-US" dirty="0" smtClean="0"/>
              <a:t>Actions needed around the world</a:t>
            </a:r>
            <a:endParaRPr lang="en-US" dirty="0"/>
          </a:p>
        </p:txBody>
      </p:sp>
      <p:sp>
        <p:nvSpPr>
          <p:cNvPr id="4" name="Content Placeholder 3"/>
          <p:cNvSpPr>
            <a:spLocks noGrp="1"/>
          </p:cNvSpPr>
          <p:nvPr>
            <p:ph idx="10"/>
          </p:nvPr>
        </p:nvSpPr>
        <p:spPr>
          <a:xfrm>
            <a:off x="444500" y="1885950"/>
            <a:ext cx="8420100" cy="3448049"/>
          </a:xfrm>
        </p:spPr>
        <p:txBody>
          <a:bodyPr>
            <a:normAutofit fontScale="55000" lnSpcReduction="20000"/>
          </a:bodyPr>
          <a:lstStyle/>
          <a:p>
            <a:pPr marL="0" indent="0" algn="ctr">
              <a:buNone/>
            </a:pPr>
            <a:r>
              <a:rPr lang="en-US" sz="5100" b="1" dirty="0">
                <a:solidFill>
                  <a:srgbClr val="0070C0"/>
                </a:solidFill>
                <a:latin typeface="Calibri" panose="020F0502020204030204" pitchFamily="34" charset="0"/>
              </a:rPr>
              <a:t>Politicians must listen to the scientists they fund</a:t>
            </a:r>
          </a:p>
          <a:p>
            <a:pPr marL="0" indent="0" algn="ctr">
              <a:buNone/>
            </a:pPr>
            <a:endParaRPr lang="en-US" sz="3825" b="1" dirty="0">
              <a:latin typeface="Calibri" panose="020F0502020204030204" pitchFamily="34" charset="0"/>
            </a:endParaRPr>
          </a:p>
          <a:p>
            <a:pPr marL="0" indent="0" algn="ctr">
              <a:buNone/>
            </a:pPr>
            <a:r>
              <a:rPr lang="en-US" sz="5100" b="1" dirty="0">
                <a:solidFill>
                  <a:srgbClr val="0070C0"/>
                </a:solidFill>
                <a:latin typeface="Calibri" panose="020F0502020204030204" pitchFamily="34" charset="0"/>
              </a:rPr>
              <a:t>Stop supporting the idea that foods produced by GMO methods must be inherently </a:t>
            </a:r>
            <a:r>
              <a:rPr lang="en-US" sz="5100" b="1" dirty="0" smtClean="0">
                <a:solidFill>
                  <a:srgbClr val="0070C0"/>
                </a:solidFill>
                <a:latin typeface="Calibri" panose="020F0502020204030204" pitchFamily="34" charset="0"/>
              </a:rPr>
              <a:t>dangerous when science </a:t>
            </a:r>
            <a:r>
              <a:rPr lang="en-US" sz="5100" b="1" dirty="0">
                <a:solidFill>
                  <a:srgbClr val="0070C0"/>
                </a:solidFill>
                <a:latin typeface="Calibri" panose="020F0502020204030204" pitchFamily="34" charset="0"/>
              </a:rPr>
              <a:t>shows that they are not</a:t>
            </a:r>
          </a:p>
          <a:p>
            <a:pPr marL="0" indent="0" algn="ctr">
              <a:buNone/>
            </a:pPr>
            <a:endParaRPr lang="en-US" sz="3825" b="1" dirty="0">
              <a:latin typeface="Calibri" panose="020F0502020204030204" pitchFamily="34" charset="0"/>
            </a:endParaRPr>
          </a:p>
          <a:p>
            <a:pPr marL="0" indent="0" algn="ctr">
              <a:buNone/>
            </a:pPr>
            <a:r>
              <a:rPr lang="en-US" sz="4400" b="1" dirty="0">
                <a:solidFill>
                  <a:srgbClr val="FF0000"/>
                </a:solidFill>
                <a:latin typeface="Calibri" panose="020F0502020204030204" pitchFamily="34" charset="0"/>
              </a:rPr>
              <a:t>Remove paragraph 72 from the EU report that </a:t>
            </a:r>
          </a:p>
          <a:p>
            <a:pPr marL="0" indent="0" algn="ctr">
              <a:buNone/>
            </a:pPr>
            <a:r>
              <a:rPr lang="en-US" sz="4400" b="1" dirty="0">
                <a:solidFill>
                  <a:srgbClr val="FF0000"/>
                </a:solidFill>
                <a:latin typeface="Calibri" panose="020F0502020204030204" pitchFamily="34" charset="0"/>
              </a:rPr>
              <a:t>“</a:t>
            </a:r>
            <a:r>
              <a:rPr lang="en-US" sz="4400" b="1" i="1" dirty="0">
                <a:solidFill>
                  <a:srgbClr val="FF0000"/>
                </a:solidFill>
                <a:latin typeface="Calibri" panose="020F0502020204030204" pitchFamily="34" charset="0"/>
              </a:rPr>
              <a:t>Urges the G8 member states not to support GMO crops in Africa</a:t>
            </a:r>
            <a:r>
              <a:rPr lang="en-US" sz="4400" b="1" dirty="0">
                <a:solidFill>
                  <a:srgbClr val="FF0000"/>
                </a:solidFill>
                <a:latin typeface="Calibri" panose="020F0502020204030204" pitchFamily="34" charset="0"/>
              </a:rPr>
              <a:t>”</a:t>
            </a:r>
          </a:p>
          <a:p>
            <a:endParaRPr lang="en-US" sz="1800" dirty="0"/>
          </a:p>
        </p:txBody>
      </p:sp>
    </p:spTree>
    <p:extLst>
      <p:ext uri="{BB962C8B-B14F-4D97-AF65-F5344CB8AC3E}">
        <p14:creationId xmlns:p14="http://schemas.microsoft.com/office/powerpoint/2010/main" val="1818707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1983"/>
          </a:xfrm>
          <a:prstGeom prst="rect">
            <a:avLst/>
          </a:prstGeom>
          <a:noFill/>
        </p:spPr>
        <p:txBody>
          <a:bodyPr wrap="square" rtlCol="0">
            <a:spAutoFit/>
          </a:bodyPr>
          <a:lstStyle/>
          <a:p>
            <a:pPr algn="ctr"/>
            <a:r>
              <a:rPr lang="en-US" sz="3600" b="1" dirty="0" smtClean="0">
                <a:solidFill>
                  <a:schemeClr val="accent5">
                    <a:lumMod val="75000"/>
                  </a:schemeClr>
                </a:solidFill>
              </a:rPr>
              <a:t>Civil Society must play its role too</a:t>
            </a:r>
          </a:p>
          <a:p>
            <a:pPr algn="ctr"/>
            <a:endParaRPr lang="en-US" sz="3600" b="1" dirty="0" smtClean="0">
              <a:solidFill>
                <a:schemeClr val="accent5">
                  <a:lumMod val="75000"/>
                </a:schemeClr>
              </a:solidFill>
            </a:endParaRPr>
          </a:p>
          <a:p>
            <a:endParaRPr lang="en-US" dirty="0"/>
          </a:p>
          <a:p>
            <a:pPr algn="ctr"/>
            <a:r>
              <a:rPr lang="en-US" sz="2400" b="1" dirty="0" smtClean="0">
                <a:solidFill>
                  <a:srgbClr val="00B050"/>
                </a:solidFill>
              </a:rPr>
              <a:t>The major religious leaders should speak out</a:t>
            </a:r>
          </a:p>
          <a:p>
            <a:pPr algn="ctr"/>
            <a:endParaRPr lang="en-US" sz="2400" b="1" dirty="0">
              <a:solidFill>
                <a:srgbClr val="00B050"/>
              </a:solidFill>
            </a:endParaRPr>
          </a:p>
          <a:p>
            <a:pPr algn="ctr"/>
            <a:r>
              <a:rPr lang="en-US" sz="2400" b="1" dirty="0" smtClean="0">
                <a:solidFill>
                  <a:srgbClr val="00B050"/>
                </a:solidFill>
              </a:rPr>
              <a:t>Groups such as the Rotary Clubs should speak out</a:t>
            </a:r>
          </a:p>
          <a:p>
            <a:pPr algn="ctr"/>
            <a:endParaRPr lang="en-US" sz="2400" b="1" dirty="0">
              <a:solidFill>
                <a:srgbClr val="00B050"/>
              </a:solidFill>
            </a:endParaRPr>
          </a:p>
          <a:p>
            <a:pPr algn="ctr"/>
            <a:r>
              <a:rPr lang="en-US" sz="2400" b="1" dirty="0" smtClean="0">
                <a:solidFill>
                  <a:srgbClr val="00B050"/>
                </a:solidFill>
              </a:rPr>
              <a:t>Influential celebrities should speak out</a:t>
            </a:r>
          </a:p>
          <a:p>
            <a:pPr algn="ctr"/>
            <a:endParaRPr lang="en-US" sz="2400" b="1" dirty="0">
              <a:solidFill>
                <a:srgbClr val="00B050"/>
              </a:solidFill>
            </a:endParaRPr>
          </a:p>
          <a:p>
            <a:pPr algn="ctr"/>
            <a:r>
              <a:rPr lang="en-US" sz="2400" b="1" dirty="0" smtClean="0">
                <a:solidFill>
                  <a:srgbClr val="00B050"/>
                </a:solidFill>
              </a:rPr>
              <a:t>The media should present </a:t>
            </a:r>
            <a:r>
              <a:rPr lang="en-US" sz="2400" b="1" dirty="0" smtClean="0">
                <a:solidFill>
                  <a:srgbClr val="0070C0"/>
                </a:solidFill>
              </a:rPr>
              <a:t>science facts </a:t>
            </a:r>
            <a:r>
              <a:rPr lang="en-US" sz="2400" b="1" dirty="0" smtClean="0">
                <a:solidFill>
                  <a:srgbClr val="00B050"/>
                </a:solidFill>
              </a:rPr>
              <a:t>not</a:t>
            </a:r>
            <a:r>
              <a:rPr lang="en-US" sz="2400" b="1" dirty="0" smtClean="0">
                <a:solidFill>
                  <a:srgbClr val="FF0000"/>
                </a:solidFill>
              </a:rPr>
              <a:t> science fiction</a:t>
            </a:r>
          </a:p>
          <a:p>
            <a:pPr algn="ctr"/>
            <a:endParaRPr lang="en-US" sz="2400" b="1" dirty="0">
              <a:solidFill>
                <a:srgbClr val="00B050"/>
              </a:solidFill>
            </a:endParaRPr>
          </a:p>
        </p:txBody>
      </p:sp>
    </p:spTree>
    <p:extLst>
      <p:ext uri="{BB962C8B-B14F-4D97-AF65-F5344CB8AC3E}">
        <p14:creationId xmlns:p14="http://schemas.microsoft.com/office/powerpoint/2010/main" val="16498761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46" y="1222408"/>
            <a:ext cx="7161195" cy="4462760"/>
          </a:xfrm>
          <a:prstGeom prst="rect">
            <a:avLst/>
          </a:prstGeom>
          <a:noFill/>
        </p:spPr>
        <p:txBody>
          <a:bodyPr wrap="square" rtlCol="0">
            <a:spAutoFit/>
          </a:bodyPr>
          <a:lstStyle/>
          <a:p>
            <a:pPr algn="ctr"/>
            <a:r>
              <a:rPr lang="en-US" dirty="0"/>
              <a:t>CONGREGATION FOR DIVINE WORSHIP </a:t>
            </a:r>
            <a:br>
              <a:rPr lang="en-US" dirty="0"/>
            </a:br>
            <a:r>
              <a:rPr lang="en-US" dirty="0"/>
              <a:t>AND THE DISCIPLINE OF THE SACRAMENTS</a:t>
            </a:r>
          </a:p>
          <a:p>
            <a:pPr algn="ctr"/>
            <a:r>
              <a:rPr lang="en-US" dirty="0"/>
              <a:t> </a:t>
            </a:r>
          </a:p>
          <a:p>
            <a:r>
              <a:rPr lang="en-US" sz="1400" dirty="0"/>
              <a:t>Prot. N. 320/17</a:t>
            </a:r>
          </a:p>
          <a:p>
            <a:pPr algn="ctr"/>
            <a:r>
              <a:rPr lang="en-US" b="1" dirty="0"/>
              <a:t>Circular letter to Bishops</a:t>
            </a:r>
            <a:br>
              <a:rPr lang="en-US" b="1" dirty="0"/>
            </a:br>
            <a:r>
              <a:rPr lang="en-US" b="1" dirty="0"/>
              <a:t>on the bread and wine for the </a:t>
            </a:r>
            <a:r>
              <a:rPr lang="en-US" b="1" dirty="0" smtClean="0"/>
              <a:t>Eucharist</a:t>
            </a:r>
          </a:p>
          <a:p>
            <a:r>
              <a:rPr lang="en-US" b="1" dirty="0" smtClean="0"/>
              <a:t>.</a:t>
            </a:r>
          </a:p>
          <a:p>
            <a:r>
              <a:rPr lang="en-US" b="1" dirty="0"/>
              <a:t>.</a:t>
            </a:r>
            <a:endParaRPr lang="en-US" b="1" dirty="0" smtClean="0"/>
          </a:p>
          <a:p>
            <a:r>
              <a:rPr lang="en-US" b="1" dirty="0" smtClean="0"/>
              <a:t>.</a:t>
            </a:r>
          </a:p>
          <a:p>
            <a:r>
              <a:rPr lang="en-US" b="1" dirty="0" smtClean="0"/>
              <a:t>.</a:t>
            </a:r>
          </a:p>
          <a:p>
            <a:pPr algn="ctr"/>
            <a:r>
              <a:rPr lang="en-US" dirty="0" smtClean="0"/>
              <a:t>5.  </a:t>
            </a:r>
            <a:r>
              <a:rPr lang="en-US" dirty="0"/>
              <a:t>The same Congregation also decided that Eucharistic matter made with </a:t>
            </a:r>
            <a:r>
              <a:rPr lang="en-US" dirty="0">
                <a:solidFill>
                  <a:srgbClr val="00B0F0"/>
                </a:solidFill>
              </a:rPr>
              <a:t>genetically modified organisms </a:t>
            </a:r>
            <a:r>
              <a:rPr lang="en-US" dirty="0"/>
              <a:t>can be considered valid matter (cf. Letter to the Prefect of the Congregation for Divine Worship and the Discipline of the Sacraments, 9 December 2013, Prot. N. 89/78 – 44897).</a:t>
            </a:r>
          </a:p>
          <a:p>
            <a:pPr algn="ctr"/>
            <a:endParaRPr lang="en-US" dirty="0" smtClean="0"/>
          </a:p>
          <a:p>
            <a:pPr algn="ctr"/>
            <a:endParaRPr lang="en-US" dirty="0"/>
          </a:p>
        </p:txBody>
      </p:sp>
    </p:spTree>
    <p:extLst>
      <p:ext uri="{BB962C8B-B14F-4D97-AF65-F5344CB8AC3E}">
        <p14:creationId xmlns:p14="http://schemas.microsoft.com/office/powerpoint/2010/main" val="6997520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6106" y="0"/>
            <a:ext cx="7985090" cy="5988818"/>
          </a:xfrm>
          <a:prstGeom prst="rect">
            <a:avLst/>
          </a:prstGeom>
        </p:spPr>
      </p:pic>
      <p:pic>
        <p:nvPicPr>
          <p:cNvPr id="3" name="Picture 2"/>
          <p:cNvPicPr>
            <a:picLocks noChangeAspect="1"/>
          </p:cNvPicPr>
          <p:nvPr/>
        </p:nvPicPr>
        <p:blipFill>
          <a:blip r:embed="rId3"/>
          <a:stretch>
            <a:fillRect/>
          </a:stretch>
        </p:blipFill>
        <p:spPr>
          <a:xfrm>
            <a:off x="576106" y="435604"/>
            <a:ext cx="7980356" cy="5986791"/>
          </a:xfrm>
          <a:prstGeom prst="rect">
            <a:avLst/>
          </a:prstGeom>
        </p:spPr>
      </p:pic>
    </p:spTree>
    <p:extLst>
      <p:ext uri="{BB962C8B-B14F-4D97-AF65-F5344CB8AC3E}">
        <p14:creationId xmlns:p14="http://schemas.microsoft.com/office/powerpoint/2010/main" val="2550813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28201" y="1198460"/>
            <a:ext cx="3918356" cy="2951828"/>
          </a:xfrm>
          <a:prstGeom prst="rect">
            <a:avLst/>
          </a:prstGeom>
        </p:spPr>
      </p:pic>
      <p:sp>
        <p:nvSpPr>
          <p:cNvPr id="3" name="TextBox 2"/>
          <p:cNvSpPr txBox="1"/>
          <p:nvPr/>
        </p:nvSpPr>
        <p:spPr>
          <a:xfrm>
            <a:off x="2644877" y="2674374"/>
            <a:ext cx="1248697" cy="369332"/>
          </a:xfrm>
          <a:prstGeom prst="rect">
            <a:avLst/>
          </a:prstGeom>
          <a:noFill/>
        </p:spPr>
        <p:txBody>
          <a:bodyPr wrap="square" rtlCol="0">
            <a:spAutoFit/>
          </a:bodyPr>
          <a:lstStyle/>
          <a:p>
            <a:endParaRPr lang="en-US" dirty="0"/>
          </a:p>
        </p:txBody>
      </p:sp>
      <p:sp>
        <p:nvSpPr>
          <p:cNvPr id="5" name="TextBox 4"/>
          <p:cNvSpPr txBox="1"/>
          <p:nvPr/>
        </p:nvSpPr>
        <p:spPr>
          <a:xfrm>
            <a:off x="845574" y="4611329"/>
            <a:ext cx="7295536" cy="1477328"/>
          </a:xfrm>
          <a:prstGeom prst="rect">
            <a:avLst/>
          </a:prstGeom>
          <a:noFill/>
        </p:spPr>
        <p:txBody>
          <a:bodyPr wrap="square" rtlCol="0">
            <a:spAutoFit/>
          </a:bodyPr>
          <a:lstStyle/>
          <a:p>
            <a:r>
              <a:rPr lang="en-US" dirty="0"/>
              <a:t>The former leader of the Peasant Farmers’ Association, Ghana’s primary anti-GMO farmers group, has switched sides to adopt a pro-GMO position</a:t>
            </a:r>
            <a:r>
              <a:rPr lang="en-US" dirty="0" smtClean="0"/>
              <a:t>.</a:t>
            </a:r>
          </a:p>
          <a:p>
            <a:endParaRPr lang="en-US" dirty="0"/>
          </a:p>
          <a:p>
            <a:r>
              <a:rPr lang="en-US" dirty="0">
                <a:ln w="0"/>
                <a:solidFill>
                  <a:schemeClr val="accent1"/>
                </a:solidFill>
                <a:effectLst>
                  <a:outerShdw blurRad="38100" dist="25400" dir="5400000" algn="ctr" rotWithShape="0">
                    <a:srgbClr val="6E747A">
                      <a:alpha val="43000"/>
                    </a:srgbClr>
                  </a:outerShdw>
                </a:effectLst>
              </a:rPr>
              <a:t>Mohammed Adams </a:t>
            </a:r>
            <a:r>
              <a:rPr lang="en-US" dirty="0" err="1">
                <a:ln w="0"/>
                <a:solidFill>
                  <a:schemeClr val="accent1"/>
                </a:solidFill>
                <a:effectLst>
                  <a:outerShdw blurRad="38100" dist="25400" dir="5400000" algn="ctr" rotWithShape="0">
                    <a:srgbClr val="6E747A">
                      <a:alpha val="43000"/>
                    </a:srgbClr>
                  </a:outerShdw>
                </a:effectLst>
              </a:rPr>
              <a:t>Nasiru</a:t>
            </a:r>
            <a:r>
              <a:rPr lang="en-US" dirty="0">
                <a:ln w="0"/>
                <a:solidFill>
                  <a:schemeClr val="accent1"/>
                </a:solidFill>
                <a:effectLst>
                  <a:outerShdw blurRad="38100" dist="25400" dir="5400000" algn="ctr" rotWithShape="0">
                    <a:srgbClr val="6E747A">
                      <a:alpha val="43000"/>
                    </a:srgbClr>
                  </a:outerShdw>
                </a:effectLst>
              </a:rPr>
              <a:t> </a:t>
            </a:r>
            <a:r>
              <a:rPr lang="en-US" dirty="0"/>
              <a:t>attributed his shift to receiving accurate information on agricultural biotechnology from the scientific community.</a:t>
            </a:r>
          </a:p>
        </p:txBody>
      </p:sp>
      <p:sp>
        <p:nvSpPr>
          <p:cNvPr id="6" name="TextBox 5"/>
          <p:cNvSpPr txBox="1"/>
          <p:nvPr/>
        </p:nvSpPr>
        <p:spPr>
          <a:xfrm>
            <a:off x="2772696" y="275837"/>
            <a:ext cx="3180734" cy="523220"/>
          </a:xfrm>
          <a:prstGeom prst="rect">
            <a:avLst/>
          </a:prstGeom>
          <a:noFill/>
        </p:spPr>
        <p:txBody>
          <a:bodyPr wrap="square" rtlCol="0">
            <a:spAutoFit/>
          </a:bodyPr>
          <a:lstStyle/>
          <a:p>
            <a:r>
              <a:rPr lang="en-US" sz="2800" dirty="0" smtClean="0">
                <a:solidFill>
                  <a:srgbClr val="0070C0"/>
                </a:solidFill>
              </a:rPr>
              <a:t>News from Ghana</a:t>
            </a:r>
            <a:endParaRPr lang="en-US" sz="2800" dirty="0">
              <a:solidFill>
                <a:srgbClr val="0070C0"/>
              </a:solidFill>
            </a:endParaRPr>
          </a:p>
        </p:txBody>
      </p:sp>
    </p:spTree>
    <p:extLst>
      <p:ext uri="{BB962C8B-B14F-4D97-AF65-F5344CB8AC3E}">
        <p14:creationId xmlns:p14="http://schemas.microsoft.com/office/powerpoint/2010/main" val="17499027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793" y="1419056"/>
            <a:ext cx="3185742"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5506" y="4958746"/>
            <a:ext cx="8407400" cy="954107"/>
          </a:xfrm>
          <a:prstGeom prst="rect">
            <a:avLst/>
          </a:prstGeom>
          <a:noFill/>
        </p:spPr>
        <p:txBody>
          <a:bodyPr wrap="square" rtlCol="0">
            <a:spAutoFit/>
          </a:bodyPr>
          <a:lstStyle/>
          <a:p>
            <a:pPr algn="ctr" defTabSz="685800"/>
            <a:r>
              <a:rPr lang="en-US" sz="2800" dirty="0">
                <a:solidFill>
                  <a:prstClr val="black"/>
                </a:solidFill>
                <a:latin typeface="Calibri" panose="020F0502020204030204"/>
              </a:rPr>
              <a:t>Non-GMO is a Western </a:t>
            </a:r>
            <a:r>
              <a:rPr lang="en-US" sz="2800" dirty="0" smtClean="0">
                <a:solidFill>
                  <a:prstClr val="black"/>
                </a:solidFill>
                <a:latin typeface="Calibri" panose="020F0502020204030204"/>
              </a:rPr>
              <a:t>indulgence of the rich</a:t>
            </a:r>
          </a:p>
          <a:p>
            <a:pPr algn="ctr" defTabSz="685800"/>
            <a:r>
              <a:rPr lang="en-US" sz="2800" dirty="0" smtClean="0">
                <a:solidFill>
                  <a:prstClr val="black"/>
                </a:solidFill>
                <a:latin typeface="Calibri" panose="020F0502020204030204"/>
              </a:rPr>
              <a:t>It doesn’t work for the poor in Africa</a:t>
            </a:r>
            <a:endParaRPr lang="en-US" sz="2800" dirty="0">
              <a:solidFill>
                <a:prstClr val="black"/>
              </a:solidFill>
              <a:latin typeface="Calibri" panose="020F0502020204030204"/>
            </a:endParaRPr>
          </a:p>
        </p:txBody>
      </p:sp>
      <p:sp>
        <p:nvSpPr>
          <p:cNvPr id="2" name="TextBox 1"/>
          <p:cNvSpPr txBox="1"/>
          <p:nvPr/>
        </p:nvSpPr>
        <p:spPr>
          <a:xfrm>
            <a:off x="3457970" y="649659"/>
            <a:ext cx="2468880" cy="600164"/>
          </a:xfrm>
          <a:prstGeom prst="rect">
            <a:avLst/>
          </a:prstGeom>
          <a:noFill/>
        </p:spPr>
        <p:txBody>
          <a:bodyPr wrap="square" rtlCol="0">
            <a:spAutoFit/>
          </a:bodyPr>
          <a:lstStyle/>
          <a:p>
            <a:pPr defTabSz="685800"/>
            <a:r>
              <a:rPr lang="en-US" sz="3300" dirty="0">
                <a:solidFill>
                  <a:prstClr val="black"/>
                </a:solidFill>
                <a:latin typeface="Calibri" panose="020F0502020204030204"/>
              </a:rPr>
              <a:t>Have a heart</a:t>
            </a:r>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826" y="6180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57276" y="6081090"/>
            <a:ext cx="8461198" cy="646331"/>
          </a:xfrm>
          <a:prstGeom prst="rect">
            <a:avLst/>
          </a:prstGeom>
          <a:noFill/>
        </p:spPr>
        <p:txBody>
          <a:bodyPr wrap="square" rtlCol="0">
            <a:spAutoFit/>
          </a:bodyPr>
          <a:lstStyle/>
          <a:p>
            <a:pPr defTabSz="685800">
              <a:defRPr/>
            </a:pPr>
            <a:r>
              <a:rPr lang="en-US" sz="3600" u="sng" dirty="0">
                <a:solidFill>
                  <a:srgbClr val="00B050"/>
                </a:solidFill>
                <a:latin typeface="Times New Roman"/>
                <a:cs typeface="Times New Roman"/>
                <a:hlinkClick r:id="rId4"/>
              </a:rPr>
              <a:t>http://supportprecisionagriculture.org</a:t>
            </a:r>
            <a:r>
              <a:rPr lang="en-US" sz="3200" u="sng" dirty="0">
                <a:solidFill>
                  <a:srgbClr val="00B050"/>
                </a:solidFill>
                <a:latin typeface="Times New Roman"/>
                <a:cs typeface="Times New Roman"/>
                <a:hlinkClick r:id="rId4"/>
              </a:rPr>
              <a:t>/</a:t>
            </a:r>
            <a:endParaRPr lang="en-US" sz="3200" dirty="0">
              <a:solidFill>
                <a:srgbClr val="00B050"/>
              </a:solidFill>
              <a:latin typeface="Times New Roman"/>
              <a:cs typeface="Times New Roman"/>
            </a:endParaRPr>
          </a:p>
        </p:txBody>
      </p:sp>
      <p:pic>
        <p:nvPicPr>
          <p:cNvPr id="8" name="Picture 7"/>
          <p:cNvPicPr>
            <a:picLocks noChangeAspect="1"/>
          </p:cNvPicPr>
          <p:nvPr/>
        </p:nvPicPr>
        <p:blipFill>
          <a:blip r:embed="rId5"/>
          <a:stretch>
            <a:fillRect/>
          </a:stretch>
        </p:blipFill>
        <p:spPr>
          <a:xfrm>
            <a:off x="282921" y="1406936"/>
            <a:ext cx="5194242" cy="3386128"/>
          </a:xfrm>
          <a:prstGeom prst="rect">
            <a:avLst/>
          </a:prstGeom>
        </p:spPr>
      </p:pic>
    </p:spTree>
    <p:extLst>
      <p:ext uri="{BB962C8B-B14F-4D97-AF65-F5344CB8AC3E}">
        <p14:creationId xmlns:p14="http://schemas.microsoft.com/office/powerpoint/2010/main" val="466932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87506"/>
            <a:ext cx="8534400" cy="5262979"/>
          </a:xfrm>
          <a:prstGeom prst="rect">
            <a:avLst/>
          </a:prstGeom>
          <a:noFill/>
        </p:spPr>
        <p:txBody>
          <a:bodyPr wrap="square" rtlCol="0">
            <a:spAutoFit/>
          </a:bodyPr>
          <a:lstStyle/>
          <a:p>
            <a:pPr algn="ctr"/>
            <a:r>
              <a:rPr lang="en-US" sz="2800" b="1" dirty="0" smtClean="0">
                <a:solidFill>
                  <a:srgbClr val="0070C0"/>
                </a:solidFill>
              </a:rPr>
              <a:t>Nobel Laureates call for science honesty about GMOs</a:t>
            </a:r>
          </a:p>
          <a:p>
            <a:pPr algn="ctr"/>
            <a:endParaRPr lang="en-US" sz="2800" dirty="0" smtClean="0"/>
          </a:p>
          <a:p>
            <a:pPr algn="ctr"/>
            <a:r>
              <a:rPr lang="en-US" sz="2400" dirty="0" smtClean="0"/>
              <a:t>Conceived in December, 2013</a:t>
            </a:r>
          </a:p>
          <a:p>
            <a:pPr algn="ctr"/>
            <a:endParaRPr lang="en-US" sz="2400" dirty="0"/>
          </a:p>
          <a:p>
            <a:pPr algn="ctr"/>
            <a:r>
              <a:rPr lang="en-US" sz="2400" dirty="0" smtClean="0"/>
              <a:t>Planned during 2014-2015</a:t>
            </a:r>
          </a:p>
          <a:p>
            <a:pPr algn="ctr"/>
            <a:endParaRPr lang="en-US" sz="2400" dirty="0" smtClean="0"/>
          </a:p>
          <a:p>
            <a:pPr algn="ctr"/>
            <a:r>
              <a:rPr lang="en-US" sz="2400" dirty="0" smtClean="0"/>
              <a:t>Formal organization begun in July, 2015 </a:t>
            </a:r>
          </a:p>
          <a:p>
            <a:pPr algn="ctr"/>
            <a:endParaRPr lang="en-US" sz="2400" dirty="0"/>
          </a:p>
          <a:p>
            <a:pPr algn="ctr"/>
            <a:r>
              <a:rPr lang="en-US" sz="2400" dirty="0" smtClean="0"/>
              <a:t>Launched June 30</a:t>
            </a:r>
            <a:r>
              <a:rPr lang="en-US" sz="2400" baseline="30000" dirty="0" smtClean="0"/>
              <a:t>th</a:t>
            </a:r>
            <a:r>
              <a:rPr lang="en-US" sz="2400" dirty="0" smtClean="0"/>
              <a:t>, 2016</a:t>
            </a:r>
          </a:p>
          <a:p>
            <a:pPr algn="ctr"/>
            <a:endParaRPr lang="en-US" sz="2800" dirty="0"/>
          </a:p>
          <a:p>
            <a:pPr algn="ctr"/>
            <a:r>
              <a:rPr lang="en-US" sz="2800" b="1" dirty="0" smtClean="0">
                <a:solidFill>
                  <a:srgbClr val="FF0000"/>
                </a:solidFill>
              </a:rPr>
              <a:t>We call on the Green parties to stop scaring the public by pretending that GMO foods must be banned because they are dangerous</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6729109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3">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351040" y="774807"/>
            <a:ext cx="2669345" cy="4939814"/>
          </a:xfrm>
          <a:prstGeom prst="rect">
            <a:avLst/>
          </a:prstGeom>
          <a:solidFill>
            <a:schemeClr val="tx1"/>
          </a:solidFill>
          <a:ln w="38100">
            <a:solidFill>
              <a:schemeClr val="bg2"/>
            </a:solidFill>
          </a:ln>
        </p:spPr>
        <p:txBody>
          <a:bodyPr wrap="square" rtlCol="0">
            <a:spAutoFit/>
          </a:bodyPr>
          <a:lstStyle/>
          <a:p>
            <a:pPr defTabSz="685800">
              <a:defRPr/>
            </a:pPr>
            <a:r>
              <a:rPr lang="en-US" sz="2100" dirty="0" smtClean="0">
                <a:solidFill>
                  <a:srgbClr val="000000"/>
                </a:solidFill>
                <a:latin typeface="Times New Roman"/>
                <a:cs typeface="Times New Roman"/>
              </a:rPr>
              <a:t>137 </a:t>
            </a:r>
            <a:r>
              <a:rPr lang="en-US" sz="2100" dirty="0">
                <a:solidFill>
                  <a:srgbClr val="000000"/>
                </a:solidFill>
                <a:latin typeface="Times New Roman"/>
                <a:cs typeface="Times New Roman"/>
              </a:rPr>
              <a:t>Nobel Laureates have written an open letter to Greenpeace and every UN Ambassador urging an acknowledgment that GMO technology is basically safe and should be supported for the sake of the developing world, who desperately need better yielding crops with added nutritional value.</a:t>
            </a:r>
          </a:p>
        </p:txBody>
      </p:sp>
      <p:sp>
        <p:nvSpPr>
          <p:cNvPr id="6" name="TextBox 5"/>
          <p:cNvSpPr txBox="1"/>
          <p:nvPr/>
        </p:nvSpPr>
        <p:spPr>
          <a:xfrm>
            <a:off x="3352801" y="5209475"/>
            <a:ext cx="5674658" cy="523220"/>
          </a:xfrm>
          <a:prstGeom prst="rect">
            <a:avLst/>
          </a:prstGeom>
          <a:solidFill>
            <a:schemeClr val="tx1"/>
          </a:solidFill>
        </p:spPr>
        <p:txBody>
          <a:bodyPr wrap="square" rtlCol="0">
            <a:spAutoFit/>
          </a:bodyPr>
          <a:lstStyle/>
          <a:p>
            <a:pPr defTabSz="685800">
              <a:defRPr/>
            </a:pPr>
            <a:r>
              <a:rPr lang="en-US" sz="2800" u="sng" dirty="0">
                <a:solidFill>
                  <a:srgbClr val="FFFFFF"/>
                </a:solidFill>
                <a:latin typeface="Times New Roman"/>
                <a:cs typeface="Times New Roman"/>
                <a:hlinkClick r:id="rId4"/>
              </a:rPr>
              <a:t>http://supportprecisionagriculture.org/</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4622" y="1371601"/>
            <a:ext cx="6706456" cy="1351051"/>
          </a:xfrm>
        </p:spPr>
        <p:txBody>
          <a:bodyPr/>
          <a:lstStyle/>
          <a:p>
            <a:pPr marL="0" indent="0" algn="ctr">
              <a:buNone/>
            </a:pPr>
            <a:r>
              <a:rPr lang="en-US" dirty="0" smtClean="0">
                <a:solidFill>
                  <a:srgbClr val="FF0000"/>
                </a:solidFill>
              </a:rPr>
              <a:t>For </a:t>
            </a:r>
            <a:r>
              <a:rPr lang="en-US" dirty="0">
                <a:solidFill>
                  <a:srgbClr val="FF0000"/>
                </a:solidFill>
              </a:rPr>
              <a:t>10-12,000 years we </a:t>
            </a:r>
            <a:r>
              <a:rPr lang="en-US" dirty="0" smtClean="0">
                <a:solidFill>
                  <a:srgbClr val="FF0000"/>
                </a:solidFill>
              </a:rPr>
              <a:t>had </a:t>
            </a:r>
            <a:r>
              <a:rPr lang="en-US" dirty="0">
                <a:solidFill>
                  <a:srgbClr val="FF0000"/>
                </a:solidFill>
              </a:rPr>
              <a:t>been </a:t>
            </a:r>
            <a:r>
              <a:rPr lang="en-US" dirty="0" smtClean="0">
                <a:solidFill>
                  <a:srgbClr val="FF0000"/>
                </a:solidFill>
              </a:rPr>
              <a:t>using </a:t>
            </a:r>
            <a:r>
              <a:rPr lang="en-US" dirty="0">
                <a:solidFill>
                  <a:srgbClr val="FF0000"/>
                </a:solidFill>
              </a:rPr>
              <a:t>crude genetics</a:t>
            </a:r>
            <a:endParaRPr lang="en-US" sz="1800" dirty="0"/>
          </a:p>
          <a:p>
            <a:pPr algn="ctr"/>
            <a:endParaRPr lang="en-US" sz="1800" dirty="0"/>
          </a:p>
          <a:p>
            <a:pPr marL="0" indent="0" algn="ctr">
              <a:buNone/>
            </a:pPr>
            <a:r>
              <a:rPr lang="en-US" dirty="0" smtClean="0">
                <a:solidFill>
                  <a:srgbClr val="00B050"/>
                </a:solidFill>
              </a:rPr>
              <a:t>But </a:t>
            </a:r>
            <a:r>
              <a:rPr lang="en-US" dirty="0">
                <a:solidFill>
                  <a:srgbClr val="00B050"/>
                </a:solidFill>
              </a:rPr>
              <a:t>in the 1980’s we learned how to be precise</a:t>
            </a:r>
          </a:p>
          <a:p>
            <a:pPr marL="0" indent="0">
              <a:buNone/>
            </a:pPr>
            <a:endParaRPr lang="en-US" dirty="0"/>
          </a:p>
        </p:txBody>
      </p:sp>
      <p:pic>
        <p:nvPicPr>
          <p:cNvPr id="5" name="Picture 4" descr="banner_agricul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122084"/>
            <a:ext cx="7239000" cy="2857500"/>
          </a:xfrm>
          <a:prstGeom prst="rect">
            <a:avLst/>
          </a:prstGeom>
        </p:spPr>
      </p:pic>
      <p:sp>
        <p:nvSpPr>
          <p:cNvPr id="2" name="Title 1"/>
          <p:cNvSpPr>
            <a:spLocks noGrp="1"/>
          </p:cNvSpPr>
          <p:nvPr>
            <p:ph type="ctrTitle"/>
          </p:nvPr>
        </p:nvSpPr>
        <p:spPr>
          <a:xfrm>
            <a:off x="1959296" y="208324"/>
            <a:ext cx="4857108" cy="576072"/>
          </a:xfrm>
        </p:spPr>
        <p:txBody>
          <a:bodyPr>
            <a:normAutofit fontScale="90000"/>
          </a:bodyPr>
          <a:lstStyle/>
          <a:p>
            <a:r>
              <a:rPr lang="en-US" dirty="0" smtClean="0"/>
              <a:t>Food means Agriculture</a:t>
            </a:r>
            <a:endParaRPr lang="en-US" dirty="0"/>
          </a:p>
        </p:txBody>
      </p:sp>
    </p:spTree>
    <p:extLst>
      <p:ext uri="{BB962C8B-B14F-4D97-AF65-F5344CB8AC3E}">
        <p14:creationId xmlns:p14="http://schemas.microsoft.com/office/powerpoint/2010/main" val="20379448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564" y="971828"/>
            <a:ext cx="7605862" cy="4865140"/>
          </a:xfrm>
          <a:prstGeom prst="rect">
            <a:avLst/>
          </a:prstGeom>
        </p:spPr>
      </p:pic>
    </p:spTree>
    <p:extLst>
      <p:ext uri="{BB962C8B-B14F-4D97-AF65-F5344CB8AC3E}">
        <p14:creationId xmlns:p14="http://schemas.microsoft.com/office/powerpoint/2010/main" val="34680336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2"/>
          <a:stretch>
            <a:fillRect/>
          </a:stretch>
        </p:blipFill>
        <p:spPr>
          <a:xfrm>
            <a:off x="1058502" y="1750090"/>
            <a:ext cx="7014056" cy="2853176"/>
          </a:xfrm>
          <a:prstGeom prst="rect">
            <a:avLst/>
          </a:prstGeom>
        </p:spPr>
      </p:pic>
    </p:spTree>
    <p:extLst>
      <p:ext uri="{BB962C8B-B14F-4D97-AF65-F5344CB8AC3E}">
        <p14:creationId xmlns:p14="http://schemas.microsoft.com/office/powerpoint/2010/main" val="41207539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956766" y="3207777"/>
            <a:ext cx="2066024"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And if that doesn’t work, then </a:t>
            </a:r>
            <a:r>
              <a:rPr kumimoji="0" lang="en-US" sz="1350" b="1" i="0" u="none" strike="noStrike" kern="1200" cap="none" spc="0" normalizeH="0" baseline="0" noProof="0" dirty="0">
                <a:ln>
                  <a:noFill/>
                </a:ln>
                <a:solidFill>
                  <a:srgbClr val="FF0000"/>
                </a:solidFill>
                <a:effectLst/>
                <a:uLnTx/>
                <a:uFillTx/>
                <a:latin typeface="Calibri" panose="020F0502020204030204"/>
                <a:ea typeface="+mn-ea"/>
                <a:cs typeface="+mn-cs"/>
              </a:rPr>
              <a:t>mutagenize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with radiation or chemicals</a:t>
            </a:r>
          </a:p>
        </p:txBody>
      </p:sp>
      <p:pic>
        <p:nvPicPr>
          <p:cNvPr id="45" name="Picture 44"/>
          <p:cNvPicPr>
            <a:picLocks noChangeAspect="1"/>
          </p:cNvPicPr>
          <p:nvPr/>
        </p:nvPicPr>
        <p:blipFill>
          <a:blip r:embed="rId2"/>
          <a:stretch>
            <a:fillRect/>
          </a:stretch>
        </p:blipFill>
        <p:spPr>
          <a:xfrm>
            <a:off x="3225729" y="3145929"/>
            <a:ext cx="607913" cy="816192"/>
          </a:xfrm>
          <a:prstGeom prst="rect">
            <a:avLst/>
          </a:prstGeom>
        </p:spPr>
      </p:pic>
      <p:pic>
        <p:nvPicPr>
          <p:cNvPr id="46" name="Picture 45"/>
          <p:cNvPicPr>
            <a:picLocks noChangeAspect="1"/>
          </p:cNvPicPr>
          <p:nvPr/>
        </p:nvPicPr>
        <p:blipFill>
          <a:blip r:embed="rId3"/>
          <a:stretch>
            <a:fillRect/>
          </a:stretch>
        </p:blipFill>
        <p:spPr>
          <a:xfrm>
            <a:off x="4103071" y="3145929"/>
            <a:ext cx="844583" cy="816192"/>
          </a:xfrm>
          <a:prstGeom prst="rect">
            <a:avLst/>
          </a:prstGeom>
        </p:spPr>
      </p:pic>
      <p:pic>
        <p:nvPicPr>
          <p:cNvPr id="57" name="Picture 56"/>
          <p:cNvPicPr>
            <a:picLocks noChangeAspect="1"/>
          </p:cNvPicPr>
          <p:nvPr/>
        </p:nvPicPr>
        <p:blipFill>
          <a:blip r:embed="rId4"/>
          <a:stretch>
            <a:fillRect/>
          </a:stretch>
        </p:blipFill>
        <p:spPr>
          <a:xfrm>
            <a:off x="5150593" y="2825691"/>
            <a:ext cx="809315" cy="1312278"/>
          </a:xfrm>
          <a:prstGeom prst="rect">
            <a:avLst/>
          </a:prstGeom>
        </p:spPr>
      </p:pic>
      <p:pic>
        <p:nvPicPr>
          <p:cNvPr id="59" name="Picture 58"/>
          <p:cNvPicPr>
            <a:picLocks noChangeAspect="1"/>
          </p:cNvPicPr>
          <p:nvPr/>
        </p:nvPicPr>
        <p:blipFill>
          <a:blip r:embed="rId5"/>
          <a:stretch>
            <a:fillRect/>
          </a:stretch>
        </p:blipFill>
        <p:spPr>
          <a:xfrm>
            <a:off x="5959908" y="3353257"/>
            <a:ext cx="905335" cy="132599"/>
          </a:xfrm>
          <a:prstGeom prst="rect">
            <a:avLst/>
          </a:prstGeom>
        </p:spPr>
      </p:pic>
      <p:pic>
        <p:nvPicPr>
          <p:cNvPr id="76" name="Picture 75"/>
          <p:cNvPicPr>
            <a:picLocks noChangeAspect="1"/>
          </p:cNvPicPr>
          <p:nvPr/>
        </p:nvPicPr>
        <p:blipFill>
          <a:blip r:embed="rId6"/>
          <a:stretch>
            <a:fillRect/>
          </a:stretch>
        </p:blipFill>
        <p:spPr>
          <a:xfrm>
            <a:off x="1100617" y="1149368"/>
            <a:ext cx="6593396" cy="562405"/>
          </a:xfrm>
          <a:prstGeom prst="rect">
            <a:avLst/>
          </a:prstGeom>
        </p:spPr>
      </p:pic>
      <p:pic>
        <p:nvPicPr>
          <p:cNvPr id="2" name="Picture 1"/>
          <p:cNvPicPr>
            <a:picLocks noChangeAspect="1"/>
          </p:cNvPicPr>
          <p:nvPr/>
        </p:nvPicPr>
        <p:blipFill>
          <a:blip r:embed="rId7"/>
          <a:stretch>
            <a:fillRect/>
          </a:stretch>
        </p:blipFill>
        <p:spPr>
          <a:xfrm>
            <a:off x="7148473" y="2765703"/>
            <a:ext cx="809315" cy="1307705"/>
          </a:xfrm>
          <a:prstGeom prst="rect">
            <a:avLst/>
          </a:prstGeom>
        </p:spPr>
      </p:pic>
    </p:spTree>
    <p:extLst>
      <p:ext uri="{BB962C8B-B14F-4D97-AF65-F5344CB8AC3E}">
        <p14:creationId xmlns:p14="http://schemas.microsoft.com/office/powerpoint/2010/main" val="3721158060"/>
      </p:ext>
    </p:extLst>
  </p:cSld>
  <p:clrMapOvr>
    <a:masterClrMapping/>
  </p:clrMapOvr>
  <p:timing>
    <p:tnLst>
      <p:par>
        <p:cTn id="1" dur="indefinite" restart="never" nodeType="tmRoot"/>
      </p:par>
    </p:tnLst>
  </p:timing>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Props1.xml><?xml version="1.0" encoding="utf-8"?>
<ds:datastoreItem xmlns:ds="http://schemas.openxmlformats.org/officeDocument/2006/customXml" ds:itemID="{37CB2AA7-208E-4483-B3DC-BA9DF07D617C}">
  <ds:schemaRefs>
    <ds:schemaRef ds:uri="http://schemas.microsoft.com/sharepoint/events"/>
  </ds:schemaRefs>
</ds:datastoreItem>
</file>

<file path=customXml/itemProps2.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88AC12-5531-4A99-A89B-62962BB1E599}">
  <ds:schemaRefs>
    <ds:schemaRef ds:uri="http://schemas.microsoft.com/sharepoint/v3/contenttype/forms"/>
  </ds:schemaRefs>
</ds:datastoreItem>
</file>

<file path=customXml/itemProps4.xml><?xml version="1.0" encoding="utf-8"?>
<ds:datastoreItem xmlns:ds="http://schemas.openxmlformats.org/officeDocument/2006/customXml" ds:itemID="{4414EF4A-4B6E-4B21-8251-36364C77EF38}">
  <ds:schemaRefs>
    <ds:schemaRef ds:uri="http://schemas.microsoft.com/office/2006/documentManagement/types"/>
    <ds:schemaRef ds:uri="http://www.w3.org/XML/1998/namespace"/>
    <ds:schemaRef ds:uri="http://purl.org/dc/terms/"/>
    <ds:schemaRef ds:uri="http://schemas.microsoft.com/office/infopath/2007/PartnerControls"/>
    <ds:schemaRef ds:uri="808cda61-64c1-4cc2-8d52-d2ef7cb65ec5"/>
    <ds:schemaRef ds:uri="http://purl.org/dc/dcmitype/"/>
    <ds:schemaRef ds:uri="http://schemas.openxmlformats.org/package/2006/metadata/core-properties"/>
    <ds:schemaRef ds:uri="http://purl.org/dc/elements/1.1/"/>
    <ds:schemaRef ds:uri="387d7afa-6ac9-4adf-a19b-74a3b0a2b762"/>
    <ds:schemaRef ds:uri="f326c8d5-c302-4be2-b08c-80b3c4ffc93b"/>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14488</TotalTime>
  <Words>1221</Words>
  <Application>Microsoft Office PowerPoint</Application>
  <PresentationFormat>On-screen Show (4:3)</PresentationFormat>
  <Paragraphs>264</Paragraphs>
  <Slides>39</Slides>
  <Notes>3</Notes>
  <HiddenSlides>0</HiddenSlides>
  <MMClips>0</MMClips>
  <ScaleCrop>false</ScaleCrop>
  <HeadingPairs>
    <vt:vector size="6" baseType="variant">
      <vt:variant>
        <vt:lpstr>Fonts Used</vt:lpstr>
      </vt:variant>
      <vt:variant>
        <vt:i4>10</vt:i4>
      </vt:variant>
      <vt:variant>
        <vt:lpstr>Theme</vt:lpstr>
      </vt:variant>
      <vt:variant>
        <vt:i4>19</vt:i4>
      </vt:variant>
      <vt:variant>
        <vt:lpstr>Slide Titles</vt:lpstr>
      </vt:variant>
      <vt:variant>
        <vt:i4>39</vt:i4>
      </vt:variant>
    </vt:vector>
  </HeadingPairs>
  <TitlesOfParts>
    <vt:vector size="68" baseType="lpstr">
      <vt:lpstr>Arial</vt:lpstr>
      <vt:lpstr>Bookman Old Style</vt:lpstr>
      <vt:lpstr>Calibri</vt:lpstr>
      <vt:lpstr>Calibri Light</vt:lpstr>
      <vt:lpstr>Courier New</vt:lpstr>
      <vt:lpstr>Helvetica</vt:lpstr>
      <vt:lpstr>Lucida Grande</vt:lpstr>
      <vt:lpstr>Times New Roman</vt:lpstr>
      <vt:lpstr>Wingdings</vt:lpstr>
      <vt:lpstr>ヒラギノ角ゴ Pro W3</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1_Office Theme</vt:lpstr>
      <vt:lpstr>2_White Background w/Title</vt:lpstr>
      <vt:lpstr>1_Blue</vt:lpstr>
      <vt:lpstr>3_Office Theme</vt:lpstr>
      <vt:lpstr>4_Office Theme</vt:lpstr>
      <vt:lpstr>2_Office Theme</vt:lpstr>
      <vt:lpstr>PowerPoint Presentation</vt:lpstr>
      <vt:lpstr>PowerPoint Presentation</vt:lpstr>
      <vt:lpstr>PowerPoint Presentation</vt:lpstr>
      <vt:lpstr>PowerPoint Presentation</vt:lpstr>
      <vt:lpstr>PowerPoint Presentation</vt:lpstr>
      <vt:lpstr>Food means Agriculture</vt:lpstr>
      <vt:lpstr>PowerPoint Presentation</vt:lpstr>
      <vt:lpstr>PowerPoint Presentation</vt:lpstr>
      <vt:lpstr>PowerPoint Presentation</vt:lpstr>
      <vt:lpstr>PowerPoint Presentation</vt:lpstr>
      <vt:lpstr>PowerPoint Presentation</vt:lpstr>
      <vt:lpstr>Traditional versus precision methods</vt:lpstr>
      <vt:lpstr>Traditional versus precision methods</vt:lpstr>
      <vt:lpstr>GMO refers to a method</vt:lpstr>
      <vt:lpstr>PowerPoint Presentation</vt:lpstr>
      <vt:lpstr>PowerPoint Presentation</vt:lpstr>
      <vt:lpstr>Food in Developing Countries</vt:lpstr>
      <vt:lpstr>The Real Problem</vt:lpstr>
      <vt:lpstr>The Green Parties Solution</vt:lpstr>
      <vt:lpstr>The tragic consequences</vt:lpstr>
      <vt:lpstr>Accredited Professional Scientific and/or Medical bodies with an opinion on the safety of GMOs</vt:lpstr>
      <vt:lpstr>A case study</vt:lpstr>
      <vt:lpstr>Golden Rice</vt:lpstr>
      <vt:lpstr>Golden Rice</vt:lpstr>
      <vt:lpstr>PowerPoint Presentation</vt:lpstr>
      <vt:lpstr>PowerPoint Presentation</vt:lpstr>
      <vt:lpstr>PowerPoint Presentation</vt:lpstr>
      <vt:lpstr>PowerPoint Presentation</vt:lpstr>
      <vt:lpstr>Bangladesh: Bt eggplant</vt:lpstr>
      <vt:lpstr>PowerPoint Presentation</vt:lpstr>
      <vt:lpstr>PowerPoint Presentation</vt:lpstr>
      <vt:lpstr>PowerPoint Presentation</vt:lpstr>
      <vt:lpstr>Science Facts</vt:lpstr>
      <vt:lpstr>Actions needed around the world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Roberts, Rich</cp:lastModifiedBy>
  <cp:revision>196</cp:revision>
  <cp:lastPrinted>2016-10-27T14:31:49Z</cp:lastPrinted>
  <dcterms:created xsi:type="dcterms:W3CDTF">2014-10-03T15:19:54Z</dcterms:created>
  <dcterms:modified xsi:type="dcterms:W3CDTF">2018-11-22T17:49:08Z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