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7.xml" ContentType="application/vnd.openxmlformats-officedocument.theme+xml"/>
  <Override PartName="/ppt/slideLayouts/slideLayout15.xml" ContentType="application/vnd.openxmlformats-officedocument.presentationml.slideLayout+xml"/>
  <Override PartName="/ppt/theme/theme8.xml" ContentType="application/vnd.openxmlformats-officedocument.theme+xml"/>
  <Override PartName="/ppt/slideLayouts/slideLayout16.xml" ContentType="application/vnd.openxmlformats-officedocument.presentationml.slideLayout+xml"/>
  <Override PartName="/ppt/theme/theme9.xml" ContentType="application/vnd.openxmlformats-officedocument.theme+xml"/>
  <Override PartName="/ppt/slideLayouts/slideLayout17.xml" ContentType="application/vnd.openxmlformats-officedocument.presentationml.slideLayout+xml"/>
  <Override PartName="/ppt/theme/theme10.xml" ContentType="application/vnd.openxmlformats-officedocument.theme+xml"/>
  <Override PartName="/ppt/slideLayouts/slideLayout18.xml" ContentType="application/vnd.openxmlformats-officedocument.presentationml.slideLayout+xml"/>
  <Override PartName="/ppt/theme/theme11.xml" ContentType="application/vnd.openxmlformats-officedocument.theme+xml"/>
  <Override PartName="/ppt/slideLayouts/slideLayout19.xml" ContentType="application/vnd.openxmlformats-officedocument.presentationml.slideLayout+xml"/>
  <Override PartName="/ppt/theme/theme1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1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1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15.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16.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1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4" r:id="rId5"/>
    <p:sldMasterId id="2147483666" r:id="rId6"/>
    <p:sldMasterId id="2147483668" r:id="rId7"/>
    <p:sldMasterId id="2147483670" r:id="rId8"/>
    <p:sldMasterId id="2147483651" r:id="rId9"/>
    <p:sldMasterId id="2147483658" r:id="rId10"/>
    <p:sldMasterId id="2147483660" r:id="rId11"/>
    <p:sldMasterId id="2147483662" r:id="rId12"/>
    <p:sldMasterId id="2147483654" r:id="rId13"/>
    <p:sldMasterId id="2147483656" r:id="rId14"/>
    <p:sldMasterId id="2147483672" r:id="rId15"/>
    <p:sldMasterId id="2147483674" r:id="rId16"/>
    <p:sldMasterId id="2147483683" r:id="rId17"/>
    <p:sldMasterId id="2147483695" r:id="rId18"/>
    <p:sldMasterId id="2147483719" r:id="rId19"/>
    <p:sldMasterId id="2147483738" r:id="rId20"/>
    <p:sldMasterId id="2147483750" r:id="rId21"/>
    <p:sldMasterId id="2147483774" r:id="rId22"/>
  </p:sldMasterIdLst>
  <p:notesMasterIdLst>
    <p:notesMasterId r:id="rId57"/>
  </p:notesMasterIdLst>
  <p:handoutMasterIdLst>
    <p:handoutMasterId r:id="rId58"/>
  </p:handoutMasterIdLst>
  <p:sldIdLst>
    <p:sldId id="385" r:id="rId23"/>
    <p:sldId id="302" r:id="rId24"/>
    <p:sldId id="366" r:id="rId25"/>
    <p:sldId id="377" r:id="rId26"/>
    <p:sldId id="357" r:id="rId27"/>
    <p:sldId id="305" r:id="rId28"/>
    <p:sldId id="367" r:id="rId29"/>
    <p:sldId id="378" r:id="rId30"/>
    <p:sldId id="359" r:id="rId31"/>
    <p:sldId id="342" r:id="rId32"/>
    <p:sldId id="339" r:id="rId33"/>
    <p:sldId id="370" r:id="rId34"/>
    <p:sldId id="343" r:id="rId35"/>
    <p:sldId id="309" r:id="rId36"/>
    <p:sldId id="371" r:id="rId37"/>
    <p:sldId id="311" r:id="rId38"/>
    <p:sldId id="312" r:id="rId39"/>
    <p:sldId id="313" r:id="rId40"/>
    <p:sldId id="314" r:id="rId41"/>
    <p:sldId id="315" r:id="rId42"/>
    <p:sldId id="375" r:id="rId43"/>
    <p:sldId id="317" r:id="rId44"/>
    <p:sldId id="348" r:id="rId45"/>
    <p:sldId id="372" r:id="rId46"/>
    <p:sldId id="373" r:id="rId47"/>
    <p:sldId id="354" r:id="rId48"/>
    <p:sldId id="355" r:id="rId49"/>
    <p:sldId id="353" r:id="rId50"/>
    <p:sldId id="352" r:id="rId51"/>
    <p:sldId id="351" r:id="rId52"/>
    <p:sldId id="362" r:id="rId53"/>
    <p:sldId id="376" r:id="rId54"/>
    <p:sldId id="384" r:id="rId55"/>
    <p:sldId id="356" r:id="rId56"/>
  </p:sldIdLst>
  <p:sldSz cx="9144000" cy="6858000" type="screen4x3"/>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02">
          <p15:clr>
            <a:srgbClr val="A4A3A4"/>
          </p15:clr>
        </p15:guide>
        <p15:guide id="2" pos="28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6553"/>
    <a:srgbClr val="15413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45" autoAdjust="0"/>
    <p:restoredTop sz="86185" autoAdjust="0"/>
  </p:normalViewPr>
  <p:slideViewPr>
    <p:cSldViewPr snapToGrid="0" snapToObjects="1">
      <p:cViewPr varScale="1">
        <p:scale>
          <a:sx n="66" d="100"/>
          <a:sy n="66" d="100"/>
        </p:scale>
        <p:origin x="90" y="594"/>
      </p:cViewPr>
      <p:guideLst>
        <p:guide orient="horz" pos="602"/>
        <p:guide pos="288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9.xml"/><Relationship Id="rId18" Type="http://schemas.openxmlformats.org/officeDocument/2006/relationships/slideMaster" Target="slideMasters/slideMaster14.xml"/><Relationship Id="rId26" Type="http://schemas.openxmlformats.org/officeDocument/2006/relationships/slide" Target="slides/slide4.xml"/><Relationship Id="rId39" Type="http://schemas.openxmlformats.org/officeDocument/2006/relationships/slide" Target="slides/slide17.xml"/><Relationship Id="rId21" Type="http://schemas.openxmlformats.org/officeDocument/2006/relationships/slideMaster" Target="slideMasters/slideMaster17.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Master" Target="slideMasters/slideMaster12.xml"/><Relationship Id="rId29" Type="http://schemas.openxmlformats.org/officeDocument/2006/relationships/slide" Target="slides/slide7.xml"/><Relationship Id="rId11" Type="http://schemas.openxmlformats.org/officeDocument/2006/relationships/slideMaster" Target="slideMasters/slideMaster7.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handoutMaster" Target="handoutMasters/handoutMaster1.xml"/><Relationship Id="rId5" Type="http://schemas.openxmlformats.org/officeDocument/2006/relationships/slideMaster" Target="slideMasters/slideMaster1.xml"/><Relationship Id="rId61" Type="http://schemas.openxmlformats.org/officeDocument/2006/relationships/theme" Target="theme/theme1.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Master" Target="slideMasters/slideMaster18.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8" Type="http://schemas.openxmlformats.org/officeDocument/2006/relationships/slideMaster" Target="slideMasters/slideMaster4.xml"/><Relationship Id="rId51" Type="http://schemas.openxmlformats.org/officeDocument/2006/relationships/slide" Target="slides/slide29.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presProps" Target="presProps.xml"/><Relationship Id="rId20" Type="http://schemas.openxmlformats.org/officeDocument/2006/relationships/slideMaster" Target="slideMasters/slideMaster16.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notesMaster" Target="notesMasters/notesMaster1.xml"/><Relationship Id="rId10" Type="http://schemas.openxmlformats.org/officeDocument/2006/relationships/slideMaster" Target="slideMasters/slideMaster6.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sz="quarter" idx="1"/>
          </p:nvPr>
        </p:nvSpPr>
        <p:spPr>
          <a:xfrm>
            <a:off x="3927775" y="0"/>
            <a:ext cx="3004820" cy="461010"/>
          </a:xfrm>
          <a:prstGeom prst="rect">
            <a:avLst/>
          </a:prstGeom>
        </p:spPr>
        <p:txBody>
          <a:bodyPr vert="horz" lIns="92309" tIns="46154" rIns="92309" bIns="46154" rtlCol="0"/>
          <a:lstStyle>
            <a:lvl1pPr algn="r">
              <a:defRPr sz="1200"/>
            </a:lvl1pPr>
          </a:lstStyle>
          <a:p>
            <a:fld id="{EFC766DC-FEAD-E74C-BB43-59F9DB6B9CA8}" type="datetimeFigureOut">
              <a:rPr lang="en-US" smtClean="0"/>
              <a:t>10/26/2019</a:t>
            </a:fld>
            <a:endParaRPr lang="en-US"/>
          </a:p>
        </p:txBody>
      </p:sp>
      <p:sp>
        <p:nvSpPr>
          <p:cNvPr id="4" name="Footer Placeholder 3"/>
          <p:cNvSpPr>
            <a:spLocks noGrp="1"/>
          </p:cNvSpPr>
          <p:nvPr>
            <p:ph type="ftr" sz="quarter" idx="2"/>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5" name="Slide Number Placeholder 4"/>
          <p:cNvSpPr>
            <a:spLocks noGrp="1"/>
          </p:cNvSpPr>
          <p:nvPr>
            <p:ph type="sldNum" sz="quarter" idx="3"/>
          </p:nvPr>
        </p:nvSpPr>
        <p:spPr>
          <a:xfrm>
            <a:off x="3927775" y="8757590"/>
            <a:ext cx="3004820" cy="461010"/>
          </a:xfrm>
          <a:prstGeom prst="rect">
            <a:avLst/>
          </a:prstGeom>
        </p:spPr>
        <p:txBody>
          <a:bodyPr vert="horz" lIns="92309" tIns="46154" rIns="92309" bIns="46154" rtlCol="0" anchor="b"/>
          <a:lstStyle>
            <a:lvl1pPr algn="r">
              <a:defRPr sz="1200"/>
            </a:lvl1pPr>
          </a:lstStyle>
          <a:p>
            <a:fld id="{48D7B5AA-A55C-A341-A1F4-DE9D6ADB98FF}" type="slidenum">
              <a:rPr lang="en-US" smtClean="0"/>
              <a:t>‹#›</a:t>
            </a:fld>
            <a:endParaRPr lang="en-US"/>
          </a:p>
        </p:txBody>
      </p:sp>
    </p:spTree>
    <p:extLst>
      <p:ext uri="{BB962C8B-B14F-4D97-AF65-F5344CB8AC3E}">
        <p14:creationId xmlns:p14="http://schemas.microsoft.com/office/powerpoint/2010/main" val="2009105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1010"/>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1010"/>
          </a:xfrm>
          <a:prstGeom prst="rect">
            <a:avLst/>
          </a:prstGeom>
        </p:spPr>
        <p:txBody>
          <a:bodyPr vert="horz" lIns="92309" tIns="46154" rIns="92309" bIns="46154" rtlCol="0"/>
          <a:lstStyle>
            <a:lvl1pPr algn="r">
              <a:defRPr sz="1200"/>
            </a:lvl1pPr>
          </a:lstStyle>
          <a:p>
            <a:fld id="{79E1D4EC-987C-8B42-9E2C-375911FB1421}" type="datetimeFigureOut">
              <a:rPr lang="en-US" smtClean="0"/>
              <a:t>10/26/2019</a:t>
            </a:fld>
            <a:endParaRPr lang="en-US"/>
          </a:p>
        </p:txBody>
      </p:sp>
      <p:sp>
        <p:nvSpPr>
          <p:cNvPr id="4" name="Slide Image Placeholder 3"/>
          <p:cNvSpPr>
            <a:spLocks noGrp="1" noRot="1" noChangeAspect="1"/>
          </p:cNvSpPr>
          <p:nvPr>
            <p:ph type="sldImg" idx="2"/>
          </p:nvPr>
        </p:nvSpPr>
        <p:spPr>
          <a:xfrm>
            <a:off x="1162050" y="692150"/>
            <a:ext cx="4610100" cy="3457575"/>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379595"/>
            <a:ext cx="5547360" cy="4149090"/>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10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1010"/>
          </a:xfrm>
          <a:prstGeom prst="rect">
            <a:avLst/>
          </a:prstGeom>
        </p:spPr>
        <p:txBody>
          <a:bodyPr vert="horz" lIns="92309" tIns="46154" rIns="92309" bIns="46154" rtlCol="0" anchor="b"/>
          <a:lstStyle>
            <a:lvl1pPr algn="r">
              <a:defRPr sz="1200"/>
            </a:lvl1pPr>
          </a:lstStyle>
          <a:p>
            <a:fld id="{CFFD8107-F089-0E49-831A-D7E8FF3A1CD3}" type="slidenum">
              <a:rPr lang="en-US" smtClean="0"/>
              <a:t>‹#›</a:t>
            </a:fld>
            <a:endParaRPr lang="en-US"/>
          </a:p>
        </p:txBody>
      </p:sp>
    </p:spTree>
    <p:extLst>
      <p:ext uri="{BB962C8B-B14F-4D97-AF65-F5344CB8AC3E}">
        <p14:creationId xmlns:p14="http://schemas.microsoft.com/office/powerpoint/2010/main" val="31442167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pportprecisionagriculture.org/"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8107-F089-0E49-831A-D7E8FF3A1CD3}" type="slidenum">
              <a:rPr lang="en-US" smtClean="0"/>
              <a:t>2</a:t>
            </a:fld>
            <a:endParaRPr lang="en-US"/>
          </a:p>
        </p:txBody>
      </p:sp>
    </p:spTree>
    <p:extLst>
      <p:ext uri="{BB962C8B-B14F-4D97-AF65-F5344CB8AC3E}">
        <p14:creationId xmlns:p14="http://schemas.microsoft.com/office/powerpoint/2010/main" val="19002637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u="sng" dirty="0">
                <a:solidFill>
                  <a:srgbClr val="FFFFFF"/>
                </a:solidFill>
                <a:latin typeface="Times New Roman"/>
                <a:cs typeface="Times New Roman"/>
                <a:hlinkClick r:id="rId3"/>
              </a:rPr>
              <a:t>http://supportprecisionagriculture.org/</a:t>
            </a:r>
            <a:endParaRPr lang="en-US" sz="1200" dirty="0">
              <a:solidFill>
                <a:srgbClr val="FFFFFF"/>
              </a:solidFill>
              <a:latin typeface="Times New Roman"/>
              <a:cs typeface="Times New Roman"/>
            </a:endParaRPr>
          </a:p>
          <a:p>
            <a:endParaRPr lang="en-US" dirty="0"/>
          </a:p>
        </p:txBody>
      </p:sp>
      <p:sp>
        <p:nvSpPr>
          <p:cNvPr id="4" name="Slide Number Placeholder 3"/>
          <p:cNvSpPr>
            <a:spLocks noGrp="1"/>
          </p:cNvSpPr>
          <p:nvPr>
            <p:ph type="sldNum" sz="quarter" idx="10"/>
          </p:nvPr>
        </p:nvSpPr>
        <p:spPr/>
        <p:txBody>
          <a:bodyPr/>
          <a:lstStyle/>
          <a:p>
            <a:fld id="{CFFD8107-F089-0E49-831A-D7E8FF3A1CD3}" type="slidenum">
              <a:rPr lang="en-US" smtClean="0"/>
              <a:t>5</a:t>
            </a:fld>
            <a:endParaRPr lang="en-US"/>
          </a:p>
        </p:txBody>
      </p:sp>
    </p:spTree>
    <p:extLst>
      <p:ext uri="{BB962C8B-B14F-4D97-AF65-F5344CB8AC3E}">
        <p14:creationId xmlns:p14="http://schemas.microsoft.com/office/powerpoint/2010/main" val="6790187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FFD8107-F089-0E49-831A-D7E8FF3A1CD3}" type="slidenum">
              <a:rPr lang="en-US" smtClean="0"/>
              <a:t>14</a:t>
            </a:fld>
            <a:endParaRPr lang="en-US"/>
          </a:p>
        </p:txBody>
      </p:sp>
    </p:spTree>
    <p:extLst>
      <p:ext uri="{BB962C8B-B14F-4D97-AF65-F5344CB8AC3E}">
        <p14:creationId xmlns:p14="http://schemas.microsoft.com/office/powerpoint/2010/main" val="4224523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dirty="0">
                <a:latin typeface="Times New Roman" panose="02020603050405020304" pitchFamily="18" charset="0"/>
              </a:rPr>
              <a:t>金米和超越 – 人道主义转基因项目的挑战。</a:t>
            </a:r>
          </a:p>
        </p:txBody>
      </p:sp>
    </p:spTree>
    <p:extLst>
      <p:ext uri="{BB962C8B-B14F-4D97-AF65-F5344CB8AC3E}">
        <p14:creationId xmlns:p14="http://schemas.microsoft.com/office/powerpoint/2010/main" val="1331964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955675" y="769938"/>
            <a:ext cx="5019675" cy="3765550"/>
          </a:xfrm>
          <a:solidFill>
            <a:srgbClr val="FFFFFF"/>
          </a:solidFill>
          <a:ln/>
        </p:spPr>
      </p:sp>
      <p:sp>
        <p:nvSpPr>
          <p:cNvPr id="18435" name="Rectangle 3"/>
          <p:cNvSpPr>
            <a:spLocks noGrp="1" noChangeArrowheads="1"/>
          </p:cNvSpPr>
          <p:nvPr>
            <p:ph type="body" idx="1"/>
          </p:nvPr>
        </p:nvSpPr>
        <p:spPr>
          <a:xfrm>
            <a:off x="924560" y="4763770"/>
            <a:ext cx="5086686" cy="4534866"/>
          </a:xfrm>
          <a:solidFill>
            <a:srgbClr val="FFFFFF"/>
          </a:solidFill>
          <a:ln>
            <a:solidFill>
              <a:srgbClr val="000000"/>
            </a:solidFill>
          </a:ln>
        </p:spPr>
        <p:txBody>
          <a:bodyPr lIns="92251" tIns="46125" rIns="92251" bIns="46125"/>
          <a:lstStyle/>
          <a:p>
            <a:r>
              <a:rPr lang="de-CH" dirty="0">
                <a:latin typeface="Times New Roman" panose="02020603050405020304" pitchFamily="18" charset="0"/>
              </a:rPr>
              <a:t>金米和超越 – 人道主义转基因项目的挑战。</a:t>
            </a:r>
          </a:p>
        </p:txBody>
      </p:sp>
    </p:spTree>
    <p:extLst>
      <p:ext uri="{BB962C8B-B14F-4D97-AF65-F5344CB8AC3E}">
        <p14:creationId xmlns:p14="http://schemas.microsoft.com/office/powerpoint/2010/main" val="1515189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685800">
              <a:defRPr/>
            </a:pPr>
            <a:r>
              <a:rPr lang="en-US" sz="1200" u="sng" dirty="0">
                <a:solidFill>
                  <a:srgbClr val="00B050"/>
                </a:solidFill>
                <a:latin typeface="Times New Roman"/>
                <a:cs typeface="Times New Roman"/>
                <a:hlinkClick r:id="rId3"/>
              </a:rPr>
              <a:t>http://supportprecisionagriculture.org</a:t>
            </a:r>
            <a:r>
              <a:rPr lang="en-US" sz="1100" u="sng" dirty="0">
                <a:solidFill>
                  <a:srgbClr val="00B050"/>
                </a:solidFill>
                <a:latin typeface="Times New Roman"/>
                <a:cs typeface="Times New Roman"/>
                <a:hlinkClick r:id="rId3"/>
              </a:rPr>
              <a:t>/</a:t>
            </a:r>
            <a:endParaRPr lang="en-US" sz="1100" dirty="0">
              <a:solidFill>
                <a:srgbClr val="00B050"/>
              </a:solidFill>
              <a:latin typeface="Times New Roman"/>
              <a:cs typeface="Times New Roman"/>
            </a:endParaRPr>
          </a:p>
        </p:txBody>
      </p:sp>
      <p:sp>
        <p:nvSpPr>
          <p:cNvPr id="4" name="Slide Number Placeholder 3"/>
          <p:cNvSpPr>
            <a:spLocks noGrp="1"/>
          </p:cNvSpPr>
          <p:nvPr>
            <p:ph type="sldNum" sz="quarter" idx="10"/>
          </p:nvPr>
        </p:nvSpPr>
        <p:spPr/>
        <p:txBody>
          <a:bodyPr/>
          <a:lstStyle/>
          <a:p>
            <a:fld id="{CFFD8107-F089-0E49-831A-D7E8FF3A1CD3}" type="slidenum">
              <a:rPr lang="en-US" smtClean="0"/>
              <a:t>34</a:t>
            </a:fld>
            <a:endParaRPr lang="en-US"/>
          </a:p>
        </p:txBody>
      </p:sp>
    </p:spTree>
    <p:extLst>
      <p:ext uri="{BB962C8B-B14F-4D97-AF65-F5344CB8AC3E}">
        <p14:creationId xmlns:p14="http://schemas.microsoft.com/office/powerpoint/2010/main" val="25421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Intro_Slide_Building">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3"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rgbClr val="FFFFFF"/>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97665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32708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77800" y="228600"/>
            <a:ext cx="7315200" cy="576072"/>
          </a:xfrm>
        </p:spPr>
        <p:txBody>
          <a:bodyPr/>
          <a:lstStyle/>
          <a:p>
            <a:r>
              <a:rPr lang="en-US" dirty="0"/>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37557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w/Ti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462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96114"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72349" y="199571"/>
            <a:ext cx="7772400" cy="616858"/>
          </a:xfrm>
        </p:spPr>
        <p:txBody>
          <a:bodyPr>
            <a:noAutofit/>
          </a:bodyPr>
          <a:lstStyle>
            <a:lvl1pPr algn="l">
              <a:defRPr sz="3600" b="1" i="0">
                <a:solidFill>
                  <a:schemeClr val="bg1"/>
                </a:solidFill>
                <a:effectLst>
                  <a:outerShdw blurRad="50800" dist="38100" dir="2700000" algn="tl" rotWithShape="0">
                    <a:prstClr val="black">
                      <a:alpha val="40000"/>
                    </a:prstClr>
                  </a:outerShdw>
                </a:effectLst>
                <a:latin typeface="Helvetica"/>
                <a:cs typeface="Helvetica"/>
              </a:defRPr>
            </a:lvl1pPr>
          </a:lstStyle>
          <a:p>
            <a:r>
              <a:rPr lang="en-US" dirty="0"/>
              <a:t>Click to edit Master title style</a:t>
            </a:r>
          </a:p>
        </p:txBody>
      </p:sp>
      <p:sp>
        <p:nvSpPr>
          <p:cNvPr id="4" name="Content Placeholder 2"/>
          <p:cNvSpPr>
            <a:spLocks noGrp="1"/>
          </p:cNvSpPr>
          <p:nvPr>
            <p:ph idx="10"/>
          </p:nvPr>
        </p:nvSpPr>
        <p:spPr>
          <a:xfrm>
            <a:off x="228600" y="2743200"/>
            <a:ext cx="61722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65032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27604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8"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23959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9594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_Slide_HF_Ic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Tree>
    <p:extLst>
      <p:ext uri="{BB962C8B-B14F-4D97-AF65-F5344CB8AC3E}">
        <p14:creationId xmlns:p14="http://schemas.microsoft.com/office/powerpoint/2010/main" val="13798548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265047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1403201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70190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84245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299664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297025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20688041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791005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804003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6619752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_Slide_NEBNext">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7"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8" name="Straight Connector 7"/>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1038564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4483278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1498006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93089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5880001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887869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6858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3267556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6858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8398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0906220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528720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6858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463417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tro_Slide_Petri">
    <p:spTree>
      <p:nvGrpSpPr>
        <p:cNvPr id="1" name=""/>
        <p:cNvGrpSpPr/>
        <p:nvPr/>
      </p:nvGrpSpPr>
      <p:grpSpPr>
        <a:xfrm>
          <a:off x="0" y="0"/>
          <a:ext cx="0" cy="0"/>
          <a:chOff x="0" y="0"/>
          <a:chExt cx="0" cy="0"/>
        </a:xfrm>
      </p:grpSpPr>
      <p:sp>
        <p:nvSpPr>
          <p:cNvPr id="8" name="Subtitle 2"/>
          <p:cNvSpPr>
            <a:spLocks noGrp="1"/>
          </p:cNvSpPr>
          <p:nvPr>
            <p:ph type="subTitle" idx="1"/>
          </p:nvPr>
        </p:nvSpPr>
        <p:spPr>
          <a:xfrm>
            <a:off x="5714999" y="5257800"/>
            <a:ext cx="3200400" cy="1375229"/>
          </a:xfrm>
          <a:prstGeom prst="rect">
            <a:avLst/>
          </a:prstGeom>
        </p:spPr>
        <p:txBody>
          <a:bodyPr/>
          <a:lstStyle>
            <a:lvl1pPr marL="0" indent="0" algn="l">
              <a:buNone/>
              <a:defRPr sz="2600" b="1" i="0">
                <a:solidFill>
                  <a:schemeClr val="tx1"/>
                </a:solidFill>
                <a:latin typeface="Helvetica"/>
                <a:cs typeface="Helvetica"/>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cxnSp>
        <p:nvCxnSpPr>
          <p:cNvPr id="9" name="Straight Connector 8"/>
          <p:cNvCxnSpPr/>
          <p:nvPr userDrawn="1"/>
        </p:nvCxnSpPr>
        <p:spPr>
          <a:xfrm flipH="1">
            <a:off x="5605272" y="5148072"/>
            <a:ext cx="3657600" cy="0"/>
          </a:xfrm>
          <a:prstGeom prst="line">
            <a:avLst/>
          </a:prstGeom>
          <a:ln w="9525" cmpd="sng">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spTree>
    <p:extLst>
      <p:ext uri="{BB962C8B-B14F-4D97-AF65-F5344CB8AC3E}">
        <p14:creationId xmlns:p14="http://schemas.microsoft.com/office/powerpoint/2010/main" val="399854748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27163046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3876207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5732289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1"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3797913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18288"/>
            <a:ext cx="2895600" cy="329184"/>
          </a:xfrm>
          <a:prstGeom prst="rect">
            <a:avLst/>
          </a:prstGeom>
        </p:spPr>
        <p:txBody>
          <a:bodyPr/>
          <a:lstStyle/>
          <a:p>
            <a:pPr defTabSz="342900"/>
            <a:fld id="{6396A3A3-94A6-4E5B-AF39-173ACA3E61CC}" type="datetime2">
              <a:rPr lang="en-US" sz="1350" smtClean="0">
                <a:solidFill>
                  <a:srgbClr val="3B3D3C"/>
                </a:solidFill>
              </a:rPr>
              <a:pPr defTabSz="342900"/>
              <a:t>Saturday, October 26, 2019</a:t>
            </a:fld>
            <a:endParaRPr lang="en-US" sz="1350">
              <a:solidFill>
                <a:srgbClr val="3B3D3C"/>
              </a:solidFill>
            </a:endParaRPr>
          </a:p>
        </p:txBody>
      </p:sp>
      <p:sp>
        <p:nvSpPr>
          <p:cNvPr id="5" name="Footer Placeholder 4"/>
          <p:cNvSpPr>
            <a:spLocks noGrp="1"/>
          </p:cNvSpPr>
          <p:nvPr>
            <p:ph type="ftr" sz="quarter" idx="11"/>
          </p:nvPr>
        </p:nvSpPr>
        <p:spPr>
          <a:xfrm>
            <a:off x="3429000" y="18288"/>
            <a:ext cx="4114800" cy="329184"/>
          </a:xfrm>
          <a:prstGeom prst="rect">
            <a:avLst/>
          </a:prstGeom>
        </p:spPr>
        <p:txBody>
          <a:bodyPr/>
          <a:lstStyle/>
          <a:p>
            <a:pPr algn="r" defTabSz="342900"/>
            <a:endParaRPr lang="en-US" sz="1350" dirty="0">
              <a:solidFill>
                <a:srgbClr val="3B3D3C"/>
              </a:solidFill>
            </a:endParaRPr>
          </a:p>
        </p:txBody>
      </p:sp>
      <p:sp>
        <p:nvSpPr>
          <p:cNvPr id="6" name="Slide Number Placeholder 5"/>
          <p:cNvSpPr>
            <a:spLocks noGrp="1"/>
          </p:cNvSpPr>
          <p:nvPr>
            <p:ph type="sldNum" sz="quarter" idx="12"/>
          </p:nvPr>
        </p:nvSpPr>
        <p:spPr>
          <a:xfrm>
            <a:off x="7620000" y="18288"/>
            <a:ext cx="1066800" cy="329184"/>
          </a:xfrm>
          <a:prstGeom prst="rect">
            <a:avLst/>
          </a:prstGeom>
        </p:spPr>
        <p:txBody>
          <a:bodyPr/>
          <a:lstStyle/>
          <a:p>
            <a:pPr defTabSz="342900"/>
            <a:fld id="{0CFEC368-1D7A-4F81-ABF6-AE0E36BAF64C}"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180665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342900"/>
            <a:fld id="{34A709B5-40F8-467B-9E1E-3B3A1CAF1280}" type="datetimeFigureOut">
              <a:rPr lang="en-US" sz="1350" smtClean="0">
                <a:solidFill>
                  <a:srgbClr val="3B3D3C"/>
                </a:solidFill>
              </a:rPr>
              <a:pPr defTabSz="342900"/>
              <a:t>10/26/2019</a:t>
            </a:fld>
            <a:endParaRPr lang="en-US" sz="1350">
              <a:solidFill>
                <a:srgbClr val="3B3D3C"/>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342900"/>
            <a:endParaRPr lang="en-US" sz="1350">
              <a:solidFill>
                <a:srgbClr val="3B3D3C"/>
              </a:solidFill>
            </a:endParaRPr>
          </a:p>
        </p:txBody>
      </p:sp>
      <p:sp>
        <p:nvSpPr>
          <p:cNvPr id="4" name="Slide Number Placeholder 3"/>
          <p:cNvSpPr>
            <a:spLocks noGrp="1"/>
          </p:cNvSpPr>
          <p:nvPr>
            <p:ph type="sldNum" sz="quarter" idx="12"/>
          </p:nvPr>
        </p:nvSpPr>
        <p:spPr>
          <a:xfrm>
            <a:off x="6457950" y="6356353"/>
            <a:ext cx="2057400" cy="365125"/>
          </a:xfrm>
          <a:prstGeom prst="rect">
            <a:avLst/>
          </a:prstGeom>
        </p:spPr>
        <p:txBody>
          <a:bodyPr/>
          <a:lstStyle/>
          <a:p>
            <a:pPr defTabSz="342900"/>
            <a:fld id="{2AB52559-159E-4F16-8534-1A07F104C814}" type="slidenum">
              <a:rPr lang="en-US" sz="1350" smtClean="0">
                <a:solidFill>
                  <a:srgbClr val="3B3D3C"/>
                </a:solidFill>
              </a:rPr>
              <a:pPr defTabSz="342900"/>
              <a:t>‹#›</a:t>
            </a:fld>
            <a:endParaRPr lang="en-US" sz="1350">
              <a:solidFill>
                <a:srgbClr val="3B3D3C"/>
              </a:solidFill>
            </a:endParaRPr>
          </a:p>
        </p:txBody>
      </p:sp>
    </p:spTree>
    <p:extLst>
      <p:ext uri="{BB962C8B-B14F-4D97-AF65-F5344CB8AC3E}">
        <p14:creationId xmlns:p14="http://schemas.microsoft.com/office/powerpoint/2010/main" val="14799585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defTabSz="342900">
              <a:defRPr/>
            </a:pPr>
            <a:endParaRPr lang="en-US" sz="1350">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defTabSz="342900">
              <a:defRPr/>
            </a:pPr>
            <a:endParaRPr lang="en-US" sz="1350">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defTabSz="342900">
              <a:defRPr/>
            </a:pPr>
            <a:fld id="{963E3A48-1DE2-45AF-89AB-9C521FFB5925}" type="slidenum">
              <a:rPr lang="en-US" sz="1350" smtClean="0">
                <a:solidFill>
                  <a:srgbClr val="000000"/>
                </a:solidFill>
              </a:rPr>
              <a:pPr defTabSz="342900">
                <a:defRPr/>
              </a:pPr>
              <a:t>‹#›</a:t>
            </a:fld>
            <a:endParaRPr lang="en-US" sz="1350">
              <a:solidFill>
                <a:srgbClr val="000000"/>
              </a:solidFill>
            </a:endParaRPr>
          </a:p>
        </p:txBody>
      </p:sp>
    </p:spTree>
    <p:extLst>
      <p:ext uri="{BB962C8B-B14F-4D97-AF65-F5344CB8AC3E}">
        <p14:creationId xmlns:p14="http://schemas.microsoft.com/office/powerpoint/2010/main" val="1875221573"/>
      </p:ext>
    </p:extLst>
  </p:cSld>
  <p:clrMapOvr>
    <a:masterClrMapping/>
  </p:clrMapOvr>
  <p:transition>
    <p:sndAc>
      <p:endSnd/>
    </p:sndAc>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Tree>
    <p:extLst>
      <p:ext uri="{BB962C8B-B14F-4D97-AF65-F5344CB8AC3E}">
        <p14:creationId xmlns:p14="http://schemas.microsoft.com/office/powerpoint/2010/main" val="14602784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3060798"/>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Tree>
    <p:extLst>
      <p:ext uri="{BB962C8B-B14F-4D97-AF65-F5344CB8AC3E}">
        <p14:creationId xmlns:p14="http://schemas.microsoft.com/office/powerpoint/2010/main" val="37726764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w/Body Text w/Tint">
    <p:spTree>
      <p:nvGrpSpPr>
        <p:cNvPr id="1" name=""/>
        <p:cNvGrpSpPr/>
        <p:nvPr/>
      </p:nvGrpSpPr>
      <p:grpSpPr>
        <a:xfrm>
          <a:off x="0" y="0"/>
          <a:ext cx="0" cy="0"/>
          <a:chOff x="0" y="0"/>
          <a:chExt cx="0" cy="0"/>
        </a:xfrm>
      </p:grpSpPr>
      <p:sp>
        <p:nvSpPr>
          <p:cNvPr id="2" name="Title 1"/>
          <p:cNvSpPr>
            <a:spLocks noGrp="1"/>
          </p:cNvSpPr>
          <p:nvPr>
            <p:ph type="ctrTitle"/>
          </p:nvPr>
        </p:nvSpPr>
        <p:spPr>
          <a:xfrm>
            <a:off x="195942" y="228600"/>
            <a:ext cx="7315200" cy="576072"/>
          </a:xfrm>
        </p:spPr>
        <p:txBody>
          <a:bodyPr/>
          <a:lstStyle/>
          <a:p>
            <a:r>
              <a:rPr lang="en-US" dirty="0"/>
              <a:t>Click to edit Master title style</a:t>
            </a:r>
          </a:p>
        </p:txBody>
      </p:sp>
      <p:sp>
        <p:nvSpPr>
          <p:cNvPr id="7" name="Content Placeholder 2"/>
          <p:cNvSpPr>
            <a:spLocks noGrp="1"/>
          </p:cNvSpPr>
          <p:nvPr>
            <p:ph idx="10"/>
          </p:nvPr>
        </p:nvSpPr>
        <p:spPr>
          <a:xfrm>
            <a:off x="228600" y="1371601"/>
            <a:ext cx="8458200"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082540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35461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08490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Tree>
    <p:extLst>
      <p:ext uri="{BB962C8B-B14F-4D97-AF65-F5344CB8AC3E}">
        <p14:creationId xmlns:p14="http://schemas.microsoft.com/office/powerpoint/2010/main" val="1654865837"/>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097974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610165165"/>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Tree>
    <p:extLst>
      <p:ext uri="{BB962C8B-B14F-4D97-AF65-F5344CB8AC3E}">
        <p14:creationId xmlns:p14="http://schemas.microsoft.com/office/powerpoint/2010/main" val="176396007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66622038"/>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43986294"/>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56341786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6475102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7315200" cy="576072"/>
          </a:xfrm>
        </p:spPr>
        <p:txBody>
          <a:bodyPr/>
          <a:lstStyle/>
          <a:p>
            <a:r>
              <a:rPr lang="en-US"/>
              <a:t>Click to edit Master title style</a:t>
            </a:r>
          </a:p>
        </p:txBody>
      </p:sp>
      <p:sp>
        <p:nvSpPr>
          <p:cNvPr id="5" name="Content Placeholder 2"/>
          <p:cNvSpPr>
            <a:spLocks noGrp="1"/>
          </p:cNvSpPr>
          <p:nvPr>
            <p:ph idx="10"/>
          </p:nvPr>
        </p:nvSpPr>
        <p:spPr>
          <a:xfrm>
            <a:off x="228600" y="1371601"/>
            <a:ext cx="5177971" cy="41891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9923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888499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672158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B04F4DB-5139-4C5E-B5F3-85F0A37702FC}" type="datetimeFigureOut">
              <a:rPr lang="en-US" smtClean="0"/>
              <a:t>10/26/2019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33428200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B04F4DB-5139-4C5E-B5F3-85F0A37702FC}" type="datetimeFigureOut">
              <a:rPr lang="en-US" smtClean="0"/>
              <a:t>10/26/2019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1941255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B04F4DB-5139-4C5E-B5F3-85F0A37702FC}" type="datetimeFigureOut">
              <a:rPr lang="en-US" smtClean="0"/>
              <a:t>10/26/2019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209921122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71467214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2B04F4DB-5139-4C5E-B5F3-85F0A37702FC}"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68629197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9666084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B04F4DB-5139-4C5E-B5F3-85F0A37702FC}"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118D97-EDED-469B-ACB4-5747C2C84AF7}" type="slidenum">
              <a:rPr lang="en-US" smtClean="0"/>
              <a:t>‹#›</a:t>
            </a:fld>
            <a:endParaRPr lang="en-US"/>
          </a:p>
        </p:txBody>
      </p:sp>
    </p:spTree>
    <p:extLst>
      <p:ext uri="{BB962C8B-B14F-4D97-AF65-F5344CB8AC3E}">
        <p14:creationId xmlns:p14="http://schemas.microsoft.com/office/powerpoint/2010/main" val="166737022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931417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fld id="{34A709B5-40F8-467B-9E1E-3B3A1CAF1280}" type="datetimeFigureOut">
              <a:rPr lang="en-US" smtClean="0"/>
              <a:t>10/26/2019</a:t>
            </a:fld>
            <a:endParaRPr lang="en-US"/>
          </a:p>
        </p:txBody>
      </p:sp>
      <p:sp>
        <p:nvSpPr>
          <p:cNvPr id="3" name="Footer Placeholder 2"/>
          <p:cNvSpPr>
            <a:spLocks noGrp="1"/>
          </p:cNvSpPr>
          <p:nvPr>
            <p:ph type="ftr" sz="quarter" idx="11"/>
          </p:nvPr>
        </p:nvSpPr>
        <p:spPr>
          <a:xfrm>
            <a:off x="3028950" y="6356351"/>
            <a:ext cx="30861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457950" y="6356351"/>
            <a:ext cx="2057400" cy="365125"/>
          </a:xfrm>
          <a:prstGeom prst="rect">
            <a:avLst/>
          </a:prstGeom>
        </p:spPr>
        <p:txBody>
          <a:bodyPr/>
          <a:lstStyle/>
          <a:p>
            <a:fld id="{2AB52559-159E-4F16-8534-1A07F104C814}" type="slidenum">
              <a:rPr lang="en-US" smtClean="0"/>
              <a:t>‹#›</a:t>
            </a:fld>
            <a:endParaRPr lang="en-US"/>
          </a:p>
        </p:txBody>
      </p:sp>
    </p:spTree>
    <p:extLst>
      <p:ext uri="{BB962C8B-B14F-4D97-AF65-F5344CB8AC3E}">
        <p14:creationId xmlns:p14="http://schemas.microsoft.com/office/powerpoint/2010/main" val="255837310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4076314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8506416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49848847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9D55F5F5-D8B4-4C48-9D02-F25FBA33BB5E}" type="datetimeFigureOut">
              <a:rPr lang="en-US" smtClean="0"/>
              <a:t>10/26/2019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961853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9D55F5F5-D8B4-4C48-9D02-F25FBA33BB5E}" type="datetimeFigureOut">
              <a:rPr lang="en-US" smtClean="0"/>
              <a:t>10/26/2019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871482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55F5F5-D8B4-4C48-9D02-F25FBA33BB5E}" type="datetimeFigureOut">
              <a:rPr lang="en-US" smtClean="0"/>
              <a:t>10/26/2019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1520065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109141448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9D55F5F5-D8B4-4C48-9D02-F25FBA33BB5E}" type="datetimeFigureOut">
              <a:rPr lang="en-US" smtClean="0"/>
              <a:t>10/26/2019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32648729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261446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9D55F5F5-D8B4-4C48-9D02-F25FBA33BB5E}" type="datetimeFigureOut">
              <a:rPr lang="en-US" smtClean="0"/>
              <a:t>10/26/2019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951A52-5B5E-D946-8AFE-93A8DE00F621}" type="slidenum">
              <a:rPr lang="en-US" smtClean="0"/>
              <a:t>‹#›</a:t>
            </a:fld>
            <a:endParaRPr lang="en-US"/>
          </a:p>
        </p:txBody>
      </p:sp>
    </p:spTree>
    <p:extLst>
      <p:ext uri="{BB962C8B-B14F-4D97-AF65-F5344CB8AC3E}">
        <p14:creationId xmlns:p14="http://schemas.microsoft.com/office/powerpoint/2010/main" val="4239154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pPr>
              <a:defRPr/>
            </a:pPr>
            <a:endParaRPr lang="en-US">
              <a:solidFill>
                <a:srgbClr val="000000"/>
              </a:solidFill>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pPr>
              <a:defRPr/>
            </a:pPr>
            <a:endParaRPr lang="en-US">
              <a:solidFill>
                <a:srgbClr val="000000"/>
              </a:solidFill>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pPr>
              <a:defRPr/>
            </a:pPr>
            <a:fld id="{963E3A48-1DE2-45AF-89AB-9C521FFB59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8383441"/>
      </p:ext>
    </p:extLst>
  </p:cSld>
  <p:clrMapOvr>
    <a:masterClrMapping/>
  </p:clrMapOvr>
  <p:transition>
    <p:sndAc>
      <p:end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9277496"/>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theme" Target="../theme/theme10.xml"/><Relationship Id="rId1" Type="http://schemas.openxmlformats.org/officeDocument/2006/relationships/slideLayout" Target="../slideLayouts/slideLayout17.xml"/><Relationship Id="rId4" Type="http://schemas.openxmlformats.org/officeDocument/2006/relationships/image" Target="../media/image4.emf"/></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theme" Target="../theme/theme11.xml"/><Relationship Id="rId1" Type="http://schemas.openxmlformats.org/officeDocument/2006/relationships/slideLayout" Target="../slideLayouts/slideLayout18.xml"/><Relationship Id="rId4" Type="http://schemas.openxmlformats.org/officeDocument/2006/relationships/image" Target="../media/image4.emf"/></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theme" Target="../theme/theme12.xml"/><Relationship Id="rId1" Type="http://schemas.openxmlformats.org/officeDocument/2006/relationships/slideLayout" Target="../slideLayouts/slideLayout19.xml"/><Relationship Id="rId4" Type="http://schemas.openxmlformats.org/officeDocument/2006/relationships/image" Target="../media/image4.emf"/></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1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14.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15.xml.rels><?xml version="1.0" encoding="UTF-8" standalone="yes"?>
<Relationships xmlns="http://schemas.openxmlformats.org/package/2006/relationships"><Relationship Id="rId3" Type="http://schemas.openxmlformats.org/officeDocument/2006/relationships/slideLayout" Target="../slideLayouts/slideLayout44.xml"/><Relationship Id="rId7" Type="http://schemas.openxmlformats.org/officeDocument/2006/relationships/image" Target="../media/image6.jpg"/><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theme" Target="../theme/theme15.xml"/><Relationship Id="rId5" Type="http://schemas.openxmlformats.org/officeDocument/2006/relationships/slideLayout" Target="../slideLayouts/slideLayout46.xml"/><Relationship Id="rId4" Type="http://schemas.openxmlformats.org/officeDocument/2006/relationships/slideLayout" Target="../slideLayouts/slideLayout4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16.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17.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1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image" Target="../media/image4.emf"/></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image" Target="../media/image4.emf"/></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jpg"/><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theme" Target="../theme/theme5.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image" Target="../media/image8.jpg"/><Relationship Id="rId5" Type="http://schemas.openxmlformats.org/officeDocument/2006/relationships/theme" Target="../theme/theme7.xml"/><Relationship Id="rId4" Type="http://schemas.openxmlformats.org/officeDocument/2006/relationships/slideLayout" Target="../slideLayouts/slideLayout14.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theme" Target="../theme/theme8.xml"/><Relationship Id="rId1" Type="http://schemas.openxmlformats.org/officeDocument/2006/relationships/slideLayout" Target="../slideLayouts/slideLayout15.xml"/><Relationship Id="rId4" Type="http://schemas.openxmlformats.org/officeDocument/2006/relationships/image" Target="../media/image4.emf"/></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9.xml"/><Relationship Id="rId1" Type="http://schemas.openxmlformats.org/officeDocument/2006/relationships/slideLayout" Target="../slideLayouts/slideLayout16.xml"/><Relationship Id="rId4" Type="http://schemas.openxmlformats.org/officeDocument/2006/relationships/image" Target="../media/image4.e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6.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Tree>
    <p:extLst>
      <p:ext uri="{BB962C8B-B14F-4D97-AF65-F5344CB8AC3E}">
        <p14:creationId xmlns:p14="http://schemas.microsoft.com/office/powerpoint/2010/main" val="1522672089"/>
      </p:ext>
    </p:extLst>
  </p:cSld>
  <p:clrMap bg1="lt1" tx1="dk1" bg2="lt2" tx2="dk2" accent1="accent1" accent2="accent2" accent3="accent3" accent4="accent4" accent5="accent5" accent6="accent6" hlink="hlink" folHlink="folHlink"/>
  <p:sldLayoutIdLst>
    <p:sldLayoutId id="2147483665"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5.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229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086020315"/>
      </p:ext>
    </p:extLst>
  </p:cSld>
  <p:clrMap bg1="lt1" tx1="dk1" bg2="lt2" tx2="dk2" accent1="accent1" accent2="accent2" accent3="accent3" accent4="accent4" accent5="accent5" accent6="accent6" hlink="hlink" folHlink="folHlink"/>
  <p:sldLayoutIdLst>
    <p:sldLayoutId id="214748365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0.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34087743"/>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Lucida Grande"/>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Clr>
          <a:schemeClr val="bg1"/>
        </a:buClr>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9.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911701"/>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781475389"/>
      </p:ext>
    </p:extLst>
  </p:cSld>
  <p:clrMap bg1="lt1" tx1="dk1" bg2="lt2" tx2="dk2" accent1="accent1" accent2="accent2" accent3="accent3" accent4="accent4" accent5="accent5" accent6="accent6" hlink="hlink" folHlink="folHlink"/>
  <p:sldLayoutIdLst>
    <p:sldLayoutId id="2147483676"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rgbClr val="FFFFFF"/>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rgbClr val="FFFFFF"/>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rgbClr val="FFFFFF"/>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rgbClr val="FFFFFF"/>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rgbClr val="FFFFFF"/>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76896313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fld id="{493AF6DB-513B-4524-B8A7-781F4849B7A8}" type="datetimeFigureOut">
              <a:rPr lang="en-US" smtClean="0">
                <a:solidFill>
                  <a:prstClr val="black">
                    <a:tint val="75000"/>
                  </a:prstClr>
                </a:solidFill>
              </a:rPr>
              <a:pPr defTabSz="685800"/>
              <a:t>10/26/2019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fld id="{7686515D-AA8A-430E-B2B8-2D2C3EB2E73B}"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3881245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84003433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Lst>
  <p:txStyles>
    <p:titleStyle>
      <a:lvl1pPr algn="l" defTabSz="342900" rtl="0" eaLnBrk="1" latinLnBrk="0" hangingPunct="1">
        <a:spcBef>
          <a:spcPct val="0"/>
        </a:spcBef>
        <a:buNone/>
        <a:defRPr sz="27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257175" indent="-257175" algn="l" defTabSz="342900" rtl="0" eaLnBrk="1" latinLnBrk="0" hangingPunct="1">
        <a:spcBef>
          <a:spcPct val="20000"/>
        </a:spcBef>
        <a:buClr>
          <a:schemeClr val="tx2"/>
        </a:buClr>
        <a:buFont typeface="Arial"/>
        <a:buChar char="•"/>
        <a:defRPr sz="1500" kern="1200">
          <a:solidFill>
            <a:schemeClr val="tx1"/>
          </a:solidFill>
          <a:latin typeface="Helvetica"/>
          <a:ea typeface="+mn-ea"/>
          <a:cs typeface="Helvetica"/>
        </a:defRPr>
      </a:lvl1pPr>
      <a:lvl2pPr marL="557213" indent="-214313" algn="l" defTabSz="342900" rtl="0" eaLnBrk="1" latinLnBrk="0" hangingPunct="1">
        <a:spcBef>
          <a:spcPct val="20000"/>
        </a:spcBef>
        <a:buFont typeface="Arial"/>
        <a:buChar char="–"/>
        <a:defRPr sz="1500" kern="1200">
          <a:solidFill>
            <a:schemeClr val="tx1"/>
          </a:solidFill>
          <a:latin typeface="Helvetica"/>
          <a:ea typeface="+mn-ea"/>
          <a:cs typeface="Helvetica"/>
        </a:defRPr>
      </a:lvl2pPr>
      <a:lvl3pPr marL="857250" indent="-171450" algn="l" defTabSz="342900" rtl="0" eaLnBrk="1" latinLnBrk="0" hangingPunct="1">
        <a:spcBef>
          <a:spcPct val="20000"/>
        </a:spcBef>
        <a:buFont typeface="Courier New"/>
        <a:buChar char="o"/>
        <a:defRPr sz="1500" kern="1200">
          <a:solidFill>
            <a:schemeClr val="tx1"/>
          </a:solidFill>
          <a:latin typeface="Helvetica"/>
          <a:ea typeface="+mn-ea"/>
          <a:cs typeface="Helvetica"/>
        </a:defRPr>
      </a:lvl3pPr>
      <a:lvl4pPr marL="1200150" indent="-171450" algn="l" defTabSz="342900" rtl="0" eaLnBrk="1" latinLnBrk="0" hangingPunct="1">
        <a:spcBef>
          <a:spcPct val="20000"/>
        </a:spcBef>
        <a:buClr>
          <a:schemeClr val="tx2"/>
        </a:buClr>
        <a:buFont typeface="Wingdings" charset="2"/>
        <a:buChar char="§"/>
        <a:defRPr sz="1500" kern="1200">
          <a:solidFill>
            <a:schemeClr val="tx1"/>
          </a:solidFill>
          <a:latin typeface="Helvetica"/>
          <a:ea typeface="+mn-ea"/>
          <a:cs typeface="Helvetica"/>
        </a:defRPr>
      </a:lvl4pPr>
      <a:lvl5pPr marL="1543050" indent="-171450" algn="l" defTabSz="342900" rtl="0" eaLnBrk="1" latinLnBrk="0" hangingPunct="1">
        <a:spcBef>
          <a:spcPct val="20000"/>
        </a:spcBef>
        <a:buFont typeface="Arial"/>
        <a:buChar char="»"/>
        <a:defRPr sz="1500" kern="1200">
          <a:solidFill>
            <a:schemeClr val="tx1"/>
          </a:solidFill>
          <a:latin typeface="Helvetica"/>
          <a:ea typeface="+mn-ea"/>
          <a:cs typeface="Helvetica"/>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733436613"/>
      </p:ext>
    </p:extLst>
  </p:cSld>
  <p:clrMap bg1="dk2" tx1="lt1" bg2="dk1" tx2="lt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ransition/>
  <p:txStyles>
    <p:titleStyle>
      <a:lvl1pPr algn="ctr" defTabSz="571500" rtl="0" eaLnBrk="0" fontAlgn="base" hangingPunct="0">
        <a:spcBef>
          <a:spcPct val="0"/>
        </a:spcBef>
        <a:spcAft>
          <a:spcPct val="0"/>
        </a:spcAft>
        <a:defRPr sz="3300">
          <a:solidFill>
            <a:schemeClr val="tx2"/>
          </a:solidFill>
          <a:latin typeface="+mj-lt"/>
          <a:ea typeface="+mj-ea"/>
          <a:cs typeface="+mj-cs"/>
        </a:defRPr>
      </a:lvl1pPr>
      <a:lvl2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2pPr>
      <a:lvl3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3pPr>
      <a:lvl4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4pPr>
      <a:lvl5pPr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5pPr>
      <a:lvl6pPr marL="3429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6pPr>
      <a:lvl7pPr marL="6858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7pPr>
      <a:lvl8pPr marL="10287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8pPr>
      <a:lvl9pPr marL="1371600" algn="ctr" defTabSz="571500" rtl="0" eaLnBrk="0" fontAlgn="base" hangingPunct="0">
        <a:spcBef>
          <a:spcPct val="0"/>
        </a:spcBef>
        <a:spcAft>
          <a:spcPct val="0"/>
        </a:spcAft>
        <a:defRPr sz="3300">
          <a:solidFill>
            <a:schemeClr val="tx2"/>
          </a:solidFill>
          <a:latin typeface="Times New Roman" pitchFamily="18" charset="0"/>
          <a:cs typeface="Times New Roman" pitchFamily="18" charset="0"/>
        </a:defRPr>
      </a:lvl9pPr>
    </p:titleStyle>
    <p:bodyStyle>
      <a:lvl1pPr marL="257175" indent="-257175" algn="l" defTabSz="571500"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defTabSz="571500" rtl="0" eaLnBrk="0" fontAlgn="base" hangingPunct="0">
        <a:spcBef>
          <a:spcPct val="20000"/>
        </a:spcBef>
        <a:spcAft>
          <a:spcPct val="0"/>
        </a:spcAft>
        <a:buChar char="–"/>
        <a:defRPr sz="2100">
          <a:solidFill>
            <a:schemeClr val="tx1"/>
          </a:solidFill>
          <a:latin typeface="+mn-lt"/>
          <a:cs typeface="+mn-cs"/>
        </a:defRPr>
      </a:lvl2pPr>
      <a:lvl3pPr marL="857250" indent="-171450" algn="l" defTabSz="571500" rtl="0" eaLnBrk="0" fontAlgn="base" hangingPunct="0">
        <a:spcBef>
          <a:spcPct val="20000"/>
        </a:spcBef>
        <a:spcAft>
          <a:spcPct val="0"/>
        </a:spcAft>
        <a:buChar char="•"/>
        <a:defRPr sz="1800">
          <a:solidFill>
            <a:schemeClr val="tx1"/>
          </a:solidFill>
          <a:latin typeface="+mn-lt"/>
          <a:cs typeface="+mn-cs"/>
        </a:defRPr>
      </a:lvl3pPr>
      <a:lvl4pPr marL="1200150" indent="-171450" algn="l" defTabSz="571500" rtl="0" eaLnBrk="0" fontAlgn="base" hangingPunct="0">
        <a:spcBef>
          <a:spcPct val="20000"/>
        </a:spcBef>
        <a:spcAft>
          <a:spcPct val="0"/>
        </a:spcAft>
        <a:buChar char="–"/>
        <a:defRPr sz="1500">
          <a:solidFill>
            <a:schemeClr val="tx1"/>
          </a:solidFill>
          <a:latin typeface="+mn-lt"/>
          <a:cs typeface="+mn-cs"/>
        </a:defRPr>
      </a:lvl4pPr>
      <a:lvl5pPr marL="1543050" indent="-171450" algn="l" defTabSz="571500" rtl="0" eaLnBrk="0" fontAlgn="base" hangingPunct="0">
        <a:spcBef>
          <a:spcPct val="20000"/>
        </a:spcBef>
        <a:spcAft>
          <a:spcPct val="0"/>
        </a:spcAft>
        <a:buChar char="•"/>
        <a:defRPr sz="1500">
          <a:solidFill>
            <a:schemeClr val="tx1"/>
          </a:solidFill>
          <a:latin typeface="+mn-lt"/>
          <a:cs typeface="+mn-cs"/>
        </a:defRPr>
      </a:lvl5pPr>
      <a:lvl6pPr marL="1885950" indent="-171450" algn="l" defTabSz="571500" rtl="0" eaLnBrk="0" fontAlgn="base" hangingPunct="0">
        <a:spcBef>
          <a:spcPct val="20000"/>
        </a:spcBef>
        <a:spcAft>
          <a:spcPct val="0"/>
        </a:spcAft>
        <a:buChar char="•"/>
        <a:defRPr sz="1500">
          <a:solidFill>
            <a:schemeClr val="tx1"/>
          </a:solidFill>
          <a:latin typeface="+mn-lt"/>
          <a:cs typeface="+mn-cs"/>
        </a:defRPr>
      </a:lvl6pPr>
      <a:lvl7pPr marL="2228850" indent="-171450" algn="l" defTabSz="571500" rtl="0" eaLnBrk="0" fontAlgn="base" hangingPunct="0">
        <a:spcBef>
          <a:spcPct val="20000"/>
        </a:spcBef>
        <a:spcAft>
          <a:spcPct val="0"/>
        </a:spcAft>
        <a:buChar char="•"/>
        <a:defRPr sz="1500">
          <a:solidFill>
            <a:schemeClr val="tx1"/>
          </a:solidFill>
          <a:latin typeface="+mn-lt"/>
          <a:cs typeface="+mn-cs"/>
        </a:defRPr>
      </a:lvl7pPr>
      <a:lvl8pPr marL="2571750" indent="-171450" algn="l" defTabSz="571500" rtl="0" eaLnBrk="0" fontAlgn="base" hangingPunct="0">
        <a:spcBef>
          <a:spcPct val="20000"/>
        </a:spcBef>
        <a:spcAft>
          <a:spcPct val="0"/>
        </a:spcAft>
        <a:buChar char="•"/>
        <a:defRPr sz="1500">
          <a:solidFill>
            <a:schemeClr val="tx1"/>
          </a:solidFill>
          <a:latin typeface="+mn-lt"/>
          <a:cs typeface="+mn-cs"/>
        </a:defRPr>
      </a:lvl8pPr>
      <a:lvl9pPr marL="2914650" indent="-171450" algn="l" defTabSz="571500" rtl="0" eaLnBrk="0" fontAlgn="base" hangingPunct="0">
        <a:spcBef>
          <a:spcPct val="20000"/>
        </a:spcBef>
        <a:spcAft>
          <a:spcPct val="0"/>
        </a:spcAft>
        <a:buChar char="•"/>
        <a:defRPr sz="1500">
          <a:solidFill>
            <a:schemeClr val="tx1"/>
          </a:solidFill>
          <a:latin typeface="+mn-lt"/>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B04F4DB-5139-4C5E-B5F3-85F0A37702FC}" type="datetimeFigureOut">
              <a:rPr lang="en-US" smtClean="0"/>
              <a:t>10/26/2019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6118D97-EDED-469B-ACB4-5747C2C84AF7}" type="slidenum">
              <a:rPr lang="en-US" smtClean="0"/>
              <a:t>‹#›</a:t>
            </a:fld>
            <a:endParaRPr lang="en-US"/>
          </a:p>
        </p:txBody>
      </p:sp>
    </p:spTree>
    <p:extLst>
      <p:ext uri="{BB962C8B-B14F-4D97-AF65-F5344CB8AC3E}">
        <p14:creationId xmlns:p14="http://schemas.microsoft.com/office/powerpoint/2010/main" val="1948362163"/>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55F5F5-D8B4-4C48-9D02-F25FBA33BB5E}" type="datetimeFigureOut">
              <a:rPr lang="en-US" smtClean="0"/>
              <a:t>10/26/2019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951A52-5B5E-D946-8AFE-93A8DE00F621}" type="slidenum">
              <a:rPr lang="en-US" smtClean="0"/>
              <a:t>‹#›</a:t>
            </a:fld>
            <a:endParaRPr lang="en-US"/>
          </a:p>
        </p:txBody>
      </p:sp>
    </p:spTree>
    <p:extLst>
      <p:ext uri="{BB962C8B-B14F-4D97-AF65-F5344CB8AC3E}">
        <p14:creationId xmlns:p14="http://schemas.microsoft.com/office/powerpoint/2010/main" val="42802784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8.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2996443089"/>
      </p:ext>
    </p:extLst>
  </p:cSld>
  <p:clrMap bg1="lt1" tx1="dk1" bg2="lt2" tx2="dk2" accent1="accent1" accent2="accent2" accent3="accent3" accent4="accent4" accent5="accent5" accent6="accent6" hlink="hlink" folHlink="folHlink"/>
  <p:sldLayoutIdLst>
    <p:sldLayoutId id="2147483667"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NEB_PP_Website_Bkgd4.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622506291"/>
      </p:ext>
    </p:extLst>
  </p:cSld>
  <p:clrMap bg1="lt1" tx1="dk1" bg2="lt2" tx2="dk2" accent1="accent1" accent2="accent2" accent3="accent3" accent4="accent4" accent5="accent5" accent6="accent6" hlink="hlink" folHlink="folHlink"/>
  <p:sldLayoutIdLst>
    <p:sldLayoutId id="2147483669"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2" name="Picture 1" descr="NEB_PP_Website_Bkgd7.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itle Placeholder 10"/>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sz="3600" b="1" i="0" dirty="0">
                <a:solidFill>
                  <a:srgbClr val="FFFFFF"/>
                </a:solidFill>
                <a:effectLst>
                  <a:outerShdw blurRad="50800" dist="38100" dir="2700000" algn="tl" rotWithShape="0">
                    <a:prstClr val="black">
                      <a:alpha val="40000"/>
                    </a:prstClr>
                  </a:outerShdw>
                </a:effectLst>
                <a:latin typeface="Helvetica"/>
                <a:cs typeface="Helvetica"/>
              </a:rPr>
              <a:t>Click to edit Master title style</a:t>
            </a:r>
          </a:p>
        </p:txBody>
      </p:sp>
      <p:pic>
        <p:nvPicPr>
          <p:cNvPr id="5" name="Picture 4"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4035907182"/>
      </p:ext>
    </p:extLst>
  </p:cSld>
  <p:clrMap bg1="lt1" tx1="dk1" bg2="lt2" tx2="dk2" accent1="accent1" accent2="accent2" accent3="accent3" accent4="accent4" accent5="accent5" accent6="accent6" hlink="hlink" folHlink="folHlink"/>
  <p:sldLayoutIdLst>
    <p:sldLayoutId id="2147483671" r:id="rId1"/>
  </p:sldLayoutIdLst>
  <p:txStyles>
    <p:titleStyle>
      <a:lvl1pPr algn="l"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2.jp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599"/>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1371600"/>
            <a:ext cx="8458200" cy="478359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519716771"/>
      </p:ext>
    </p:extLst>
  </p:cSld>
  <p:clrMap bg1="lt1" tx1="dk1" bg2="lt2" tx2="dk2" accent1="accent1" accent2="accent2" accent3="accent3" accent4="accent4" accent5="accent5" accent6="accent6" hlink="hlink" folHlink="folHlink"/>
  <p:sldLayoutIdLst>
    <p:sldLayoutId id="2147483653" r:id="rId1"/>
    <p:sldLayoutId id="2147483679" r:id="rId2"/>
    <p:sldLayoutId id="2147483681" r:id="rId3"/>
    <p:sldLayoutId id="2147483682" r:id="rId4"/>
    <p:sldLayoutId id="2147483737" r:id="rId5"/>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1.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22452045"/>
      </p:ext>
    </p:extLst>
  </p:cSld>
  <p:clrMap bg1="lt1" tx1="dk1" bg2="lt2" tx2="dk2" accent1="accent1" accent2="accent2" accent3="accent3" accent4="accent4" accent5="accent5" accent6="accent6" hlink="hlink" folHlink="folHlink"/>
  <p:sldLayoutIdLst>
    <p:sldLayoutId id="2147483659"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2.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02149792"/>
      </p:ext>
    </p:extLst>
  </p:cSld>
  <p:clrMap bg1="lt1" tx1="dk1" bg2="lt2" tx2="dk2" accent1="accent1" accent2="accent2" accent3="accent3" accent4="accent4" accent5="accent5" accent6="accent6" hlink="hlink" folHlink="folHlink"/>
  <p:sldLayoutIdLst>
    <p:sldLayoutId id="2147483661" r:id="rId1"/>
    <p:sldLayoutId id="2147483678" r:id="rId2"/>
    <p:sldLayoutId id="2147483650" r:id="rId3"/>
    <p:sldLayoutId id="2147483677" r:id="rId4"/>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1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228600" y="1371600"/>
            <a:ext cx="45720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2801831021"/>
      </p:ext>
    </p:extLst>
  </p:cSld>
  <p:clrMap bg1="lt1" tx1="dk1" bg2="lt2" tx2="dk2" accent1="accent1" accent2="accent2" accent3="accent3" accent4="accent4" accent5="accent5" accent6="accent6" hlink="hlink" folHlink="folHlink"/>
  <p:sldLayoutIdLst>
    <p:sldLayoutId id="2147483663" r:id="rId1"/>
  </p:sldLayoutIdLst>
  <p:txStyles>
    <p:titleStyle>
      <a:lvl1pPr algn="l" defTabSz="457200" rtl="0" eaLnBrk="1" latinLnBrk="0" hangingPunct="1">
        <a:spcBef>
          <a:spcPct val="0"/>
        </a:spcBef>
        <a:buNone/>
        <a:defRPr sz="3600" b="1" i="0" kern="1200">
          <a:solidFill>
            <a:schemeClr val="bg1"/>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Clr>
          <a:schemeClr val="tx2"/>
        </a:buClr>
        <a:buFont typeface="Arial"/>
        <a:buChar char="•"/>
        <a:defRPr sz="2000" b="0" i="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b="0" i="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NEB_PP_Website_Bkgd3.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28600" y="228600"/>
            <a:ext cx="7315200" cy="57607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28600" y="2743200"/>
            <a:ext cx="3657600" cy="2743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descr="NEB_Logo_Process_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28116" y="150586"/>
            <a:ext cx="1698171" cy="837765"/>
          </a:xfrm>
          <a:prstGeom prst="rect">
            <a:avLst/>
          </a:prstGeom>
        </p:spPr>
      </p:pic>
    </p:spTree>
    <p:extLst>
      <p:ext uri="{BB962C8B-B14F-4D97-AF65-F5344CB8AC3E}">
        <p14:creationId xmlns:p14="http://schemas.microsoft.com/office/powerpoint/2010/main" val="986082065"/>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457200" rtl="0" eaLnBrk="1" latinLnBrk="0" hangingPunct="1">
        <a:spcBef>
          <a:spcPct val="0"/>
        </a:spcBef>
        <a:buNone/>
        <a:defRPr sz="3600" b="1" i="0" kern="1200">
          <a:solidFill>
            <a:srgbClr val="FFFFFF"/>
          </a:solidFill>
          <a:effectLst>
            <a:outerShdw blurRad="50800" dist="38100" dir="2700000" algn="tl" rotWithShape="0">
              <a:prstClr val="black">
                <a:alpha val="40000"/>
              </a:prstClr>
            </a:outerShdw>
          </a:effectLst>
          <a:latin typeface="Helvetica"/>
          <a:ea typeface="+mj-ea"/>
          <a:cs typeface="Helvetica"/>
        </a:defRPr>
      </a:lvl1pPr>
    </p:titleStyle>
    <p:bodyStyle>
      <a:lvl1pPr marL="342900" indent="-342900" algn="l" defTabSz="457200" rtl="0" eaLnBrk="1" latinLnBrk="0" hangingPunct="1">
        <a:spcBef>
          <a:spcPct val="20000"/>
        </a:spcBef>
        <a:buFont typeface="Arial"/>
        <a:buChar char="•"/>
        <a:defRPr sz="2000" b="0" i="0" kern="1200">
          <a:solidFill>
            <a:schemeClr val="bg1"/>
          </a:solidFill>
          <a:latin typeface="Helvetica"/>
          <a:ea typeface="+mn-ea"/>
          <a:cs typeface="Helvetica"/>
        </a:defRPr>
      </a:lvl1pPr>
      <a:lvl2pPr marL="742950" indent="-285750" algn="l" defTabSz="457200" rtl="0" eaLnBrk="1" latinLnBrk="0" hangingPunct="1">
        <a:spcBef>
          <a:spcPct val="20000"/>
        </a:spcBef>
        <a:buFont typeface="Arial"/>
        <a:buChar char="–"/>
        <a:defRPr sz="2000" b="0" i="0" kern="1200">
          <a:solidFill>
            <a:schemeClr val="bg1"/>
          </a:solidFill>
          <a:latin typeface="Helvetica"/>
          <a:ea typeface="+mn-ea"/>
          <a:cs typeface="Helvetica"/>
        </a:defRPr>
      </a:lvl2pPr>
      <a:lvl3pPr marL="1143000" indent="-228600" algn="l" defTabSz="457200" rtl="0" eaLnBrk="1" latinLnBrk="0" hangingPunct="1">
        <a:spcBef>
          <a:spcPct val="20000"/>
        </a:spcBef>
        <a:buFont typeface="Courier New"/>
        <a:buChar char="o"/>
        <a:defRPr sz="2000" b="0" i="0" kern="1200">
          <a:solidFill>
            <a:schemeClr val="bg1"/>
          </a:solidFill>
          <a:latin typeface="Helvetica"/>
          <a:ea typeface="+mn-ea"/>
          <a:cs typeface="Helvetica"/>
        </a:defRPr>
      </a:lvl3pPr>
      <a:lvl4pPr marL="1600200" indent="-228600" algn="l" defTabSz="457200" rtl="0" eaLnBrk="1" latinLnBrk="0" hangingPunct="1">
        <a:spcBef>
          <a:spcPct val="20000"/>
        </a:spcBef>
        <a:buFont typeface="Wingdings" charset="2"/>
        <a:buChar char="§"/>
        <a:defRPr sz="2000" b="0" i="0" kern="1200">
          <a:solidFill>
            <a:schemeClr val="bg1"/>
          </a:solidFill>
          <a:latin typeface="Helvetica"/>
          <a:ea typeface="+mn-ea"/>
          <a:cs typeface="Helvetica"/>
        </a:defRPr>
      </a:lvl4pPr>
      <a:lvl5pPr marL="2057400" indent="-228600" algn="l" defTabSz="457200" rtl="0" eaLnBrk="1" latinLnBrk="0" hangingPunct="1">
        <a:spcBef>
          <a:spcPct val="20000"/>
        </a:spcBef>
        <a:buFont typeface="Arial"/>
        <a:buChar char="»"/>
        <a:defRPr sz="2000" b="0" i="0" kern="1200">
          <a:solidFill>
            <a:schemeClr val="bg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pitt.edu/~super1" TargetMode="External"/><Relationship Id="rId2" Type="http://schemas.openxmlformats.org/officeDocument/2006/relationships/image" Target="../media/image14.png"/><Relationship Id="rId1" Type="http://schemas.openxmlformats.org/officeDocument/2006/relationships/slideLayout" Target="../slideLayouts/slideLayout64.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1.xml"/><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6.xml"/><Relationship Id="rId4" Type="http://schemas.openxmlformats.org/officeDocument/2006/relationships/image" Target="../media/image31.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6.xml"/><Relationship Id="rId5" Type="http://schemas.openxmlformats.org/officeDocument/2006/relationships/image" Target="../media/image17.jpeg"/><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5.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0.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gif"/><Relationship Id="rId1" Type="http://schemas.openxmlformats.org/officeDocument/2006/relationships/slideLayout" Target="../slideLayouts/slideLayout53.xml"/><Relationship Id="rId5" Type="http://schemas.openxmlformats.org/officeDocument/2006/relationships/image" Target="../media/image41.png"/><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hyperlink" Target="http://hawaiitribune-herald.com/sections/news/local-news/papaya-gmo-success-story.html" TargetMode="External"/><Relationship Id="rId2" Type="http://schemas.openxmlformats.org/officeDocument/2006/relationships/hyperlink" Target="http://www.apsnet.org/edcenter/intropp/lessons/viruses/Pages/PapayaRingspotvirus.aspx" TargetMode="External"/><Relationship Id="rId1" Type="http://schemas.openxmlformats.org/officeDocument/2006/relationships/slideLayout" Target="../slideLayouts/slideLayout5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6.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64.xml"/><Relationship Id="rId6" Type="http://schemas.openxmlformats.org/officeDocument/2006/relationships/image" Target="../media/image46.png"/><Relationship Id="rId5" Type="http://schemas.openxmlformats.org/officeDocument/2006/relationships/hyperlink" Target="http://supportprecisionagriculture.org/" TargetMode="External"/><Relationship Id="rId4" Type="http://schemas.openxmlformats.org/officeDocument/2006/relationships/image" Target="../media/image45.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53.xml"/><Relationship Id="rId5" Type="http://schemas.openxmlformats.org/officeDocument/2006/relationships/hyperlink" Target="http://supportprecisionagriculture.org/" TargetMode="External"/><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41664" y="353799"/>
            <a:ext cx="7512627" cy="462690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300" b="1" i="0" u="none" strike="noStrike" kern="1200" cap="none" spc="0" normalizeH="0" baseline="0" noProof="0" dirty="0">
                <a:ln>
                  <a:noFill/>
                </a:ln>
                <a:solidFill>
                  <a:srgbClr val="FF0000"/>
                </a:solidFill>
                <a:effectLst/>
                <a:uLnTx/>
                <a:uFillTx/>
                <a:latin typeface="Calibri" panose="020F0502020204030204"/>
                <a:ea typeface="+mn-ea"/>
                <a:cs typeface="+mn-cs"/>
              </a:rPr>
              <a:t>142位诺贝尔奖获得者支持转基因生物</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理查德·罗伯茨</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国际日化理事会理事，2019 </a:t>
            </a:r>
            <a:r>
              <a:rPr kumimoji="0" lang="ja-JP" altLang="en-US" sz="1800" b="1"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年</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5月22日</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5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9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25000" noProof="0" dirty="0">
              <a:ln>
                <a:noFill/>
              </a:ln>
              <a:solidFill>
                <a:prstClr val="black"/>
              </a:solidFill>
              <a:effectLst/>
              <a:uLnTx/>
              <a:uFillTx/>
              <a:latin typeface="Calibri" panose="020F050202020403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stretch>
            <a:fillRect/>
          </a:stretch>
        </p:blipFill>
        <p:spPr>
          <a:xfrm>
            <a:off x="3762104" y="1697121"/>
            <a:ext cx="1505495" cy="583571"/>
          </a:xfrm>
          <a:prstGeom prst="rect">
            <a:avLst/>
          </a:prstGeom>
        </p:spPr>
      </p:pic>
      <p:sp>
        <p:nvSpPr>
          <p:cNvPr id="4" name="TextBox 3">
            <a:extLst>
              <a:ext uri="{FF2B5EF4-FFF2-40B4-BE49-F238E27FC236}">
                <a16:creationId xmlns:a16="http://schemas.microsoft.com/office/drawing/2014/main" id="{882E33E6-068E-4B1A-B747-3240F690A62B}"/>
              </a:ext>
            </a:extLst>
          </p:cNvPr>
          <p:cNvSpPr txBox="1"/>
          <p:nvPr/>
        </p:nvSpPr>
        <p:spPr>
          <a:xfrm>
            <a:off x="1423555" y="4138025"/>
            <a:ext cx="6878781"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罗伯茨博士是多语种科学的支持者</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感谢由</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罗纳德·拉波特博士、尤金·舒布尼科夫博士、伊斯梅尔·塞拉格丁博士等人</a:t>
            </a: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率先提出的倡议</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这次在里雅斯特举办的讲座有许多不同的语言版本</a:t>
            </a:r>
            <a:r>
              <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rPr>
              <a:t>。</a:t>
            </a: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全世界</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有6500种语言，但只有一种科学语言（英语）。</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通过罗伯茨博士和其他人的介绍，我们正在开发多语种科学，以减少科学中的语言</a:t>
            </a:r>
            <a:r>
              <a:rPr kumimoji="0" lang="ja-JP" altLang="en-US" sz="1200" b="0" i="0" u="none" strike="noStrike" kern="1200" cap="none" spc="0" normalizeH="0" baseline="0" noProof="0">
                <a:ln>
                  <a:noFill/>
                </a:ln>
                <a:solidFill>
                  <a:prstClr val="black"/>
                </a:solidFill>
                <a:effectLst/>
                <a:uLnTx/>
                <a:uFillTx/>
                <a:latin typeface="Calibri" panose="020F0502020204030204"/>
                <a:ea typeface="游ゴシック" panose="020B0400000000000000" pitchFamily="34" charset="-128"/>
                <a:cs typeface="+mn-cs"/>
              </a:rPr>
              <a:t>障碍</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问题（</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hlinkClick r:id="rId3"/>
              </a:rPr>
              <a:t>www.pitt.edu</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/~super1</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中文版由机器翻译编写，刘平芳编辑/更正</a:t>
            </a:r>
          </a:p>
        </p:txBody>
      </p:sp>
    </p:spTree>
    <p:extLst>
      <p:ext uri="{BB962C8B-B14F-4D97-AF65-F5344CB8AC3E}">
        <p14:creationId xmlns:p14="http://schemas.microsoft.com/office/powerpoint/2010/main" val="1457450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88135" y="228600"/>
            <a:ext cx="7941732" cy="576072"/>
          </a:xfrm>
        </p:spPr>
        <p:txBody>
          <a:bodyPr>
            <a:normAutofit fontScale="90000"/>
          </a:bodyPr>
          <a:lstStyle/>
          <a:p>
            <a:pPr algn="ctr"/>
            <a:r>
              <a:rPr lang="en-US" dirty="0" err="1"/>
              <a:t>传统方法与精</a:t>
            </a:r>
            <a:r>
              <a:rPr lang="zh-CN" altLang="en-US" dirty="0"/>
              <a:t>准</a:t>
            </a:r>
            <a:r>
              <a:rPr lang="en-US" dirty="0" err="1"/>
              <a:t>方法</a:t>
            </a:r>
            <a:endParaRPr lang="en-US" dirty="0"/>
          </a:p>
        </p:txBody>
      </p:sp>
      <p:sp>
        <p:nvSpPr>
          <p:cNvPr id="4" name="Content Placeholder 3"/>
          <p:cNvSpPr>
            <a:spLocks noGrp="1"/>
          </p:cNvSpPr>
          <p:nvPr>
            <p:ph idx="10"/>
          </p:nvPr>
        </p:nvSpPr>
        <p:spPr>
          <a:xfrm>
            <a:off x="688135" y="2957754"/>
            <a:ext cx="7941733" cy="4189186"/>
          </a:xfrm>
        </p:spPr>
        <p:txBody>
          <a:bodyPr>
            <a:normAutofit/>
          </a:bodyPr>
          <a:lstStyle/>
          <a:p>
            <a:pPr algn="ctr"/>
            <a:endParaRPr lang="en-US" sz="2200" dirty="0">
              <a:solidFill>
                <a:schemeClr val="accent6"/>
              </a:solidFill>
            </a:endParaRPr>
          </a:p>
          <a:p>
            <a:pPr algn="ctr"/>
            <a:endParaRPr lang="en-US" sz="2200" dirty="0">
              <a:solidFill>
                <a:schemeClr val="accent6"/>
              </a:solidFill>
            </a:endParaRPr>
          </a:p>
          <a:p>
            <a:pPr algn="ctr"/>
            <a:endParaRPr lang="en-US" sz="2200" dirty="0">
              <a:solidFill>
                <a:schemeClr val="accent6"/>
              </a:solidFill>
            </a:endParaRPr>
          </a:p>
          <a:p>
            <a:pPr marL="0" indent="0" algn="ctr">
              <a:buNone/>
            </a:pPr>
            <a:r>
              <a:rPr lang="en-US" sz="3600" b="1" dirty="0">
                <a:solidFill>
                  <a:srgbClr val="FF0000"/>
                </a:solidFill>
              </a:rPr>
              <a:t>如果我从飞机上拿GPS</a:t>
            </a:r>
          </a:p>
          <a:p>
            <a:pPr marL="0" indent="0" algn="ctr">
              <a:buNone/>
            </a:pPr>
            <a:r>
              <a:rPr lang="en-US" sz="3600" b="1" dirty="0">
                <a:solidFill>
                  <a:srgbClr val="FF0000"/>
                </a:solidFill>
              </a:rPr>
              <a:t>那辆新车会飞吗？</a:t>
            </a:r>
          </a:p>
        </p:txBody>
      </p:sp>
      <p:sp>
        <p:nvSpPr>
          <p:cNvPr id="5" name="Rectangle 4"/>
          <p:cNvSpPr/>
          <p:nvPr/>
        </p:nvSpPr>
        <p:spPr>
          <a:xfrm>
            <a:off x="663575" y="4006517"/>
            <a:ext cx="8066618" cy="2286001"/>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135" y="964503"/>
            <a:ext cx="7941733" cy="2467629"/>
          </a:xfrm>
          <a:prstGeom prst="rect">
            <a:avLst/>
          </a:prstGeom>
        </p:spPr>
      </p:pic>
    </p:spTree>
    <p:extLst>
      <p:ext uri="{BB962C8B-B14F-4D97-AF65-F5344CB8AC3E}">
        <p14:creationId xmlns:p14="http://schemas.microsoft.com/office/powerpoint/2010/main" val="4275868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28600"/>
            <a:ext cx="8765088" cy="576072"/>
          </a:xfrm>
        </p:spPr>
        <p:txBody>
          <a:bodyPr>
            <a:normAutofit fontScale="90000"/>
          </a:bodyPr>
          <a:lstStyle/>
          <a:p>
            <a:pPr algn="ctr"/>
            <a:r>
              <a:rPr lang="en-US" dirty="0"/>
              <a:t>基因改造是指一种方法</a:t>
            </a:r>
          </a:p>
        </p:txBody>
      </p:sp>
      <p:sp>
        <p:nvSpPr>
          <p:cNvPr id="3" name="Content Placeholder 2"/>
          <p:cNvSpPr>
            <a:spLocks noGrp="1"/>
          </p:cNvSpPr>
          <p:nvPr>
            <p:ph idx="10"/>
          </p:nvPr>
        </p:nvSpPr>
        <p:spPr>
          <a:xfrm>
            <a:off x="228600" y="1371600"/>
            <a:ext cx="8765088" cy="4916183"/>
          </a:xfrm>
        </p:spPr>
        <p:txBody>
          <a:bodyPr>
            <a:noAutofit/>
          </a:bodyPr>
          <a:lstStyle/>
          <a:p>
            <a:pPr marL="0" indent="0" algn="ctr">
              <a:buNone/>
            </a:pPr>
            <a:r>
              <a:rPr lang="en-US" sz="4000" dirty="0"/>
              <a:t>但重要的是</a:t>
            </a:r>
          </a:p>
          <a:p>
            <a:pPr marL="0" indent="0" algn="ctr">
              <a:buNone/>
            </a:pPr>
            <a:endParaRPr lang="en-US" sz="4000" dirty="0">
              <a:solidFill>
                <a:srgbClr val="FF0000"/>
              </a:solidFill>
            </a:endParaRPr>
          </a:p>
          <a:p>
            <a:pPr marL="0" indent="0" algn="ctr">
              <a:buNone/>
            </a:pPr>
            <a:r>
              <a:rPr lang="en-US" sz="4800" dirty="0">
                <a:solidFill>
                  <a:srgbClr val="0070C0"/>
                </a:solidFill>
              </a:rPr>
              <a:t>产品</a:t>
            </a:r>
            <a:endParaRPr lang="en-US" sz="2800" dirty="0">
              <a:solidFill>
                <a:srgbClr val="0070C0"/>
              </a:solidFill>
            </a:endParaRPr>
          </a:p>
          <a:p>
            <a:pPr marL="0" indent="0" algn="ctr">
              <a:buNone/>
            </a:pPr>
            <a:r>
              <a:rPr lang="en-US" sz="2400" dirty="0"/>
              <a:t>不是</a:t>
            </a:r>
          </a:p>
          <a:p>
            <a:pPr marL="0" indent="0" algn="ctr">
              <a:buNone/>
            </a:pPr>
            <a:r>
              <a:rPr lang="en-US" sz="4800" dirty="0">
                <a:solidFill>
                  <a:srgbClr val="FF0000"/>
                </a:solidFill>
              </a:rPr>
              <a:t>方法</a:t>
            </a:r>
            <a:r>
              <a:rPr lang="en-US" sz="2800" dirty="0">
                <a:solidFill>
                  <a:srgbClr val="FF0000"/>
                </a:solidFill>
              </a:rPr>
              <a:t> </a:t>
            </a:r>
          </a:p>
          <a:p>
            <a:pPr marL="0" indent="0" algn="ctr">
              <a:buNone/>
            </a:pPr>
            <a:endParaRPr lang="en-US" sz="2800" dirty="0">
              <a:solidFill>
                <a:srgbClr val="FF0000"/>
              </a:solidFill>
            </a:endParaRPr>
          </a:p>
          <a:p>
            <a:pPr marL="0" indent="0" algn="ctr">
              <a:buNone/>
            </a:pPr>
            <a:r>
              <a:rPr lang="en-US" sz="2800" dirty="0"/>
              <a:t>这同样适用于传统育种</a:t>
            </a:r>
          </a:p>
        </p:txBody>
      </p:sp>
    </p:spTree>
    <p:extLst>
      <p:ext uri="{BB962C8B-B14F-4D97-AF65-F5344CB8AC3E}">
        <p14:creationId xmlns:p14="http://schemas.microsoft.com/office/powerpoint/2010/main" val="32528833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88258" y="1710813"/>
            <a:ext cx="7737987" cy="286232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植物无法逃离捕食者</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70C0"/>
                </a:solidFill>
                <a:effectLst/>
                <a:uLnTx/>
                <a:uFillTx/>
                <a:latin typeface="Calibri" panose="020F0502020204030204"/>
                <a:ea typeface="+mn-ea"/>
                <a:cs typeface="+mn-cs"/>
              </a:rPr>
              <a:t>那么，他们如何保护自己呢？</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00B050"/>
                </a:solidFill>
                <a:effectLst/>
                <a:uLnTx/>
                <a:uFillTx/>
                <a:latin typeface="Calibri" panose="020F0502020204030204"/>
                <a:ea typeface="+mn-ea"/>
                <a:cs typeface="+mn-cs"/>
              </a:rPr>
              <a:t>用杀虫剂！</a:t>
            </a:r>
          </a:p>
        </p:txBody>
      </p:sp>
    </p:spTree>
    <p:extLst>
      <p:ext uri="{BB962C8B-B14F-4D97-AF65-F5344CB8AC3E}">
        <p14:creationId xmlns:p14="http://schemas.microsoft.com/office/powerpoint/2010/main" val="16929660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203385" y="587134"/>
            <a:ext cx="4664330" cy="1601943"/>
          </a:xfrm>
          <a:prstGeom prst="rect">
            <a:avLst/>
          </a:prstGeom>
        </p:spPr>
      </p:pic>
      <p:pic>
        <p:nvPicPr>
          <p:cNvPr id="5" name="Picture 4"/>
          <p:cNvPicPr>
            <a:picLocks noChangeAspect="1"/>
          </p:cNvPicPr>
          <p:nvPr/>
        </p:nvPicPr>
        <p:blipFill>
          <a:blip r:embed="rId3"/>
          <a:stretch>
            <a:fillRect/>
          </a:stretch>
        </p:blipFill>
        <p:spPr>
          <a:xfrm>
            <a:off x="702130" y="2623136"/>
            <a:ext cx="5372099" cy="2745255"/>
          </a:xfrm>
          <a:prstGeom prst="rect">
            <a:avLst/>
          </a:prstGeom>
        </p:spPr>
      </p:pic>
      <p:sp>
        <p:nvSpPr>
          <p:cNvPr id="6" name="TextBox 5"/>
          <p:cNvSpPr txBox="1"/>
          <p:nvPr/>
        </p:nvSpPr>
        <p:spPr>
          <a:xfrm>
            <a:off x="2869159" y="5640867"/>
            <a:ext cx="1332781" cy="323165"/>
          </a:xfrm>
          <a:prstGeom prst="rect">
            <a:avLst/>
          </a:prstGeom>
          <a:noFill/>
          <a:ln w="28575">
            <a:solidFill>
              <a:schemeClr val="tx1"/>
            </a:solidFill>
          </a:ln>
        </p:spPr>
        <p:txBody>
          <a:bodyPr wrap="square" rtlCol="0">
            <a:spAutoFit/>
          </a:bodyPr>
          <a:lstStyle/>
          <a:p>
            <a:r>
              <a:rPr lang="en-US" sz="1500" b="1" dirty="0">
                <a:latin typeface="Bookman Old Style" panose="02050604050505020204" pitchFamily="18" charset="0"/>
              </a:rPr>
              <a:t>• 11 更多</a:t>
            </a:r>
          </a:p>
        </p:txBody>
      </p:sp>
      <p:sp>
        <p:nvSpPr>
          <p:cNvPr id="2" name="TextBox 1"/>
          <p:cNvSpPr txBox="1"/>
          <p:nvPr/>
        </p:nvSpPr>
        <p:spPr>
          <a:xfrm>
            <a:off x="5867715" y="827992"/>
            <a:ext cx="3318789" cy="646331"/>
          </a:xfrm>
          <a:prstGeom prst="rect">
            <a:avLst/>
          </a:prstGeom>
          <a:noFill/>
        </p:spPr>
        <p:txBody>
          <a:bodyPr wrap="square" rtlCol="0">
            <a:spAutoFit/>
          </a:bodyPr>
          <a:lstStyle/>
          <a:p>
            <a:r>
              <a:rPr lang="en-US" b="1" dirty="0">
                <a:solidFill>
                  <a:srgbClr val="FF0000"/>
                </a:solidFill>
              </a:rPr>
              <a:t>许多常见的蔬菜含有高水平的天然农药。</a:t>
            </a:r>
          </a:p>
        </p:txBody>
      </p:sp>
      <p:pic>
        <p:nvPicPr>
          <p:cNvPr id="1026" name="Picture 2" descr="Image result for celer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1" y="3044215"/>
            <a:ext cx="2857499" cy="1903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0586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69031" y="228600"/>
            <a:ext cx="6100281" cy="576072"/>
          </a:xfrm>
        </p:spPr>
        <p:txBody>
          <a:bodyPr>
            <a:normAutofit fontScale="90000"/>
          </a:bodyPr>
          <a:lstStyle/>
          <a:p>
            <a:r>
              <a:rPr lang="en-US" dirty="0">
                <a:solidFill>
                  <a:srgbClr val="FFFFFF"/>
                </a:solidFill>
              </a:rPr>
              <a:t>发展中国家的粮食</a:t>
            </a:r>
          </a:p>
        </p:txBody>
      </p:sp>
      <p:sp>
        <p:nvSpPr>
          <p:cNvPr id="5" name="Content Placeholder 4"/>
          <p:cNvSpPr>
            <a:spLocks noGrp="1"/>
          </p:cNvSpPr>
          <p:nvPr>
            <p:ph idx="10"/>
          </p:nvPr>
        </p:nvSpPr>
        <p:spPr>
          <a:xfrm>
            <a:off x="228600" y="1371601"/>
            <a:ext cx="7730067" cy="4597684"/>
          </a:xfrm>
        </p:spPr>
        <p:txBody>
          <a:bodyPr>
            <a:normAutofit/>
          </a:bodyPr>
          <a:lstStyle/>
          <a:p>
            <a:pPr marL="0" indent="0">
              <a:buNone/>
            </a:pPr>
            <a:r>
              <a:rPr lang="en-US" sz="2200" dirty="0" err="1">
                <a:solidFill>
                  <a:schemeClr val="accent5">
                    <a:lumMod val="75000"/>
                  </a:schemeClr>
                </a:solidFill>
              </a:rPr>
              <a:t>非洲</a:t>
            </a:r>
            <a:r>
              <a:rPr lang="en-US" sz="2200" dirty="0">
                <a:solidFill>
                  <a:schemeClr val="accent5">
                    <a:lumMod val="75000"/>
                  </a:schemeClr>
                </a:solidFill>
              </a:rPr>
              <a:t>、</a:t>
            </a:r>
            <a:r>
              <a:rPr lang="ja-JP" altLang="en-US" sz="2200" dirty="0">
                <a:solidFill>
                  <a:schemeClr val="accent5">
                    <a:lumMod val="75000"/>
                  </a:schemeClr>
                </a:solidFill>
              </a:rPr>
              <a:t>南</a:t>
            </a:r>
            <a:r>
              <a:rPr lang="en-US" sz="2200" dirty="0" err="1">
                <a:solidFill>
                  <a:schemeClr val="accent5">
                    <a:lumMod val="75000"/>
                  </a:schemeClr>
                </a:solidFill>
              </a:rPr>
              <a:t>美</a:t>
            </a:r>
            <a:r>
              <a:rPr lang="ja-JP" altLang="en-US" sz="2200" dirty="0">
                <a:solidFill>
                  <a:schemeClr val="accent5">
                    <a:lumMod val="75000"/>
                  </a:schemeClr>
                </a:solidFill>
              </a:rPr>
              <a:t>洲</a:t>
            </a:r>
            <a:r>
              <a:rPr lang="en-US" sz="2200" dirty="0">
                <a:solidFill>
                  <a:schemeClr val="accent5">
                    <a:lumMod val="75000"/>
                  </a:schemeClr>
                </a:solidFill>
              </a:rPr>
              <a:t>、</a:t>
            </a:r>
            <a:r>
              <a:rPr lang="en-US" sz="2200" dirty="0" err="1">
                <a:solidFill>
                  <a:schemeClr val="accent5">
                    <a:lumMod val="75000"/>
                  </a:schemeClr>
                </a:solidFill>
              </a:rPr>
              <a:t>亚洲需要产量更高更好的作物</a:t>
            </a:r>
            <a:r>
              <a:rPr lang="en-US" sz="2200" dirty="0">
                <a:solidFill>
                  <a:schemeClr val="accent5">
                    <a:lumMod val="75000"/>
                  </a:schemeClr>
                </a:solidFill>
              </a:rPr>
              <a:t>。</a:t>
            </a:r>
          </a:p>
          <a:p>
            <a:pPr marL="0" indent="0">
              <a:buNone/>
            </a:pPr>
            <a:r>
              <a:rPr lang="en-US" sz="2200" dirty="0" err="1">
                <a:solidFill>
                  <a:schemeClr val="accent5">
                    <a:lumMod val="75000"/>
                  </a:schemeClr>
                </a:solidFill>
              </a:rPr>
              <a:t>他们需要精</a:t>
            </a:r>
            <a:r>
              <a:rPr lang="zh-CN" altLang="en-US" sz="2200" dirty="0">
                <a:solidFill>
                  <a:schemeClr val="accent5">
                    <a:lumMod val="75000"/>
                  </a:schemeClr>
                </a:solidFill>
              </a:rPr>
              <a:t>准</a:t>
            </a:r>
            <a:r>
              <a:rPr lang="en-US" sz="2200" dirty="0" err="1">
                <a:solidFill>
                  <a:schemeClr val="accent5">
                    <a:lumMod val="75000"/>
                  </a:schemeClr>
                </a:solidFill>
              </a:rPr>
              <a:t>育种的产品</a:t>
            </a:r>
            <a:endParaRPr lang="en-US" sz="2200" dirty="0">
              <a:solidFill>
                <a:schemeClr val="accent5">
                  <a:lumMod val="75000"/>
                </a:schemeClr>
              </a:solidFill>
            </a:endParaRPr>
          </a:p>
          <a:p>
            <a:pPr marL="0" indent="0">
              <a:buNone/>
            </a:pPr>
            <a:r>
              <a:rPr lang="en-US" sz="2200" dirty="0">
                <a:solidFill>
                  <a:schemeClr val="accent5">
                    <a:lumMod val="75000"/>
                  </a:schemeClr>
                </a:solidFill>
              </a:rPr>
              <a:t> </a:t>
            </a:r>
            <a:endParaRPr lang="en-US" sz="2200" dirty="0"/>
          </a:p>
          <a:p>
            <a:pPr marL="0" indent="0">
              <a:buNone/>
            </a:pPr>
            <a:r>
              <a:rPr lang="en-US" sz="2200" dirty="0">
                <a:solidFill>
                  <a:srgbClr val="FF0000"/>
                </a:solidFill>
              </a:rPr>
              <a:t>                     </a:t>
            </a:r>
            <a:r>
              <a:rPr lang="en-US" sz="3200" dirty="0" err="1">
                <a:solidFill>
                  <a:srgbClr val="FF0000"/>
                </a:solidFill>
              </a:rPr>
              <a:t>欧洲不</a:t>
            </a:r>
            <a:r>
              <a:rPr lang="ja-JP" altLang="en-US" sz="3200" dirty="0">
                <a:solidFill>
                  <a:srgbClr val="FF0000"/>
                </a:solidFill>
              </a:rPr>
              <a:t>需要</a:t>
            </a:r>
            <a:endParaRPr lang="en-US" sz="3200" dirty="0">
              <a:solidFill>
                <a:srgbClr val="FF0000"/>
              </a:solidFill>
            </a:endParaRPr>
          </a:p>
          <a:p>
            <a:endParaRPr lang="en-US" sz="2200" dirty="0"/>
          </a:p>
          <a:p>
            <a:pPr marL="0" indent="0">
              <a:buNone/>
            </a:pPr>
            <a:endParaRPr lang="en-US" sz="2200" dirty="0"/>
          </a:p>
          <a:p>
            <a:pPr marL="0" indent="0">
              <a:buNone/>
            </a:pPr>
            <a:r>
              <a:rPr lang="en-US" sz="2200" dirty="0"/>
              <a:t>那么，为什么欧洲不赞同呢？</a:t>
            </a:r>
          </a:p>
          <a:p>
            <a:endParaRPr lang="en-US" sz="2200" dirty="0"/>
          </a:p>
          <a:p>
            <a:pPr marL="0" indent="0">
              <a:buNone/>
            </a:pPr>
            <a:r>
              <a:rPr lang="en-US" sz="2200" dirty="0">
                <a:solidFill>
                  <a:srgbClr val="FF0000"/>
                </a:solidFill>
              </a:rPr>
              <a:t> </a:t>
            </a:r>
          </a:p>
          <a:p>
            <a:pPr marL="0" indent="0">
              <a:buNone/>
            </a:pPr>
            <a:r>
              <a:rPr lang="en-US" sz="2200" dirty="0">
                <a:solidFill>
                  <a:srgbClr val="FF0000"/>
                </a:solidFill>
              </a:rPr>
              <a:t> </a:t>
            </a:r>
            <a:r>
              <a:rPr lang="en-US" sz="3200" dirty="0">
                <a:solidFill>
                  <a:srgbClr val="FF0000"/>
                </a:solidFill>
              </a:rPr>
              <a:t>是政治，还是金钱，还是两者兼而有之？</a:t>
            </a:r>
          </a:p>
          <a:p>
            <a:endParaRPr lang="en-US" sz="2200" dirty="0"/>
          </a:p>
          <a:p>
            <a:endParaRPr lang="en-US" sz="2200" dirty="0"/>
          </a:p>
        </p:txBody>
      </p:sp>
      <p:pic>
        <p:nvPicPr>
          <p:cNvPr id="6" name="Picture 5" descr="gmo-free-europ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8500" y="2207683"/>
            <a:ext cx="3175000" cy="3035300"/>
          </a:xfrm>
          <a:prstGeom prst="rect">
            <a:avLst/>
          </a:prstGeom>
        </p:spPr>
      </p:pic>
    </p:spTree>
    <p:extLst>
      <p:ext uri="{BB962C8B-B14F-4D97-AF65-F5344CB8AC3E}">
        <p14:creationId xmlns:p14="http://schemas.microsoft.com/office/powerpoint/2010/main" val="327023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31317" y="228600"/>
            <a:ext cx="3768047" cy="576072"/>
          </a:xfrm>
        </p:spPr>
        <p:txBody>
          <a:bodyPr>
            <a:normAutofit fontScale="90000"/>
          </a:bodyPr>
          <a:lstStyle/>
          <a:p>
            <a:r>
              <a:rPr lang="en-US" dirty="0">
                <a:solidFill>
                  <a:srgbClr val="FFFFFF"/>
                </a:solidFill>
              </a:rPr>
              <a:t>真正的问题</a:t>
            </a:r>
          </a:p>
        </p:txBody>
      </p:sp>
      <p:sp>
        <p:nvSpPr>
          <p:cNvPr id="4" name="Content Placeholder 3"/>
          <p:cNvSpPr>
            <a:spLocks noGrp="1"/>
          </p:cNvSpPr>
          <p:nvPr>
            <p:ph idx="10"/>
          </p:nvPr>
        </p:nvSpPr>
        <p:spPr>
          <a:xfrm>
            <a:off x="380393" y="1546262"/>
            <a:ext cx="7973483" cy="4189186"/>
          </a:xfrm>
        </p:spPr>
        <p:txBody>
          <a:bodyPr>
            <a:normAutofit/>
          </a:bodyPr>
          <a:lstStyle/>
          <a:p>
            <a:pPr marL="0" indent="0" algn="ctr">
              <a:buNone/>
            </a:pPr>
            <a:r>
              <a:rPr lang="en-US" sz="2200" dirty="0">
                <a:solidFill>
                  <a:prstClr val="black"/>
                </a:solidFill>
              </a:rPr>
              <a:t>欧洲人不希望美国公司控制他们的食品</a:t>
            </a:r>
          </a:p>
          <a:p>
            <a:pPr marL="0" indent="0" algn="ctr">
              <a:buNone/>
            </a:pPr>
            <a:endParaRPr lang="en-US" sz="2200" dirty="0">
              <a:solidFill>
                <a:prstClr val="black"/>
              </a:solidFill>
            </a:endParaRPr>
          </a:p>
          <a:p>
            <a:pPr marL="0" indent="0" algn="ctr">
              <a:buNone/>
            </a:pPr>
            <a:endParaRPr lang="en-US" dirty="0">
              <a:solidFill>
                <a:prstClr val="black"/>
              </a:solidFill>
            </a:endParaRPr>
          </a:p>
          <a:p>
            <a:pPr marL="0" indent="0" algn="ctr">
              <a:buNone/>
            </a:pPr>
            <a:r>
              <a:rPr lang="en-US" dirty="0">
                <a:solidFill>
                  <a:prstClr val="black"/>
                </a:solidFill>
              </a:rPr>
              <a:t>如何防止这种情况？</a:t>
            </a:r>
          </a:p>
          <a:p>
            <a:pPr marL="0" indent="0" algn="ctr">
              <a:buNone/>
            </a:pPr>
            <a:endParaRPr lang="en-US" dirty="0">
              <a:solidFill>
                <a:prstClr val="black"/>
              </a:solidFill>
            </a:endParaRPr>
          </a:p>
          <a:p>
            <a:pPr marL="0" indent="0" algn="ctr">
              <a:buNone/>
            </a:pPr>
            <a:endParaRPr lang="en-US" dirty="0">
              <a:solidFill>
                <a:prstClr val="black"/>
              </a:solidFill>
            </a:endParaRPr>
          </a:p>
          <a:p>
            <a:pPr marL="0" indent="0" algn="ctr">
              <a:buNone/>
            </a:pPr>
            <a:r>
              <a:rPr lang="ja-JP" altLang="en-US">
                <a:solidFill>
                  <a:srgbClr val="FF0000"/>
                </a:solidFill>
              </a:rPr>
              <a:t>禁止</a:t>
            </a:r>
            <a:r>
              <a:rPr lang="en-US" dirty="0" err="1">
                <a:solidFill>
                  <a:srgbClr val="FF0000"/>
                </a:solidFill>
              </a:rPr>
              <a:t>孟山都和其他美国大型农业综合企业</a:t>
            </a:r>
            <a:endParaRPr lang="en-US" dirty="0">
              <a:solidFill>
                <a:srgbClr val="FF0000"/>
              </a:solidFill>
            </a:endParaRPr>
          </a:p>
          <a:p>
            <a:pPr algn="ctr"/>
            <a:endParaRPr lang="en-US" dirty="0">
              <a:solidFill>
                <a:prstClr val="black"/>
              </a:solidFill>
            </a:endParaRPr>
          </a:p>
          <a:p>
            <a:pPr marL="0" indent="0" algn="ctr">
              <a:buNone/>
            </a:pPr>
            <a:endParaRPr lang="en-US" dirty="0">
              <a:solidFill>
                <a:prstClr val="black"/>
              </a:solidFill>
            </a:endParaRPr>
          </a:p>
          <a:p>
            <a:pPr marL="0" indent="0" algn="ctr">
              <a:buNone/>
            </a:pPr>
            <a:r>
              <a:rPr lang="ja-JP" altLang="en-US" sz="2400">
                <a:solidFill>
                  <a:schemeClr val="accent5">
                    <a:lumMod val="75000"/>
                  </a:schemeClr>
                </a:solidFill>
              </a:rPr>
              <a:t>此法不可行</a:t>
            </a:r>
            <a:r>
              <a:rPr lang="en-US" sz="2400" dirty="0">
                <a:solidFill>
                  <a:schemeClr val="accent5">
                    <a:lumMod val="75000"/>
                  </a:schemeClr>
                </a:solidFill>
              </a:rPr>
              <a:t> - 农民从他们那里购买种子</a:t>
            </a:r>
          </a:p>
          <a:p>
            <a:endParaRPr lang="en-US" dirty="0">
              <a:solidFill>
                <a:prstClr val="black"/>
              </a:solidFill>
            </a:endParaRPr>
          </a:p>
          <a:p>
            <a:endParaRPr lang="en-US" dirty="0"/>
          </a:p>
        </p:txBody>
      </p:sp>
    </p:spTree>
    <p:extLst>
      <p:ext uri="{BB962C8B-B14F-4D97-AF65-F5344CB8AC3E}">
        <p14:creationId xmlns:p14="http://schemas.microsoft.com/office/powerpoint/2010/main" val="21651706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66982" y="228600"/>
            <a:ext cx="5463283" cy="576072"/>
          </a:xfrm>
        </p:spPr>
        <p:txBody>
          <a:bodyPr>
            <a:normAutofit fontScale="90000"/>
          </a:bodyPr>
          <a:lstStyle/>
          <a:p>
            <a:r>
              <a:rPr lang="en-US" dirty="0"/>
              <a:t>绿党解决方案</a:t>
            </a:r>
          </a:p>
        </p:txBody>
      </p:sp>
      <p:sp>
        <p:nvSpPr>
          <p:cNvPr id="4" name="Content Placeholder 3"/>
          <p:cNvSpPr>
            <a:spLocks noGrp="1"/>
          </p:cNvSpPr>
          <p:nvPr>
            <p:ph idx="10"/>
          </p:nvPr>
        </p:nvSpPr>
        <p:spPr>
          <a:xfrm>
            <a:off x="578735" y="1840376"/>
            <a:ext cx="7477246" cy="4134369"/>
          </a:xfrm>
        </p:spPr>
        <p:txBody>
          <a:bodyPr>
            <a:normAutofit/>
          </a:bodyPr>
          <a:lstStyle/>
          <a:p>
            <a:pPr marL="0" indent="0">
              <a:buNone/>
            </a:pPr>
            <a:r>
              <a:rPr lang="en-US" sz="2400" dirty="0">
                <a:solidFill>
                  <a:prstClr val="black"/>
                </a:solidFill>
              </a:rPr>
              <a:t>断言，精密育种</a:t>
            </a:r>
            <a:r>
              <a:rPr lang="en-US" sz="2400" i="1" dirty="0">
                <a:solidFill>
                  <a:srgbClr val="FF0000"/>
                </a:solidFill>
              </a:rPr>
              <a:t>可能</a:t>
            </a:r>
            <a:r>
              <a:rPr lang="en-US" sz="2400" dirty="0">
                <a:solidFill>
                  <a:prstClr val="black"/>
                </a:solidFill>
              </a:rPr>
              <a:t>危险！</a:t>
            </a:r>
          </a:p>
          <a:p>
            <a:pPr marL="457200" indent="-457200">
              <a:buFont typeface="Arial" panose="020B0604020202020204" pitchFamily="34" charset="0"/>
              <a:buChar char="•"/>
            </a:pPr>
            <a:endParaRPr lang="en-US" sz="2400" dirty="0">
              <a:solidFill>
                <a:prstClr val="black"/>
              </a:solidFill>
            </a:endParaRPr>
          </a:p>
          <a:p>
            <a:pPr marL="0" indent="0">
              <a:buNone/>
            </a:pPr>
            <a:r>
              <a:rPr lang="en-US" sz="2400" dirty="0" err="1">
                <a:solidFill>
                  <a:prstClr val="black"/>
                </a:solidFill>
              </a:rPr>
              <a:t>政治家和绿党将</a:t>
            </a:r>
            <a:r>
              <a:rPr lang="ja-JP" altLang="en-US" sz="2400" dirty="0">
                <a:solidFill>
                  <a:prstClr val="black"/>
                </a:solidFill>
              </a:rPr>
              <a:t>通过</a:t>
            </a:r>
            <a:r>
              <a:rPr lang="en-US" sz="2400" dirty="0" err="1">
                <a:solidFill>
                  <a:prstClr val="black"/>
                </a:solidFill>
              </a:rPr>
              <a:t>禁止</a:t>
            </a:r>
            <a:r>
              <a:rPr lang="ja-JP" altLang="en-US" sz="2400" dirty="0">
                <a:solidFill>
                  <a:srgbClr val="FF0000"/>
                </a:solidFill>
              </a:rPr>
              <a:t>生长</a:t>
            </a:r>
            <a:r>
              <a:rPr lang="en-US" sz="2400" dirty="0" err="1">
                <a:solidFill>
                  <a:prstClr val="black"/>
                </a:solidFill>
              </a:rPr>
              <a:t>转基因</a:t>
            </a:r>
            <a:r>
              <a:rPr lang="ja-JP" altLang="en-US" sz="2400" dirty="0">
                <a:solidFill>
                  <a:prstClr val="black"/>
                </a:solidFill>
              </a:rPr>
              <a:t>生物</a:t>
            </a:r>
            <a:endParaRPr lang="en-US" sz="2400" dirty="0">
              <a:solidFill>
                <a:prstClr val="black"/>
              </a:solidFill>
            </a:endParaRPr>
          </a:p>
          <a:p>
            <a:pPr marL="0" indent="0">
              <a:buNone/>
            </a:pPr>
            <a:r>
              <a:rPr lang="en-US" sz="2400" dirty="0" err="1">
                <a:solidFill>
                  <a:prstClr val="black"/>
                </a:solidFill>
              </a:rPr>
              <a:t>保护</a:t>
            </a:r>
            <a:r>
              <a:rPr lang="ja-JP" altLang="en-US" sz="2400" dirty="0">
                <a:solidFill>
                  <a:prstClr val="black"/>
                </a:solidFill>
              </a:rPr>
              <a:t>民众避免</a:t>
            </a:r>
            <a:r>
              <a:rPr lang="en-US" sz="2400" dirty="0" err="1">
                <a:solidFill>
                  <a:prstClr val="black"/>
                </a:solidFill>
              </a:rPr>
              <a:t>风险</a:t>
            </a:r>
            <a:endParaRPr lang="en-US" sz="2400" dirty="0">
              <a:solidFill>
                <a:prstClr val="black"/>
              </a:solidFill>
            </a:endParaRPr>
          </a:p>
          <a:p>
            <a:pPr marL="0" indent="0">
              <a:buNone/>
            </a:pPr>
            <a:endParaRPr lang="en-US" sz="2400" dirty="0">
              <a:solidFill>
                <a:prstClr val="black"/>
              </a:solidFill>
            </a:endParaRPr>
          </a:p>
          <a:p>
            <a:pPr marL="0" indent="0">
              <a:buNone/>
            </a:pPr>
            <a:r>
              <a:rPr lang="en-US" sz="2400" dirty="0">
                <a:solidFill>
                  <a:srgbClr val="00B050"/>
                </a:solidFill>
              </a:rPr>
              <a:t>最棒的是</a:t>
            </a:r>
            <a:endParaRPr lang="en-US" sz="2400" dirty="0">
              <a:solidFill>
                <a:prstClr val="black"/>
              </a:solidFill>
            </a:endParaRPr>
          </a:p>
          <a:p>
            <a:endParaRPr lang="en-US" sz="2400" dirty="0">
              <a:solidFill>
                <a:prstClr val="black"/>
              </a:solidFill>
            </a:endParaRPr>
          </a:p>
          <a:p>
            <a:pPr marL="0" indent="0">
              <a:buNone/>
            </a:pPr>
            <a:r>
              <a:rPr lang="en-US" sz="2400" dirty="0">
                <a:solidFill>
                  <a:prstClr val="black"/>
                </a:solidFill>
              </a:rPr>
              <a:t> </a:t>
            </a:r>
            <a:r>
              <a:rPr lang="en-US" sz="2400" dirty="0">
                <a:solidFill>
                  <a:srgbClr val="00B050"/>
                </a:solidFill>
              </a:rPr>
              <a:t>这对欧洲没有经济影响！</a:t>
            </a:r>
          </a:p>
          <a:p>
            <a:endParaRPr lang="en-US" sz="2400" dirty="0"/>
          </a:p>
          <a:p>
            <a:endParaRPr lang="en-US" sz="2400" dirty="0"/>
          </a:p>
        </p:txBody>
      </p:sp>
    </p:spTree>
    <p:extLst>
      <p:ext uri="{BB962C8B-B14F-4D97-AF65-F5344CB8AC3E}">
        <p14:creationId xmlns:p14="http://schemas.microsoft.com/office/powerpoint/2010/main" val="15926841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99144" y="190072"/>
            <a:ext cx="5391364" cy="576072"/>
          </a:xfrm>
        </p:spPr>
        <p:txBody>
          <a:bodyPr>
            <a:normAutofit fontScale="90000"/>
          </a:bodyPr>
          <a:lstStyle/>
          <a:p>
            <a:r>
              <a:rPr lang="en-US" dirty="0">
                <a:solidFill>
                  <a:srgbClr val="FFFFFF"/>
                </a:solidFill>
              </a:rPr>
              <a:t>悲惨的后果</a:t>
            </a:r>
          </a:p>
        </p:txBody>
      </p:sp>
      <p:sp>
        <p:nvSpPr>
          <p:cNvPr id="4" name="Content Placeholder 3"/>
          <p:cNvSpPr>
            <a:spLocks noGrp="1"/>
          </p:cNvSpPr>
          <p:nvPr>
            <p:ph idx="10"/>
          </p:nvPr>
        </p:nvSpPr>
        <p:spPr>
          <a:xfrm>
            <a:off x="479425" y="1725083"/>
            <a:ext cx="8185150" cy="3962704"/>
          </a:xfrm>
        </p:spPr>
        <p:txBody>
          <a:bodyPr/>
          <a:lstStyle/>
          <a:p>
            <a:pPr marL="0" indent="0" algn="ctr">
              <a:buNone/>
            </a:pPr>
            <a:r>
              <a:rPr lang="en-US" dirty="0">
                <a:solidFill>
                  <a:prstClr val="black"/>
                </a:solidFill>
              </a:rPr>
              <a:t>许多政治家和非政府组织，如“绿色和平”和“</a:t>
            </a:r>
            <a:r>
              <a:rPr lang="en-US" dirty="0" err="1">
                <a:solidFill>
                  <a:prstClr val="black"/>
                </a:solidFill>
              </a:rPr>
              <a:t>地球之友</a:t>
            </a:r>
            <a:r>
              <a:rPr lang="en-US" dirty="0">
                <a:solidFill>
                  <a:prstClr val="black"/>
                </a:solidFill>
              </a:rPr>
              <a:t>”，</a:t>
            </a:r>
            <a:r>
              <a:rPr lang="en-US" dirty="0" err="1">
                <a:solidFill>
                  <a:prstClr val="black"/>
                </a:solidFill>
              </a:rPr>
              <a:t>现在都向发展中国家传播他们的信息</a:t>
            </a:r>
            <a:r>
              <a:rPr lang="en-US" dirty="0">
                <a:solidFill>
                  <a:prstClr val="black"/>
                </a:solidFill>
              </a:rPr>
              <a:t>，</a:t>
            </a:r>
            <a:r>
              <a:rPr lang="ja-JP" altLang="en-US">
                <a:solidFill>
                  <a:prstClr val="black"/>
                </a:solidFill>
              </a:rPr>
              <a:t>他们</a:t>
            </a:r>
            <a:r>
              <a:rPr lang="en-US" dirty="0" err="1">
                <a:solidFill>
                  <a:prstClr val="black"/>
                </a:solidFill>
              </a:rPr>
              <a:t>并不满足于阻止欧洲的精准农业</a:t>
            </a:r>
            <a:r>
              <a:rPr lang="en-US" dirty="0">
                <a:solidFill>
                  <a:prstClr val="black"/>
                </a:solidFill>
              </a:rPr>
              <a:t>。</a:t>
            </a:r>
          </a:p>
          <a:p>
            <a:endParaRPr lang="en-US" dirty="0"/>
          </a:p>
        </p:txBody>
      </p:sp>
      <p:pic>
        <p:nvPicPr>
          <p:cNvPr id="5" name="Picture 4" descr="4500382320_bcb1303459.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762" y="3861685"/>
            <a:ext cx="2743200" cy="1826102"/>
          </a:xfrm>
          <a:prstGeom prst="rect">
            <a:avLst/>
          </a:prstGeom>
        </p:spPr>
      </p:pic>
      <p:pic>
        <p:nvPicPr>
          <p:cNvPr id="6" name="Picture 5" descr="GP02DSS_layout.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2625" y="3861685"/>
            <a:ext cx="2743200" cy="1827657"/>
          </a:xfrm>
          <a:prstGeom prst="rect">
            <a:avLst/>
          </a:prstGeom>
        </p:spPr>
      </p:pic>
      <p:pic>
        <p:nvPicPr>
          <p:cNvPr id="7" name="Picture 6" descr="greenpeace-stop-gmo-invasio.ashx_.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6640" y="3862620"/>
            <a:ext cx="2743200" cy="1826722"/>
          </a:xfrm>
          <a:prstGeom prst="rect">
            <a:avLst/>
          </a:prstGeom>
        </p:spPr>
      </p:pic>
    </p:spTree>
    <p:extLst>
      <p:ext uri="{BB962C8B-B14F-4D97-AF65-F5344CB8AC3E}">
        <p14:creationId xmlns:p14="http://schemas.microsoft.com/office/powerpoint/2010/main" val="26178724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a16="http://schemas.microsoft.com/office/drawing/2014/main" xmlns:p14="http://schemas.microsoft.com/office/powerpoint/2010/main" xmlns="">
                <a:solidFill>
                  <a:srgbClr val="FFFFFF"/>
                </a:solidFill>
              </a14:hiddenFill>
            </a:ext>
            <a:ext uri="{91240B29-F687-4f45-9708-019B960494DF}">
              <a14:hiddenLine xmlns:a14="http://schemas.microsoft.com/office/drawing/2010/main" xmlns:a16="http://schemas.microsoft.com/office/drawing/2014/main" xmlns:p14="http://schemas.microsoft.com/office/powerpoint/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a16="http://schemas.microsoft.com/office/drawing/2014/main" xmlns:p14="http://schemas.microsoft.com/office/powerpoint/2010/main" xmlns="">
                <a:solidFill>
                  <a:srgbClr val="FFFFFF"/>
                </a:solidFill>
              </a14:hiddenFill>
            </a:ext>
            <a:ext uri="{91240B29-F687-4f45-9708-019B960494DF}">
              <a14:hiddenLine xmlns:a14="http://schemas.microsoft.com/office/drawing/2010/main" xmlns:a16="http://schemas.microsoft.com/office/drawing/2014/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a16="http://schemas.microsoft.com/office/drawing/2014/main" xmlns:p14="http://schemas.microsoft.com/office/powerpoint/2010/main" xmlns="">
                <a:solidFill>
                  <a:srgbClr val="FFFFFF"/>
                </a:solidFill>
              </a14:hiddenFill>
            </a:ext>
            <a:ext uri="{91240B29-F687-4f45-9708-019B960494DF}">
              <a14:hiddenLine xmlns:a14="http://schemas.microsoft.com/office/drawing/2010/main" xmlns:a16="http://schemas.microsoft.com/office/drawing/2014/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6529916" y="6334836"/>
            <a:ext cx="2700199" cy="307777"/>
          </a:xfrm>
          <a:prstGeom prst="rect">
            <a:avLst/>
          </a:prstGeom>
          <a:noFill/>
        </p:spPr>
        <p:txBody>
          <a:bodyPr wrap="square" rtlCol="0">
            <a:spAutoFit/>
          </a:bodyPr>
          <a:lstStyle/>
          <a:p>
            <a:r>
              <a:rPr lang="en-US" sz="1400" dirty="0"/>
              <a:t>*</a:t>
            </a:r>
            <a:r>
              <a:rPr lang="ja-JP" altLang="en-US" sz="1400" dirty="0"/>
              <a:t>致谢</a:t>
            </a:r>
            <a:r>
              <a:rPr lang="en-US" sz="1400" dirty="0" err="1"/>
              <a:t>因戈·波特里库斯</a:t>
            </a:r>
            <a:endParaRPr lang="en-US" sz="1400" dirty="0"/>
          </a:p>
        </p:txBody>
      </p:sp>
      <p:sp>
        <p:nvSpPr>
          <p:cNvPr id="4" name="Title 3"/>
          <p:cNvSpPr>
            <a:spLocks noGrp="1"/>
          </p:cNvSpPr>
          <p:nvPr>
            <p:ph type="ctrTitle"/>
          </p:nvPr>
        </p:nvSpPr>
        <p:spPr>
          <a:xfrm>
            <a:off x="2885914" y="245366"/>
            <a:ext cx="3418726" cy="576072"/>
          </a:xfrm>
        </p:spPr>
        <p:txBody>
          <a:bodyPr>
            <a:normAutofit fontScale="90000"/>
          </a:bodyPr>
          <a:lstStyle/>
          <a:p>
            <a:r>
              <a:rPr lang="en-US" dirty="0"/>
              <a:t>案例研究</a:t>
            </a:r>
          </a:p>
        </p:txBody>
      </p:sp>
      <p:graphicFrame>
        <p:nvGraphicFramePr>
          <p:cNvPr id="7" name="Table 6"/>
          <p:cNvGraphicFramePr>
            <a:graphicFrameLocks noGrp="1"/>
          </p:cNvGraphicFramePr>
          <p:nvPr>
            <p:extLst>
              <p:ext uri="{D42A27DB-BD31-4B8C-83A1-F6EECF244321}">
                <p14:modId xmlns:p14="http://schemas.microsoft.com/office/powerpoint/2010/main" val="1243358293"/>
              </p:ext>
            </p:extLst>
          </p:nvPr>
        </p:nvGraphicFramePr>
        <p:xfrm>
          <a:off x="1270156" y="1827178"/>
          <a:ext cx="6834908" cy="3412272"/>
        </p:xfrm>
        <a:graphic>
          <a:graphicData uri="http://schemas.openxmlformats.org/drawingml/2006/table">
            <a:tbl>
              <a:tblPr firstRow="1" bandRow="1">
                <a:tableStyleId>{5C22544A-7EE6-4342-B048-85BDC9FD1C3A}</a:tableStyleId>
              </a:tblPr>
              <a:tblGrid>
                <a:gridCol w="3417454">
                  <a:extLst>
                    <a:ext uri="{9D8B030D-6E8A-4147-A177-3AD203B41FA5}">
                      <a16:colId xmlns:a16="http://schemas.microsoft.com/office/drawing/2014/main" val="20000"/>
                    </a:ext>
                  </a:extLst>
                </a:gridCol>
                <a:gridCol w="3417454">
                  <a:extLst>
                    <a:ext uri="{9D8B030D-6E8A-4147-A177-3AD203B41FA5}">
                      <a16:colId xmlns:a16="http://schemas.microsoft.com/office/drawing/2014/main" val="20001"/>
                    </a:ext>
                  </a:extLst>
                </a:gridCol>
              </a:tblGrid>
              <a:tr h="568712">
                <a:tc gridSpan="2">
                  <a:txBody>
                    <a:bodyPr/>
                    <a:lstStyle/>
                    <a:p>
                      <a:r>
                        <a:rPr lang="en-US" sz="2000" dirty="0">
                          <a:solidFill>
                            <a:srgbClr val="F58025"/>
                          </a:solidFill>
                          <a:effectLst/>
                          <a:latin typeface="Helvetica"/>
                          <a:cs typeface="Helvetica"/>
                        </a:rPr>
                        <a:t>维生素A缺乏症</a:t>
                      </a:r>
                    </a:p>
                  </a:txBody>
                  <a:tcPr/>
                </a:tc>
                <a:tc hMerge="1">
                  <a:txBody>
                    <a:bodyPr/>
                    <a:lstStyle/>
                    <a:p>
                      <a:endParaRPr lang="en-US" dirty="0"/>
                    </a:p>
                  </a:txBody>
                  <a:tcPr/>
                </a:tc>
                <a:extLst>
                  <a:ext uri="{0D108BD9-81ED-4DB2-BD59-A6C34878D82A}">
                    <a16:rowId xmlns:a16="http://schemas.microsoft.com/office/drawing/2014/main" val="10000"/>
                  </a:ext>
                </a:extLst>
              </a:tr>
              <a:tr h="568712">
                <a:tc gridSpan="2">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0" dirty="0">
                          <a:solidFill>
                            <a:schemeClr val="tx1"/>
                          </a:solidFill>
                          <a:effectLst/>
                          <a:latin typeface="Helvetica"/>
                          <a:cs typeface="Helvetica"/>
                        </a:rPr>
                        <a:t>全球人口死亡率（百万）</a:t>
                      </a:r>
                    </a:p>
                  </a:txBody>
                  <a:tcPr>
                    <a:solidFill>
                      <a:schemeClr val="bg2"/>
                    </a:solidFill>
                  </a:tcPr>
                </a:tc>
                <a:tc hMerge="1">
                  <a:txBody>
                    <a:bodyPr/>
                    <a:lstStyle/>
                    <a:p>
                      <a:endParaRPr lang="en-US" dirty="0"/>
                    </a:p>
                  </a:txBody>
                  <a:tcPr/>
                </a:tc>
                <a:extLst>
                  <a:ext uri="{0D108BD9-81ED-4DB2-BD59-A6C34878D82A}">
                    <a16:rowId xmlns:a16="http://schemas.microsoft.com/office/drawing/2014/main" val="10001"/>
                  </a:ext>
                </a:extLst>
              </a:tr>
              <a:tr h="568712">
                <a:tc>
                  <a:txBody>
                    <a:bodyPr/>
                    <a:lstStyle/>
                    <a:p>
                      <a:r>
                        <a:rPr lang="de-DE" sz="2000" b="1" dirty="0">
                          <a:solidFill>
                            <a:srgbClr val="FF0000"/>
                          </a:solidFill>
                          <a:effectLst/>
                          <a:latin typeface="Helvetica"/>
                          <a:cs typeface="Helvetica"/>
                        </a:rPr>
                        <a:t>维生素A-</a:t>
                      </a:r>
                      <a:r>
                        <a:rPr lang="de-DE" sz="2000" b="1" dirty="0" err="1">
                          <a:solidFill>
                            <a:srgbClr val="FF0000"/>
                          </a:solidFill>
                          <a:effectLst/>
                          <a:latin typeface="Helvetica"/>
                          <a:cs typeface="Helvetica"/>
                        </a:rPr>
                        <a:t>缺乏</a:t>
                      </a:r>
                      <a:endParaRPr lang="en-US" sz="2000" dirty="0">
                        <a:solidFill>
                          <a:srgbClr val="FF0000"/>
                        </a:solidFill>
                        <a:effectLst/>
                        <a:latin typeface="Helvetica"/>
                        <a:cs typeface="Helvetica"/>
                      </a:endParaRPr>
                    </a:p>
                  </a:txBody>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de-DE" sz="2000" b="1" dirty="0">
                          <a:solidFill>
                            <a:srgbClr val="FF0000"/>
                          </a:solidFill>
                          <a:effectLst/>
                          <a:latin typeface="Helvetica"/>
                          <a:cs typeface="Helvetica"/>
                        </a:rPr>
                        <a:t>1.9-2.7</a:t>
                      </a:r>
                    </a:p>
                  </a:txBody>
                  <a:tcPr/>
                </a:tc>
                <a:extLst>
                  <a:ext uri="{0D108BD9-81ED-4DB2-BD59-A6C34878D82A}">
                    <a16:rowId xmlns:a16="http://schemas.microsoft.com/office/drawing/2014/main" val="10002"/>
                  </a:ext>
                </a:extLst>
              </a:tr>
              <a:tr h="568712">
                <a:tc>
                  <a:txBody>
                    <a:bodyPr/>
                    <a:lstStyle/>
                    <a:p>
                      <a:r>
                        <a:rPr lang="en-US" altLang="zh-CN" sz="2000" b="0" dirty="0">
                          <a:solidFill>
                            <a:schemeClr val="accent1"/>
                          </a:solidFill>
                          <a:effectLst/>
                          <a:latin typeface="Helvetica"/>
                          <a:cs typeface="Helvetica"/>
                        </a:rPr>
                        <a:t>HIV</a:t>
                      </a:r>
                      <a:r>
                        <a:rPr lang="zh-CN" altLang="en-US" sz="2000" b="0" dirty="0">
                          <a:solidFill>
                            <a:schemeClr val="accent1"/>
                          </a:solidFill>
                          <a:effectLst/>
                          <a:latin typeface="Helvetica"/>
                          <a:cs typeface="Helvetica"/>
                        </a:rPr>
                        <a:t>病毒</a:t>
                      </a:r>
                      <a:r>
                        <a:rPr lang="de-DE" sz="2000" b="0" dirty="0">
                          <a:solidFill>
                            <a:schemeClr val="accent1"/>
                          </a:solidFill>
                          <a:effectLst/>
                          <a:latin typeface="Helvetica"/>
                          <a:cs typeface="Helvetica"/>
                        </a:rPr>
                        <a:t>/艾滋病</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1.7</a:t>
                      </a:r>
                    </a:p>
                  </a:txBody>
                  <a:tcPr/>
                </a:tc>
                <a:extLst>
                  <a:ext uri="{0D108BD9-81ED-4DB2-BD59-A6C34878D82A}">
                    <a16:rowId xmlns:a16="http://schemas.microsoft.com/office/drawing/2014/main" val="10003"/>
                  </a:ext>
                </a:extLst>
              </a:tr>
              <a:tr h="568712">
                <a:tc>
                  <a:txBody>
                    <a:bodyPr/>
                    <a:lstStyle/>
                    <a:p>
                      <a:r>
                        <a:rPr lang="zh-CN" altLang="en-US" sz="2000" b="0" dirty="0">
                          <a:solidFill>
                            <a:schemeClr val="accent1"/>
                          </a:solidFill>
                          <a:effectLst/>
                          <a:latin typeface="Helvetica"/>
                          <a:cs typeface="Helvetica"/>
                        </a:rPr>
                        <a:t>肺</a:t>
                      </a:r>
                      <a:r>
                        <a:rPr lang="de-DE" sz="2000" b="0" dirty="0">
                          <a:solidFill>
                            <a:schemeClr val="accent1"/>
                          </a:solidFill>
                          <a:effectLst/>
                          <a:latin typeface="Helvetica"/>
                          <a:cs typeface="Helvetica"/>
                        </a:rPr>
                        <a:t>结核</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1.4</a:t>
                      </a:r>
                    </a:p>
                  </a:txBody>
                  <a:tcPr/>
                </a:tc>
                <a:extLst>
                  <a:ext uri="{0D108BD9-81ED-4DB2-BD59-A6C34878D82A}">
                    <a16:rowId xmlns:a16="http://schemas.microsoft.com/office/drawing/2014/main" val="10004"/>
                  </a:ext>
                </a:extLst>
              </a:tr>
              <a:tr h="568712">
                <a:tc>
                  <a:txBody>
                    <a:bodyPr/>
                    <a:lstStyle/>
                    <a:p>
                      <a:r>
                        <a:rPr lang="de-DE" sz="2000" b="0" dirty="0">
                          <a:solidFill>
                            <a:schemeClr val="accent1"/>
                          </a:solidFill>
                          <a:effectLst/>
                          <a:latin typeface="Helvetica"/>
                          <a:cs typeface="Helvetica"/>
                        </a:rPr>
                        <a:t>疟疾</a:t>
                      </a:r>
                      <a:endParaRPr lang="en-US" sz="2000" b="0" dirty="0">
                        <a:solidFill>
                          <a:schemeClr val="accent1"/>
                        </a:solidFill>
                        <a:effectLst/>
                        <a:latin typeface="Helvetica"/>
                        <a:cs typeface="Helvetica"/>
                      </a:endParaRPr>
                    </a:p>
                  </a:txBody>
                  <a:tcPr/>
                </a:tc>
                <a:tc>
                  <a:txBody>
                    <a:bodyPr/>
                    <a:lstStyle/>
                    <a:p>
                      <a:r>
                        <a:rPr lang="en-US" sz="2000" b="0" dirty="0">
                          <a:solidFill>
                            <a:schemeClr val="accent1"/>
                          </a:solidFill>
                          <a:effectLst/>
                          <a:latin typeface="Helvetica"/>
                          <a:cs typeface="Helvetica"/>
                        </a:rPr>
                        <a:t>0.75</a:t>
                      </a:r>
                    </a:p>
                  </a:txBody>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1156534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9058" y="1603992"/>
            <a:ext cx="4507283" cy="4253942"/>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pic>
      <p:sp>
        <p:nvSpPr>
          <p:cNvPr id="4" name="TextBox 3"/>
          <p:cNvSpPr txBox="1"/>
          <p:nvPr/>
        </p:nvSpPr>
        <p:spPr>
          <a:xfrm rot="10800000" flipH="1" flipV="1">
            <a:off x="6889749" y="6238934"/>
            <a:ext cx="2254251" cy="307777"/>
          </a:xfrm>
          <a:prstGeom prst="rect">
            <a:avLst/>
          </a:prstGeom>
          <a:noFill/>
        </p:spPr>
        <p:txBody>
          <a:bodyPr wrap="square" rtlCol="0">
            <a:spAutoFit/>
          </a:bodyPr>
          <a:lstStyle/>
          <a:p>
            <a:r>
              <a:rPr lang="ja-JP" altLang="en-US" sz="1400"/>
              <a:t>致谢</a:t>
            </a:r>
            <a:r>
              <a:rPr lang="en-US" sz="1400" dirty="0" err="1"/>
              <a:t>因戈·波特里库斯</a:t>
            </a:r>
            <a:endParaRPr lang="en-US" sz="1400" dirty="0"/>
          </a:p>
        </p:txBody>
      </p:sp>
      <p:sp>
        <p:nvSpPr>
          <p:cNvPr id="5" name="Title 4"/>
          <p:cNvSpPr>
            <a:spLocks noGrp="1"/>
          </p:cNvSpPr>
          <p:nvPr>
            <p:ph type="ctrTitle"/>
          </p:nvPr>
        </p:nvSpPr>
        <p:spPr>
          <a:xfrm>
            <a:off x="3280025" y="228600"/>
            <a:ext cx="2812551" cy="576072"/>
          </a:xfrm>
        </p:spPr>
        <p:txBody>
          <a:bodyPr>
            <a:normAutofit fontScale="90000"/>
          </a:bodyPr>
          <a:lstStyle/>
          <a:p>
            <a:r>
              <a:rPr lang="zh-CN" altLang="en-US" dirty="0"/>
              <a:t>黄金大米</a:t>
            </a:r>
            <a:endParaRPr lang="en-US" dirty="0"/>
          </a:p>
        </p:txBody>
      </p:sp>
      <p:sp>
        <p:nvSpPr>
          <p:cNvPr id="6" name="Content Placeholder 5"/>
          <p:cNvSpPr>
            <a:spLocks noGrp="1"/>
          </p:cNvSpPr>
          <p:nvPr>
            <p:ph idx="10"/>
          </p:nvPr>
        </p:nvSpPr>
        <p:spPr>
          <a:xfrm>
            <a:off x="228601" y="1371601"/>
            <a:ext cx="4343400" cy="4189186"/>
          </a:xfrm>
        </p:spPr>
        <p:txBody>
          <a:bodyPr/>
          <a:lstStyle/>
          <a:p>
            <a:pPr marL="0" indent="0">
              <a:buNone/>
            </a:pPr>
            <a:r>
              <a:rPr lang="en-US" sz="2400" dirty="0">
                <a:solidFill>
                  <a:srgbClr val="3B3D3C"/>
                </a:solidFill>
              </a:rPr>
              <a:t>维生素A的新来源</a:t>
            </a:r>
          </a:p>
          <a:p>
            <a:r>
              <a:rPr lang="en-US" sz="2400" dirty="0"/>
              <a:t>因戈·波特里库斯， 苏黎世 ETH</a:t>
            </a:r>
          </a:p>
          <a:p>
            <a:r>
              <a:rPr lang="en-US" sz="2400" dirty="0"/>
              <a:t>彼得·拜尔，美国弗莱堡</a:t>
            </a:r>
          </a:p>
          <a:p>
            <a:pPr marL="0" indent="0">
              <a:buNone/>
            </a:pPr>
            <a:endParaRPr lang="en-US" sz="2400" dirty="0">
              <a:solidFill>
                <a:srgbClr val="3B3D3C"/>
              </a:solidFill>
            </a:endParaRPr>
          </a:p>
          <a:p>
            <a:endParaRPr lang="en-US" dirty="0"/>
          </a:p>
        </p:txBody>
      </p:sp>
    </p:spTree>
    <p:extLst>
      <p:ext uri="{BB962C8B-B14F-4D97-AF65-F5344CB8AC3E}">
        <p14:creationId xmlns:p14="http://schemas.microsoft.com/office/powerpoint/2010/main" val="32202821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p:cNvSpPr txBox="1">
            <a:spLocks/>
          </p:cNvSpPr>
          <p:nvPr/>
        </p:nvSpPr>
        <p:spPr>
          <a:xfrm>
            <a:off x="389023" y="4227878"/>
            <a:ext cx="8331644" cy="1492874"/>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Clr>
                <a:schemeClr val="tx2"/>
              </a:buClr>
              <a:buFont typeface="Arial"/>
              <a:buChar char="•"/>
              <a:defRPr sz="2000" kern="1200">
                <a:solidFill>
                  <a:schemeClr val="tx1"/>
                </a:solidFill>
                <a:latin typeface="Helvetica"/>
                <a:ea typeface="+mn-ea"/>
                <a:cs typeface="Helvetica"/>
              </a:defRPr>
            </a:lvl1pPr>
            <a:lvl2pPr marL="742950" indent="-285750" algn="l" defTabSz="457200" rtl="0" eaLnBrk="1" latinLnBrk="0" hangingPunct="1">
              <a:spcBef>
                <a:spcPct val="20000"/>
              </a:spcBef>
              <a:buFont typeface="Arial"/>
              <a:buChar char="–"/>
              <a:defRPr sz="2000" kern="1200">
                <a:solidFill>
                  <a:schemeClr val="tx1"/>
                </a:solidFill>
                <a:latin typeface="Helvetica"/>
                <a:ea typeface="+mn-ea"/>
                <a:cs typeface="Helvetica"/>
              </a:defRPr>
            </a:lvl2pPr>
            <a:lvl3pPr marL="1143000" indent="-228600" algn="l" defTabSz="457200" rtl="0" eaLnBrk="1" latinLnBrk="0" hangingPunct="1">
              <a:spcBef>
                <a:spcPct val="20000"/>
              </a:spcBef>
              <a:buFont typeface="Courier New"/>
              <a:buChar char="o"/>
              <a:defRPr sz="2000" kern="1200">
                <a:solidFill>
                  <a:schemeClr val="tx1"/>
                </a:solidFill>
                <a:latin typeface="Helvetica"/>
                <a:ea typeface="+mn-ea"/>
                <a:cs typeface="Helvetica"/>
              </a:defRPr>
            </a:lvl3pPr>
            <a:lvl4pPr marL="1600200" indent="-228600" algn="l" defTabSz="457200" rtl="0" eaLnBrk="1" latinLnBrk="0" hangingPunct="1">
              <a:spcBef>
                <a:spcPct val="20000"/>
              </a:spcBef>
              <a:buClr>
                <a:schemeClr val="tx2"/>
              </a:buClr>
              <a:buFont typeface="Wingdings" charset="2"/>
              <a:buChar char="§"/>
              <a:defRPr sz="2000" kern="1200">
                <a:solidFill>
                  <a:schemeClr val="tx1"/>
                </a:solidFill>
                <a:latin typeface="Helvetica"/>
                <a:ea typeface="+mn-ea"/>
                <a:cs typeface="Helvetica"/>
              </a:defRPr>
            </a:lvl4pPr>
            <a:lvl5pPr marL="2057400" indent="-228600" algn="l" defTabSz="457200" rtl="0" eaLnBrk="1" latinLnBrk="0" hangingPunct="1">
              <a:spcBef>
                <a:spcPct val="20000"/>
              </a:spcBef>
              <a:buFont typeface="Arial"/>
              <a:buChar char="»"/>
              <a:defRPr sz="2000" kern="1200">
                <a:solidFill>
                  <a:schemeClr val="tx1"/>
                </a:solidFill>
                <a:latin typeface="Helvetica"/>
                <a:ea typeface="+mn-ea"/>
                <a:cs typeface="Helvetic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马克·范·蒙塔古和杰夫·谢尔</a:t>
            </a:r>
          </a:p>
          <a:p>
            <a:endParaRPr lang="en-US" sz="2800" dirty="0"/>
          </a:p>
          <a:p>
            <a:r>
              <a:rPr lang="en-US" altLang="zh-CN" sz="2800" dirty="0" err="1"/>
              <a:t>Ti</a:t>
            </a:r>
            <a:r>
              <a:rPr lang="en-US" altLang="zh-CN" sz="2800" dirty="0"/>
              <a:t> </a:t>
            </a:r>
            <a:r>
              <a:rPr lang="en-US" sz="2800" dirty="0" err="1"/>
              <a:t>质粒转化的发现者</a:t>
            </a:r>
            <a:endParaRPr lang="en-US" sz="2800" dirty="0"/>
          </a:p>
          <a:p>
            <a:r>
              <a:rPr lang="en-US" sz="2800" dirty="0" err="1"/>
              <a:t>玛丽·戴尔·奇尔顿</a:t>
            </a:r>
            <a:r>
              <a:rPr lang="en-US" sz="2800" dirty="0">
                <a:latin typeface="Helvetica Light" panose="020B0403020202020204" pitchFamily="34" charset="0"/>
              </a:rPr>
              <a:t>(</a:t>
            </a:r>
            <a:r>
              <a:rPr lang="ja-JP" altLang="en-US" sz="2800" dirty="0">
                <a:latin typeface="Helvetica Light" panose="020B0403020202020204" pitchFamily="34" charset="0"/>
              </a:rPr>
              <a:t>同时期的独立发现者</a:t>
            </a:r>
            <a:r>
              <a:rPr lang="zh-CN" altLang="en-US" sz="2800" dirty="0">
                <a:latin typeface="Helvetica Light" panose="020B0403020202020204" pitchFamily="34" charset="0"/>
              </a:rPr>
              <a:t>）</a:t>
            </a:r>
            <a:endParaRPr lang="en-US" sz="2800" dirty="0">
              <a:latin typeface="Helvetica Light" panose="020B0403020202020204" pitchFamily="34" charset="0"/>
            </a:endParaRPr>
          </a:p>
          <a:p>
            <a:pPr marL="0" indent="0">
              <a:buNone/>
            </a:pPr>
            <a:endParaRPr lang="en-US" sz="3200" dirty="0"/>
          </a:p>
        </p:txBody>
      </p:sp>
      <p:sp>
        <p:nvSpPr>
          <p:cNvPr id="8" name="Rectangle 7"/>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a:stretch>
            <a:fillRect/>
          </a:stretch>
        </p:blipFill>
        <p:spPr>
          <a:xfrm>
            <a:off x="5393147" y="749139"/>
            <a:ext cx="2272782" cy="2833780"/>
          </a:xfrm>
          <a:prstGeom prst="rect">
            <a:avLst/>
          </a:prstGeom>
        </p:spPr>
      </p:pic>
      <p:pic>
        <p:nvPicPr>
          <p:cNvPr id="5" name="Picture 4"/>
          <p:cNvPicPr>
            <a:picLocks noChangeAspect="1"/>
          </p:cNvPicPr>
          <p:nvPr/>
        </p:nvPicPr>
        <p:blipFill>
          <a:blip r:embed="rId4"/>
          <a:stretch>
            <a:fillRect/>
          </a:stretch>
        </p:blipFill>
        <p:spPr>
          <a:xfrm>
            <a:off x="1240795" y="749139"/>
            <a:ext cx="3606778" cy="2833780"/>
          </a:xfrm>
          <a:prstGeom prst="rect">
            <a:avLst/>
          </a:prstGeom>
        </p:spPr>
      </p:pic>
      <p:pic>
        <p:nvPicPr>
          <p:cNvPr id="2050" name="Picture 2" descr="Mary-Dell-Chilt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90427" y="4894363"/>
            <a:ext cx="2194560" cy="1652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17178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4502944" y="3048000"/>
            <a:ext cx="184666" cy="769441"/>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wrap="none">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0"/>
              </a:spcBef>
              <a:spcAft>
                <a:spcPct val="0"/>
              </a:spcAft>
            </a:pPr>
            <a:endParaRPr lang="de-CH" sz="4400">
              <a:solidFill>
                <a:srgbClr val="808000"/>
              </a:solidFill>
            </a:endParaRPr>
          </a:p>
        </p:txBody>
      </p:sp>
      <p:sp>
        <p:nvSpPr>
          <p:cNvPr id="17411" name="Text Box 3"/>
          <p:cNvSpPr txBox="1">
            <a:spLocks noChangeArrowheads="1"/>
          </p:cNvSpPr>
          <p:nvPr/>
        </p:nvSpPr>
        <p:spPr bwMode="auto">
          <a:xfrm>
            <a:off x="1714500" y="1143002"/>
            <a:ext cx="5486400" cy="519113"/>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eaLnBrk="0" fontAlgn="base" hangingPunct="0">
              <a:spcBef>
                <a:spcPct val="50000"/>
              </a:spcBef>
              <a:spcAft>
                <a:spcPct val="0"/>
              </a:spcAft>
            </a:pPr>
            <a:endParaRPr lang="de-CH" sz="2800">
              <a:solidFill>
                <a:srgbClr val="000000"/>
              </a:solidFill>
            </a:endParaRPr>
          </a:p>
        </p:txBody>
      </p:sp>
      <p:sp>
        <p:nvSpPr>
          <p:cNvPr id="17412" name="Text Box 4"/>
          <p:cNvSpPr txBox="1">
            <a:spLocks noChangeArrowheads="1"/>
          </p:cNvSpPr>
          <p:nvPr/>
        </p:nvSpPr>
        <p:spPr bwMode="auto">
          <a:xfrm>
            <a:off x="1600200" y="533402"/>
            <a:ext cx="5943600" cy="519113"/>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3" name="Text Box 5"/>
          <p:cNvSpPr txBox="1">
            <a:spLocks noChangeArrowheads="1"/>
          </p:cNvSpPr>
          <p:nvPr/>
        </p:nvSpPr>
        <p:spPr bwMode="auto">
          <a:xfrm>
            <a:off x="2131219" y="273845"/>
            <a:ext cx="4743450" cy="519113"/>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sz="2800">
              <a:solidFill>
                <a:srgbClr val="000000"/>
              </a:solidFill>
            </a:endParaRPr>
          </a:p>
        </p:txBody>
      </p:sp>
      <p:sp>
        <p:nvSpPr>
          <p:cNvPr id="17414" name="Text Box 6"/>
          <p:cNvSpPr txBox="1">
            <a:spLocks noChangeArrowheads="1"/>
          </p:cNvSpPr>
          <p:nvPr/>
        </p:nvSpPr>
        <p:spPr bwMode="auto">
          <a:xfrm>
            <a:off x="2171700" y="5470527"/>
            <a:ext cx="4914900" cy="396875"/>
          </a:xfrm>
          <a:prstGeom prst="rect">
            <a:avLst/>
          </a:prstGeom>
          <a:noFill/>
          <a:ln>
            <a:noFill/>
          </a:ln>
          <a:extLst>
            <a:ext uri="{909E8E84-426E-40dd-AFC4-6F175D3DCCD1}">
              <a14:hiddenFill xmlns:a14="http://schemas.microsoft.com/office/drawing/2010/main" xmlns:p14="http://schemas.microsoft.com/office/powerpoint/2010/main" xmlns="">
                <a:solidFill>
                  <a:srgbClr val="FFFFFF"/>
                </a:solidFill>
              </a14:hiddenFill>
            </a:ext>
            <a:ext uri="{91240B29-F687-4f45-9708-019B960494DF}">
              <a14:hiddenLine xmlns:a14="http://schemas.microsoft.com/office/drawing/2010/main" xmlns:p14="http://schemas.microsoft.com/office/powerpoint/2010/main" xmlns="" w="9525">
                <a:solidFill>
                  <a:srgbClr val="000000"/>
                </a:solidFill>
                <a:miter lim="800000"/>
                <a:headEnd/>
                <a:tailEnd/>
              </a14:hiddenLine>
            </a:ext>
          </a:extLst>
        </p:spPr>
        <p:txBody>
          <a:bodyPr>
            <a:spAutoFit/>
          </a:bodyPr>
          <a:lstStyle>
            <a:lvl1pPr>
              <a:defRPr sz="2000">
                <a:solidFill>
                  <a:schemeClr val="tx1"/>
                </a:solidFill>
                <a:latin typeface="Times New Roman" panose="02020603050405020304" pitchFamily="18" charset="0"/>
                <a:ea typeface="ヒラギノ角ゴ Pro W3" charset="-128"/>
              </a:defRPr>
            </a:lvl1pPr>
            <a:lvl2pPr marL="37931725" indent="-37474525">
              <a:defRPr sz="2000">
                <a:solidFill>
                  <a:schemeClr val="tx1"/>
                </a:solidFill>
                <a:latin typeface="Times New Roman" panose="02020603050405020304" pitchFamily="18" charset="0"/>
                <a:ea typeface="ヒラギノ角ゴ Pro W3" charset="-128"/>
              </a:defRPr>
            </a:lvl2pPr>
            <a:lvl3pPr>
              <a:defRPr sz="2000">
                <a:solidFill>
                  <a:schemeClr val="tx1"/>
                </a:solidFill>
                <a:latin typeface="Times New Roman" panose="02020603050405020304" pitchFamily="18" charset="0"/>
                <a:ea typeface="ヒラギノ角ゴ Pro W3" charset="-128"/>
              </a:defRPr>
            </a:lvl3pPr>
            <a:lvl4pPr>
              <a:defRPr sz="2000">
                <a:solidFill>
                  <a:schemeClr val="tx1"/>
                </a:solidFill>
                <a:latin typeface="Times New Roman" panose="02020603050405020304" pitchFamily="18" charset="0"/>
                <a:ea typeface="ヒラギノ角ゴ Pro W3" charset="-128"/>
              </a:defRPr>
            </a:lvl4pPr>
            <a:lvl5pPr>
              <a:defRPr sz="2000">
                <a:solidFill>
                  <a:schemeClr val="tx1"/>
                </a:solidFill>
                <a:latin typeface="Times New Roman" panose="02020603050405020304" pitchFamily="18" charset="0"/>
                <a:ea typeface="ヒラギノ角ゴ Pro W3" charset="-128"/>
              </a:defRPr>
            </a:lvl5pPr>
            <a:lvl6pPr marL="4572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6pPr>
            <a:lvl7pPr marL="9144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7pPr>
            <a:lvl8pPr marL="13716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8pPr>
            <a:lvl9pPr marL="1828800" eaLnBrk="0" fontAlgn="base" hangingPunct="0">
              <a:spcBef>
                <a:spcPct val="0"/>
              </a:spcBef>
              <a:spcAft>
                <a:spcPct val="0"/>
              </a:spcAft>
              <a:defRPr sz="2000">
                <a:solidFill>
                  <a:schemeClr val="tx1"/>
                </a:solidFill>
                <a:latin typeface="Times New Roman" panose="02020603050405020304" pitchFamily="18" charset="0"/>
                <a:ea typeface="ヒラギノ角ゴ Pro W3" charset="-128"/>
              </a:defRPr>
            </a:lvl9pPr>
          </a:lstStyle>
          <a:p>
            <a:pPr algn="ctr" eaLnBrk="0" fontAlgn="base" hangingPunct="0">
              <a:spcBef>
                <a:spcPct val="50000"/>
              </a:spcBef>
              <a:spcAft>
                <a:spcPct val="0"/>
              </a:spcAft>
            </a:pPr>
            <a:endParaRPr lang="de-CH" b="1">
              <a:solidFill>
                <a:srgbClr val="FFFFCC"/>
              </a:solidFill>
              <a:latin typeface="Arial" panose="020B0604020202020204" pitchFamily="34" charset="0"/>
            </a:endParaRPr>
          </a:p>
        </p:txBody>
      </p:sp>
      <p:sp>
        <p:nvSpPr>
          <p:cNvPr id="2" name="TextBox 1"/>
          <p:cNvSpPr txBox="1"/>
          <p:nvPr/>
        </p:nvSpPr>
        <p:spPr>
          <a:xfrm>
            <a:off x="7327231" y="6401255"/>
            <a:ext cx="1997243" cy="307777"/>
          </a:xfrm>
          <a:prstGeom prst="rect">
            <a:avLst/>
          </a:prstGeom>
          <a:noFill/>
        </p:spPr>
        <p:txBody>
          <a:bodyPr wrap="square" rtlCol="0">
            <a:spAutoFit/>
          </a:bodyPr>
          <a:lstStyle/>
          <a:p>
            <a:r>
              <a:rPr lang="ja-JP" altLang="en-US" sz="1400"/>
              <a:t>致谢</a:t>
            </a:r>
            <a:r>
              <a:rPr lang="en-US" sz="1400" dirty="0" err="1"/>
              <a:t>因戈·波特里库斯</a:t>
            </a:r>
            <a:endParaRPr lang="en-US" sz="1400" dirty="0"/>
          </a:p>
        </p:txBody>
      </p:sp>
      <p:sp>
        <p:nvSpPr>
          <p:cNvPr id="4" name="Title 3"/>
          <p:cNvSpPr>
            <a:spLocks noGrp="1"/>
          </p:cNvSpPr>
          <p:nvPr>
            <p:ph type="ctrTitle"/>
          </p:nvPr>
        </p:nvSpPr>
        <p:spPr>
          <a:xfrm>
            <a:off x="2943546" y="214316"/>
            <a:ext cx="3028308" cy="576072"/>
          </a:xfrm>
        </p:spPr>
        <p:txBody>
          <a:bodyPr>
            <a:normAutofit fontScale="90000"/>
          </a:bodyPr>
          <a:lstStyle/>
          <a:p>
            <a:r>
              <a:rPr lang="zh-CN" altLang="en-US" dirty="0"/>
              <a:t>黄金大米</a:t>
            </a:r>
            <a:endParaRPr lang="en-US" dirty="0"/>
          </a:p>
        </p:txBody>
      </p:sp>
      <p:sp>
        <p:nvSpPr>
          <p:cNvPr id="5" name="Content Placeholder 4"/>
          <p:cNvSpPr>
            <a:spLocks noGrp="1"/>
          </p:cNvSpPr>
          <p:nvPr>
            <p:ph idx="10"/>
          </p:nvPr>
        </p:nvSpPr>
        <p:spPr>
          <a:xfrm>
            <a:off x="525991" y="1402558"/>
            <a:ext cx="8206317" cy="4189186"/>
          </a:xfrm>
        </p:spPr>
        <p:txBody>
          <a:bodyPr>
            <a:noAutofit/>
          </a:bodyPr>
          <a:lstStyle/>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1999年2月成为现实。</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本来可以在2-5年内，开始拯救儿童</a:t>
            </a:r>
            <a:r>
              <a:rPr lang="ja-JP" altLang="de-CH" sz="2200" dirty="0">
                <a:solidFill>
                  <a:srgbClr val="3B3D3C"/>
                </a:solidFill>
              </a:rPr>
              <a:t>免</a:t>
            </a:r>
            <a:r>
              <a:rPr lang="ja-JP" altLang="en-US" sz="2200" dirty="0">
                <a:solidFill>
                  <a:srgbClr val="3B3D3C"/>
                </a:solidFill>
              </a:rPr>
              <a:t>于</a:t>
            </a:r>
            <a:r>
              <a:rPr lang="de-CH" sz="2200" dirty="0" err="1">
                <a:solidFill>
                  <a:srgbClr val="3B3D3C"/>
                </a:solidFill>
              </a:rPr>
              <a:t>失明和死亡</a:t>
            </a:r>
            <a:r>
              <a:rPr lang="de-CH" sz="2200" dirty="0">
                <a:solidFill>
                  <a:srgbClr val="3B3D3C"/>
                </a:solidFill>
              </a:rPr>
              <a:t>。</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err="1">
                <a:solidFill>
                  <a:srgbClr val="3B3D3C"/>
                </a:solidFill>
              </a:rPr>
              <a:t>但它是一个</a:t>
            </a:r>
            <a:r>
              <a:rPr lang="zh-CN" altLang="en-US" sz="2200" dirty="0">
                <a:solidFill>
                  <a:srgbClr val="3B3D3C"/>
                </a:solidFill>
              </a:rPr>
              <a:t>“</a:t>
            </a:r>
            <a:r>
              <a:rPr lang="de-CH" sz="2200" dirty="0">
                <a:solidFill>
                  <a:srgbClr val="3B3D3C"/>
                </a:solidFill>
                <a:latin typeface="Calibri" panose="020F0502020204030204" pitchFamily="34" charset="0"/>
                <a:cs typeface="Calibri" panose="020F0502020204030204" pitchFamily="34" charset="0"/>
              </a:rPr>
              <a:t>GMO</a:t>
            </a:r>
            <a:r>
              <a:rPr lang="zh-CN" altLang="en-US" sz="2200" dirty="0">
                <a:solidFill>
                  <a:srgbClr val="3B3D3C"/>
                </a:solidFill>
                <a:latin typeface="Calibri" panose="020F0502020204030204" pitchFamily="34" charset="0"/>
                <a:cs typeface="Calibri" panose="020F0502020204030204" pitchFamily="34" charset="0"/>
              </a:rPr>
              <a:t>”，</a:t>
            </a:r>
            <a:r>
              <a:rPr lang="de-CH" sz="2200" dirty="0">
                <a:solidFill>
                  <a:srgbClr val="3B3D3C"/>
                </a:solidFill>
              </a:rPr>
              <a:t>直到现在它才在孟加拉国上市。</a:t>
            </a:r>
          </a:p>
          <a:p>
            <a:pPr marL="0" indent="0" eaLnBrk="0" fontAlgn="base" hangingPunct="0">
              <a:spcBef>
                <a:spcPct val="0"/>
              </a:spcBef>
              <a:spcAft>
                <a:spcPct val="0"/>
              </a:spcAft>
              <a:buNone/>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3B3D3C"/>
                </a:solidFill>
              </a:rPr>
              <a:t>为什么？</a:t>
            </a:r>
          </a:p>
          <a:p>
            <a:pPr eaLnBrk="0" fontAlgn="base" hangingPunct="0">
              <a:spcBef>
                <a:spcPct val="0"/>
              </a:spcBef>
              <a:spcAft>
                <a:spcPct val="0"/>
              </a:spcAft>
              <a:buFont typeface="Arial" panose="020B0604020202020204" pitchFamily="34" charset="0"/>
              <a:buChar char="•"/>
            </a:pPr>
            <a:endParaRPr lang="de-CH" sz="2200" dirty="0">
              <a:solidFill>
                <a:srgbClr val="3B3D3C"/>
              </a:solidFill>
            </a:endParaRPr>
          </a:p>
          <a:p>
            <a:pPr eaLnBrk="0" fontAlgn="base" hangingPunct="0">
              <a:spcBef>
                <a:spcPct val="0"/>
              </a:spcBef>
              <a:spcAft>
                <a:spcPct val="0"/>
              </a:spcAft>
              <a:buFont typeface="Arial" panose="020B0604020202020204" pitchFamily="34" charset="0"/>
              <a:buChar char="•"/>
            </a:pPr>
            <a:r>
              <a:rPr lang="de-CH" sz="2200" dirty="0">
                <a:solidFill>
                  <a:srgbClr val="FF0000"/>
                </a:solidFill>
              </a:rPr>
              <a:t>因监管和反对而延误多年</a:t>
            </a:r>
            <a:r>
              <a:rPr lang="de-CH" sz="2200" dirty="0">
                <a:solidFill>
                  <a:srgbClr val="3B3D3C"/>
                </a:solidFill>
              </a:rPr>
              <a:t>.</a:t>
            </a:r>
            <a:endParaRPr lang="de-DE" sz="2200" dirty="0">
              <a:solidFill>
                <a:srgbClr val="3B3D3C"/>
              </a:solidFill>
              <a:effectLst>
                <a:outerShdw blurRad="38100" dist="38100" dir="2700000" algn="tl">
                  <a:srgbClr val="FFFFFF"/>
                </a:outerShdw>
              </a:effectLst>
            </a:endParaRPr>
          </a:p>
          <a:p>
            <a:endParaRPr lang="en-US" sz="2200" dirty="0">
              <a:solidFill>
                <a:srgbClr val="3B3D3C"/>
              </a:solidFill>
            </a:endParaRPr>
          </a:p>
        </p:txBody>
      </p:sp>
    </p:spTree>
    <p:extLst>
      <p:ext uri="{BB962C8B-B14F-4D97-AF65-F5344CB8AC3E}">
        <p14:creationId xmlns:p14="http://schemas.microsoft.com/office/powerpoint/2010/main" val="12252347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7794" y="1062371"/>
            <a:ext cx="3900668" cy="5491231"/>
          </a:xfrm>
          <a:prstGeom prst="rect">
            <a:avLst/>
          </a:prstGeom>
        </p:spPr>
      </p:pic>
      <p:sp>
        <p:nvSpPr>
          <p:cNvPr id="6" name="TextBox 5"/>
          <p:cNvSpPr txBox="1"/>
          <p:nvPr/>
        </p:nvSpPr>
        <p:spPr>
          <a:xfrm>
            <a:off x="2314937" y="0"/>
            <a:ext cx="5775767" cy="830997"/>
          </a:xfrm>
          <a:prstGeom prst="rect">
            <a:avLst/>
          </a:prstGeom>
          <a:noFill/>
        </p:spPr>
        <p:txBody>
          <a:bodyPr wrap="square" rtlCol="0">
            <a:spAutoFit/>
          </a:bodyPr>
          <a:lstStyle/>
          <a:p>
            <a:r>
              <a:rPr lang="en-US" sz="4800" dirty="0">
                <a:solidFill>
                  <a:schemeClr val="bg1"/>
                </a:solidFill>
              </a:rPr>
              <a:t>科幻小说</a:t>
            </a:r>
          </a:p>
        </p:txBody>
      </p:sp>
      <p:sp>
        <p:nvSpPr>
          <p:cNvPr id="7" name="TextBox 6"/>
          <p:cNvSpPr txBox="1"/>
          <p:nvPr/>
        </p:nvSpPr>
        <p:spPr>
          <a:xfrm>
            <a:off x="4595149" y="2095017"/>
            <a:ext cx="4467828" cy="2031325"/>
          </a:xfrm>
          <a:prstGeom prst="rect">
            <a:avLst/>
          </a:prstGeom>
          <a:noFill/>
        </p:spPr>
        <p:txBody>
          <a:bodyPr wrap="square" rtlCol="0">
            <a:spAutoFit/>
          </a:bodyPr>
          <a:lstStyle/>
          <a:p>
            <a:r>
              <a:rPr lang="en-US" dirty="0">
                <a:solidFill>
                  <a:srgbClr val="FF0000"/>
                </a:solidFill>
              </a:rPr>
              <a:t>绿色和平组织阻止开发</a:t>
            </a:r>
          </a:p>
          <a:p>
            <a:endParaRPr lang="en-US" dirty="0"/>
          </a:p>
          <a:p>
            <a:endParaRPr lang="en-US" dirty="0">
              <a:solidFill>
                <a:srgbClr val="FF0000"/>
              </a:solidFill>
            </a:endParaRPr>
          </a:p>
          <a:p>
            <a:r>
              <a:rPr lang="en-US" dirty="0">
                <a:solidFill>
                  <a:srgbClr val="FF0000"/>
                </a:solidFill>
              </a:rPr>
              <a:t>然后声称</a:t>
            </a:r>
          </a:p>
          <a:p>
            <a:endParaRPr lang="en-US" dirty="0">
              <a:solidFill>
                <a:srgbClr val="FF0000"/>
              </a:solidFill>
            </a:endParaRPr>
          </a:p>
          <a:p>
            <a:endParaRPr lang="en-US" dirty="0">
              <a:solidFill>
                <a:srgbClr val="FF0000"/>
              </a:solidFill>
            </a:endParaRPr>
          </a:p>
          <a:p>
            <a:r>
              <a:rPr lang="en-US" dirty="0" err="1">
                <a:solidFill>
                  <a:srgbClr val="FF0000"/>
                </a:solidFill>
              </a:rPr>
              <a:t>花了这么长时间，不可能</a:t>
            </a:r>
            <a:r>
              <a:rPr lang="ja-JP" altLang="en-US">
                <a:solidFill>
                  <a:srgbClr val="FF0000"/>
                </a:solidFill>
              </a:rPr>
              <a:t>有效</a:t>
            </a:r>
            <a:endParaRPr lang="en-US" dirty="0">
              <a:solidFill>
                <a:srgbClr val="FF0000"/>
              </a:solidFill>
            </a:endParaRPr>
          </a:p>
        </p:txBody>
      </p:sp>
    </p:spTree>
    <p:extLst>
      <p:ext uri="{BB962C8B-B14F-4D97-AF65-F5344CB8AC3E}">
        <p14:creationId xmlns:p14="http://schemas.microsoft.com/office/powerpoint/2010/main" val="31185734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43276" y="994502"/>
            <a:ext cx="7796463" cy="3539430"/>
          </a:xfrm>
          <a:prstGeom prst="rect">
            <a:avLst/>
          </a:prstGeom>
          <a:noFill/>
        </p:spPr>
        <p:txBody>
          <a:bodyPr wrap="square" rtlCol="0">
            <a:spAutoFit/>
          </a:bodyPr>
          <a:lstStyle/>
          <a:p>
            <a:pPr algn="ctr"/>
            <a:r>
              <a:rPr lang="en-US" sz="3200" b="1" dirty="0">
                <a:solidFill>
                  <a:srgbClr val="FF0000"/>
                </a:solidFill>
              </a:rPr>
              <a:t>自2002年以来，多达1500万儿童因维生素A缺乏而死亡或遭受痛苦</a:t>
            </a:r>
          </a:p>
          <a:p>
            <a:pPr algn="ctr"/>
            <a:endParaRPr lang="en-US" sz="3200" dirty="0">
              <a:solidFill>
                <a:prstClr val="black"/>
              </a:solidFill>
            </a:endParaRPr>
          </a:p>
          <a:p>
            <a:pPr algn="ctr"/>
            <a:endParaRPr lang="en-US" sz="3200" dirty="0">
              <a:solidFill>
                <a:prstClr val="black"/>
              </a:solidFill>
            </a:endParaRPr>
          </a:p>
          <a:p>
            <a:pPr algn="ctr"/>
            <a:endParaRPr lang="en-US" sz="3200" dirty="0">
              <a:solidFill>
                <a:prstClr val="black"/>
              </a:solidFill>
            </a:endParaRPr>
          </a:p>
          <a:p>
            <a:pPr algn="ctr"/>
            <a:r>
              <a:rPr lang="ja-JP" altLang="en-US" sz="3200" dirty="0">
                <a:solidFill>
                  <a:prstClr val="black"/>
                </a:solidFill>
              </a:rPr>
              <a:t>要牺牲</a:t>
            </a:r>
            <a:r>
              <a:rPr lang="en-US" sz="3200" dirty="0" err="1">
                <a:solidFill>
                  <a:prstClr val="black"/>
                </a:solidFill>
              </a:rPr>
              <a:t>多少人，我们</a:t>
            </a:r>
            <a:r>
              <a:rPr lang="ja-JP" altLang="en-US" sz="3200" dirty="0">
                <a:solidFill>
                  <a:prstClr val="black"/>
                </a:solidFill>
              </a:rPr>
              <a:t>才会</a:t>
            </a:r>
            <a:r>
              <a:rPr lang="en-US" sz="3200" dirty="0" err="1">
                <a:solidFill>
                  <a:prstClr val="black"/>
                </a:solidFill>
              </a:rPr>
              <a:t>认为这是一个“</a:t>
            </a:r>
            <a:r>
              <a:rPr lang="en-US" sz="3200" b="1" dirty="0" err="1">
                <a:solidFill>
                  <a:prstClr val="black"/>
                </a:solidFill>
              </a:rPr>
              <a:t>危害人类罪”</a:t>
            </a:r>
            <a:r>
              <a:rPr lang="en-US" sz="3200" dirty="0" err="1">
                <a:solidFill>
                  <a:prstClr val="black"/>
                </a:solidFill>
              </a:rPr>
              <a:t>应该</a:t>
            </a:r>
            <a:r>
              <a:rPr lang="ja-JP" altLang="en-US" sz="3200" dirty="0">
                <a:solidFill>
                  <a:prstClr val="black"/>
                </a:solidFill>
              </a:rPr>
              <a:t>被</a:t>
            </a:r>
            <a:r>
              <a:rPr lang="en-US" sz="3200" dirty="0" err="1">
                <a:solidFill>
                  <a:prstClr val="black"/>
                </a:solidFill>
              </a:rPr>
              <a:t>起诉</a:t>
            </a:r>
            <a:r>
              <a:rPr lang="en-US" sz="3200" dirty="0">
                <a:solidFill>
                  <a:prstClr val="black"/>
                </a:solidFill>
              </a:rPr>
              <a:t>？</a:t>
            </a:r>
          </a:p>
        </p:txBody>
      </p:sp>
      <p:sp>
        <p:nvSpPr>
          <p:cNvPr id="4" name="Rectangle 3"/>
          <p:cNvSpPr/>
          <p:nvPr/>
        </p:nvSpPr>
        <p:spPr>
          <a:xfrm>
            <a:off x="-1" y="-63498"/>
            <a:ext cx="9144001" cy="1090083"/>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896585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8570" y="998611"/>
            <a:ext cx="2599908" cy="3466544"/>
          </a:xfrm>
          <a:prstGeom prst="rect">
            <a:avLst/>
          </a:prstGeom>
        </p:spPr>
      </p:pic>
      <p:pic>
        <p:nvPicPr>
          <p:cNvPr id="3" name="Picture 4" descr="A map of Afric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485" y="1074095"/>
            <a:ext cx="2124089" cy="20859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49387" y="1646265"/>
            <a:ext cx="3205370" cy="830997"/>
          </a:xfrm>
          <a:prstGeom prst="rect">
            <a:avLst/>
          </a:prstGeom>
          <a:noFill/>
        </p:spPr>
        <p:txBody>
          <a:bodyPr wrap="square" rtlCol="0">
            <a:spAutoFit/>
          </a:bodyPr>
          <a:lstStyle/>
          <a:p>
            <a:pPr algn="ctr"/>
            <a:r>
              <a:rPr lang="en-US" sz="2400" b="1" i="1" dirty="0" err="1"/>
              <a:t>桑特霍蒙纳斯</a:t>
            </a:r>
            <a:r>
              <a:rPr lang="en-US" sz="2400" b="1" i="1" dirty="0"/>
              <a:t> </a:t>
            </a:r>
            <a:r>
              <a:rPr lang="en-US" sz="2400" b="1" dirty="0" err="1"/>
              <a:t>枯萎</a:t>
            </a:r>
            <a:endParaRPr lang="en-US" sz="2400" b="1" dirty="0"/>
          </a:p>
          <a:p>
            <a:pPr algn="ctr"/>
            <a:endParaRPr lang="en-US" sz="2400" dirty="0"/>
          </a:p>
        </p:txBody>
      </p:sp>
      <p:sp>
        <p:nvSpPr>
          <p:cNvPr id="5" name="TextBox 4"/>
          <p:cNvSpPr txBox="1"/>
          <p:nvPr/>
        </p:nvSpPr>
        <p:spPr>
          <a:xfrm>
            <a:off x="153414" y="3421546"/>
            <a:ext cx="8395064" cy="2146742"/>
          </a:xfrm>
          <a:prstGeom prst="rect">
            <a:avLst/>
          </a:prstGeom>
          <a:noFill/>
        </p:spPr>
        <p:txBody>
          <a:bodyPr wrap="square" rtlCol="0">
            <a:spAutoFit/>
          </a:bodyPr>
          <a:lstStyle/>
          <a:p>
            <a:r>
              <a:rPr lang="en-US" sz="2400" b="1" dirty="0">
                <a:solidFill>
                  <a:srgbClr val="FF0000"/>
                </a:solidFill>
                <a:latin typeface="Calibri" panose="020F0502020204030204" pitchFamily="34" charset="0"/>
              </a:rPr>
              <a:t>没有天然品种具有抗药性，所以没有</a:t>
            </a:r>
          </a:p>
          <a:p>
            <a:r>
              <a:rPr lang="en-US" sz="2400" b="1" dirty="0">
                <a:solidFill>
                  <a:srgbClr val="FF0000"/>
                </a:solidFill>
                <a:latin typeface="Calibri" panose="020F0502020204030204" pitchFamily="34" charset="0"/>
              </a:rPr>
              <a:t>传统育种解决方案</a:t>
            </a:r>
          </a:p>
          <a:p>
            <a:pPr algn="ctr"/>
            <a:endParaRPr lang="en-US" sz="1350" dirty="0">
              <a:latin typeface="Calibri" panose="020F0502020204030204" pitchFamily="34" charset="0"/>
            </a:endParaRPr>
          </a:p>
          <a:p>
            <a:r>
              <a:rPr lang="en-US" sz="3000" b="1" dirty="0">
                <a:solidFill>
                  <a:srgbClr val="00B050"/>
                </a:solidFill>
                <a:latin typeface="Calibri" panose="020F0502020204030204" pitchFamily="34" charset="0"/>
              </a:rPr>
              <a:t>但</a:t>
            </a:r>
          </a:p>
          <a:p>
            <a:r>
              <a:rPr lang="en-US" sz="2100" b="1" dirty="0" err="1">
                <a:solidFill>
                  <a:srgbClr val="00B050"/>
                </a:solidFill>
                <a:latin typeface="Calibri" panose="020F0502020204030204" pitchFamily="34" charset="0"/>
                <a:cs typeface="Calibri" panose="020F0502020204030204" pitchFamily="34" charset="0"/>
              </a:rPr>
              <a:t>甜椒耐</a:t>
            </a:r>
            <a:r>
              <a:rPr lang="en-US" sz="2100" b="1" i="1" dirty="0" err="1">
                <a:solidFill>
                  <a:srgbClr val="00B050"/>
                </a:solidFill>
                <a:latin typeface="Calibri" panose="020F0502020204030204" pitchFamily="34" charset="0"/>
                <a:cs typeface="Calibri" panose="020F0502020204030204" pitchFamily="34" charset="0"/>
              </a:rPr>
              <a:t>桑特霍蒙纳斯</a:t>
            </a:r>
            <a:r>
              <a:rPr lang="en-US" sz="2100" b="1" i="1" dirty="0">
                <a:solidFill>
                  <a:srgbClr val="00B050"/>
                </a:solidFill>
                <a:latin typeface="Calibri" panose="020F0502020204030204" pitchFamily="34" charset="0"/>
                <a:cs typeface="Calibri" panose="020F0502020204030204" pitchFamily="34" charset="0"/>
              </a:rPr>
              <a:t>·</a:t>
            </a:r>
            <a:r>
              <a:rPr lang="zh-CN" altLang="en-US" sz="2100" b="1" i="1" dirty="0">
                <a:solidFill>
                  <a:srgbClr val="00B050"/>
                </a:solidFill>
                <a:latin typeface="Calibri" panose="020F0502020204030204" pitchFamily="34" charset="0"/>
                <a:cs typeface="Calibri" panose="020F0502020204030204" pitchFamily="34" charset="0"/>
              </a:rPr>
              <a:t>，</a:t>
            </a:r>
            <a:r>
              <a:rPr lang="ja-JP" altLang="en-US" sz="2100" b="1" dirty="0">
                <a:solidFill>
                  <a:srgbClr val="00B050"/>
                </a:solidFill>
                <a:latin typeface="Calibri" panose="020F0502020204030204" pitchFamily="34" charset="0"/>
                <a:cs typeface="Calibri" panose="020F0502020204030204" pitchFamily="34" charset="0"/>
              </a:rPr>
              <a:t>而且抗性的</a:t>
            </a:r>
            <a:r>
              <a:rPr lang="en-US" sz="2100" b="1" dirty="0" err="1">
                <a:solidFill>
                  <a:srgbClr val="00B050"/>
                </a:solidFill>
                <a:latin typeface="Calibri" panose="020F0502020204030204" pitchFamily="34" charset="0"/>
                <a:cs typeface="Calibri" panose="020F0502020204030204" pitchFamily="34" charset="0"/>
              </a:rPr>
              <a:t>两个基因已知</a:t>
            </a:r>
            <a:r>
              <a:rPr lang="en-US" sz="2100" b="1" dirty="0">
                <a:solidFill>
                  <a:srgbClr val="00B050"/>
                </a:solidFill>
                <a:latin typeface="Calibri" panose="020F0502020204030204" pitchFamily="34" charset="0"/>
                <a:cs typeface="Calibri" panose="020F0502020204030204" pitchFamily="34" charset="0"/>
              </a:rPr>
              <a:t>。 </a:t>
            </a:r>
            <a:r>
              <a:rPr lang="en-US" sz="2100" b="1" dirty="0" err="1">
                <a:solidFill>
                  <a:srgbClr val="00B050"/>
                </a:solidFill>
                <a:latin typeface="Calibri" panose="020F0502020204030204" pitchFamily="34" charset="0"/>
                <a:cs typeface="Calibri" panose="020F0502020204030204" pitchFamily="34" charset="0"/>
              </a:rPr>
              <a:t>使用精</a:t>
            </a:r>
            <a:r>
              <a:rPr lang="zh-CN" altLang="en-US" sz="2100" b="1" dirty="0">
                <a:solidFill>
                  <a:srgbClr val="00B050"/>
                </a:solidFill>
                <a:latin typeface="Calibri" panose="020F0502020204030204" pitchFamily="34" charset="0"/>
                <a:cs typeface="Calibri" panose="020F0502020204030204" pitchFamily="34" charset="0"/>
              </a:rPr>
              <a:t>准</a:t>
            </a:r>
            <a:r>
              <a:rPr lang="en-US" sz="2100" b="1" dirty="0" err="1">
                <a:solidFill>
                  <a:srgbClr val="00B050"/>
                </a:solidFill>
                <a:latin typeface="Calibri" panose="020F0502020204030204" pitchFamily="34" charset="0"/>
                <a:cs typeface="Calibri" panose="020F0502020204030204" pitchFamily="34" charset="0"/>
              </a:rPr>
              <a:t>技术</a:t>
            </a:r>
            <a:r>
              <a:rPr lang="ja-JP" altLang="en-US" sz="2100" b="1" dirty="0">
                <a:solidFill>
                  <a:srgbClr val="00B050"/>
                </a:solidFill>
                <a:latin typeface="Calibri" panose="020F0502020204030204" pitchFamily="34" charset="0"/>
                <a:cs typeface="Calibri" panose="020F0502020204030204" pitchFamily="34" charset="0"/>
              </a:rPr>
              <a:t>将这两个基因</a:t>
            </a:r>
            <a:r>
              <a:rPr lang="en-US" sz="2100" b="1" dirty="0" err="1">
                <a:solidFill>
                  <a:srgbClr val="00B050"/>
                </a:solidFill>
                <a:latin typeface="Calibri" panose="020F0502020204030204" pitchFamily="34" charset="0"/>
                <a:cs typeface="Calibri" panose="020F0502020204030204" pitchFamily="34" charset="0"/>
              </a:rPr>
              <a:t>转移到香蕉</a:t>
            </a:r>
            <a:r>
              <a:rPr lang="zh-CN" altLang="en-US" sz="2100" b="1" dirty="0">
                <a:solidFill>
                  <a:srgbClr val="00B050"/>
                </a:solidFill>
                <a:latin typeface="Calibri" panose="020F0502020204030204" pitchFamily="34" charset="0"/>
                <a:cs typeface="Calibri" panose="020F0502020204030204" pitchFamily="34" charset="0"/>
              </a:rPr>
              <a:t>，</a:t>
            </a:r>
            <a:r>
              <a:rPr lang="en-US" sz="2100" b="1" dirty="0" err="1">
                <a:solidFill>
                  <a:srgbClr val="00B050"/>
                </a:solidFill>
                <a:latin typeface="Calibri" panose="020F0502020204030204" pitchFamily="34" charset="0"/>
                <a:cs typeface="Calibri" panose="020F0502020204030204" pitchFamily="34" charset="0"/>
              </a:rPr>
              <a:t>这些改良的香蕉现在开始田间试验</a:t>
            </a:r>
            <a:r>
              <a:rPr lang="en-US" sz="2100" b="1" dirty="0">
                <a:solidFill>
                  <a:srgbClr val="00B050"/>
                </a:solidFill>
                <a:latin typeface="Calibri" panose="020F0502020204030204" pitchFamily="34" charset="0"/>
                <a:cs typeface="Calibri" panose="020F0502020204030204" pitchFamily="34" charset="0"/>
              </a:rPr>
              <a:t>。</a:t>
            </a:r>
          </a:p>
        </p:txBody>
      </p:sp>
      <p:sp>
        <p:nvSpPr>
          <p:cNvPr id="6" name="TextBox 5"/>
          <p:cNvSpPr txBox="1"/>
          <p:nvPr/>
        </p:nvSpPr>
        <p:spPr>
          <a:xfrm>
            <a:off x="2641600" y="222862"/>
            <a:ext cx="4978400" cy="584775"/>
          </a:xfrm>
          <a:prstGeom prst="rect">
            <a:avLst/>
          </a:prstGeom>
          <a:noFill/>
        </p:spPr>
        <p:txBody>
          <a:bodyPr wrap="square" rtlCol="0">
            <a:spAutoFit/>
          </a:bodyPr>
          <a:lstStyle/>
          <a:p>
            <a:r>
              <a:rPr lang="en-US" sz="3200" dirty="0">
                <a:solidFill>
                  <a:schemeClr val="bg1"/>
                </a:solidFill>
              </a:rPr>
              <a:t>香蕉问题</a:t>
            </a:r>
          </a:p>
        </p:txBody>
      </p:sp>
    </p:spTree>
    <p:extLst>
      <p:ext uri="{BB962C8B-B14F-4D97-AF65-F5344CB8AC3E}">
        <p14:creationId xmlns:p14="http://schemas.microsoft.com/office/powerpoint/2010/main" val="2706884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290" y="742181"/>
            <a:ext cx="8433639" cy="5422645"/>
          </a:xfrm>
          <a:prstGeom prst="rect">
            <a:avLst/>
          </a:prstGeom>
        </p:spPr>
      </p:pic>
      <p:sp>
        <p:nvSpPr>
          <p:cNvPr id="3" name="TextBox 2">
            <a:extLst>
              <a:ext uri="{FF2B5EF4-FFF2-40B4-BE49-F238E27FC236}">
                <a16:creationId xmlns:a16="http://schemas.microsoft.com/office/drawing/2014/main" id="{4DD826FE-7BEC-4B97-9E51-00AF355A8132}"/>
              </a:ext>
            </a:extLst>
          </p:cNvPr>
          <p:cNvSpPr txBox="1"/>
          <p:nvPr/>
        </p:nvSpPr>
        <p:spPr>
          <a:xfrm>
            <a:off x="501445" y="1150374"/>
            <a:ext cx="5524269" cy="523220"/>
          </a:xfrm>
          <a:prstGeom prst="rect">
            <a:avLst/>
          </a:prstGeom>
          <a:noFill/>
        </p:spPr>
        <p:txBody>
          <a:bodyPr wrap="none" rtlCol="0">
            <a:spAutoFit/>
          </a:bodyPr>
          <a:lstStyle/>
          <a:p>
            <a:r>
              <a:rPr lang="zh-CN" altLang="en-US" sz="2800" b="1" dirty="0">
                <a:solidFill>
                  <a:schemeClr val="bg1"/>
                </a:solidFill>
              </a:rPr>
              <a:t>草地贪夜蛾</a:t>
            </a:r>
            <a:r>
              <a:rPr lang="en-US" altLang="zh-CN" sz="2800" b="1" dirty="0">
                <a:solidFill>
                  <a:schemeClr val="bg1"/>
                </a:solidFill>
              </a:rPr>
              <a:t>——</a:t>
            </a:r>
            <a:r>
              <a:rPr lang="zh-CN" altLang="en-US" sz="2800" b="1" dirty="0">
                <a:solidFill>
                  <a:schemeClr val="bg1"/>
                </a:solidFill>
              </a:rPr>
              <a:t>南部非洲的新威胁</a:t>
            </a:r>
            <a:endParaRPr lang="en-US" sz="2800" b="1" dirty="0">
              <a:solidFill>
                <a:schemeClr val="bg1"/>
              </a:solidFill>
            </a:endParaRPr>
          </a:p>
        </p:txBody>
      </p:sp>
    </p:spTree>
    <p:extLst>
      <p:ext uri="{BB962C8B-B14F-4D97-AF65-F5344CB8AC3E}">
        <p14:creationId xmlns:p14="http://schemas.microsoft.com/office/powerpoint/2010/main" val="2871311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孟加拉国：</a:t>
            </a:r>
            <a:r>
              <a:rPr lang="en-US" dirty="0" err="1"/>
              <a:t>Bt</a:t>
            </a:r>
            <a:r>
              <a:rPr lang="en-US" dirty="0"/>
              <a:t>茄子</a:t>
            </a:r>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a:prstGeom prst="rect">
            <a:avLst/>
          </a:prstGeom>
        </p:spPr>
      </p:pic>
      <p:sp>
        <p:nvSpPr>
          <p:cNvPr id="3" name="TextBox 2"/>
          <p:cNvSpPr txBox="1"/>
          <p:nvPr/>
        </p:nvSpPr>
        <p:spPr>
          <a:xfrm>
            <a:off x="6626942" y="6603227"/>
            <a:ext cx="2654709" cy="2154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err="1">
                <a:ln>
                  <a:noFill/>
                </a:ln>
                <a:solidFill>
                  <a:prstClr val="black"/>
                </a:solidFill>
                <a:effectLst/>
                <a:uLnTx/>
                <a:uFillTx/>
                <a:latin typeface="Calibri"/>
                <a:ea typeface="+mn-ea"/>
                <a:cs typeface="+mn-cs"/>
              </a:rPr>
              <a:t>幻灯片由阿里夫侯赛因</a:t>
            </a:r>
            <a:r>
              <a:rPr kumimoji="0" lang="en-US" sz="800" b="0" i="0" u="none" strike="noStrike" kern="1200" cap="none" spc="0" normalizeH="0" baseline="0" noProof="0" dirty="0">
                <a:ln>
                  <a:noFill/>
                </a:ln>
                <a:solidFill>
                  <a:prstClr val="black"/>
                </a:solidFill>
                <a:effectLst/>
                <a:uLnTx/>
                <a:uFillTx/>
                <a:latin typeface="Calibri"/>
                <a:ea typeface="+mn-ea"/>
                <a:cs typeface="+mn-cs"/>
              </a:rPr>
              <a:t>/</a:t>
            </a:r>
            <a:r>
              <a:rPr kumimoji="0" lang="en-US" sz="800" b="0" i="0" u="none" strike="noStrike" kern="1200" cap="none" spc="0" normalizeH="0" baseline="0" noProof="0" dirty="0" err="1">
                <a:ln>
                  <a:noFill/>
                </a:ln>
                <a:solidFill>
                  <a:prstClr val="black"/>
                </a:solidFill>
                <a:effectLst/>
                <a:uLnTx/>
                <a:uFillTx/>
                <a:latin typeface="Calibri"/>
                <a:ea typeface="+mn-ea"/>
                <a:cs typeface="+mn-cs"/>
              </a:rPr>
              <a:t>康奈尔科学联盟</a:t>
            </a:r>
            <a:r>
              <a:rPr kumimoji="0" lang="ja-JP" altLang="en-US" sz="800" b="0" i="0" u="none" strike="noStrike" kern="1200" cap="none" spc="0" normalizeH="0" baseline="0" noProof="0">
                <a:ln>
                  <a:noFill/>
                </a:ln>
                <a:solidFill>
                  <a:prstClr val="black"/>
                </a:solidFill>
                <a:effectLst/>
                <a:uLnTx/>
                <a:uFillTx/>
                <a:latin typeface="Calibri"/>
                <a:ea typeface="+mn-ea"/>
                <a:cs typeface="+mn-cs"/>
              </a:rPr>
              <a:t>提供</a:t>
            </a:r>
            <a:endParaRPr kumimoji="0" lang="en-US" sz="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3531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72003" y="857250"/>
            <a:ext cx="4872251" cy="1107996"/>
          </a:xfrm>
          <a:prstGeom prst="rect">
            <a:avLst/>
          </a:prstGeom>
          <a:noFill/>
        </p:spPr>
        <p:txBody>
          <a:bodyPr wrap="square" rtlCol="0">
            <a:spAutoFit/>
          </a:bodyPr>
          <a:lstStyle/>
          <a:p>
            <a:pPr defTabSz="685800"/>
            <a:r>
              <a:rPr lang="en-US" sz="3300" b="1" dirty="0">
                <a:solidFill>
                  <a:srgbClr val="000000"/>
                </a:solidFill>
                <a:latin typeface="Times New Roman"/>
                <a:cs typeface="Times New Roman"/>
              </a:rPr>
              <a:t>夏威夷木瓜</a:t>
            </a:r>
          </a:p>
          <a:p>
            <a:pPr defTabSz="685800"/>
            <a:r>
              <a:rPr lang="en-US" sz="3300" dirty="0">
                <a:solidFill>
                  <a:srgbClr val="000000"/>
                </a:solidFill>
                <a:latin typeface="Times New Roman"/>
                <a:cs typeface="Times New Roman"/>
              </a:rPr>
              <a:t>     </a:t>
            </a:r>
            <a:r>
              <a:rPr lang="en-US" sz="2700" dirty="0">
                <a:solidFill>
                  <a:srgbClr val="000000"/>
                </a:solidFill>
                <a:latin typeface="Times New Roman"/>
                <a:cs typeface="Times New Roman"/>
              </a:rPr>
              <a:t>几乎是一场灾难</a:t>
            </a:r>
          </a:p>
        </p:txBody>
      </p:sp>
      <p:pic>
        <p:nvPicPr>
          <p:cNvPr id="1026" name="Picture 2" descr="Image result for Hawaii ma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7573" y="2005373"/>
            <a:ext cx="4450556" cy="335042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3"/>
          <a:stretch>
            <a:fillRect/>
          </a:stretch>
        </p:blipFill>
        <p:spPr>
          <a:xfrm>
            <a:off x="5908291" y="1549705"/>
            <a:ext cx="2311880" cy="2130878"/>
          </a:xfrm>
          <a:prstGeom prst="rect">
            <a:avLst/>
          </a:prstGeom>
        </p:spPr>
      </p:pic>
      <p:grpSp>
        <p:nvGrpSpPr>
          <p:cNvPr id="9" name="Group 8"/>
          <p:cNvGrpSpPr/>
          <p:nvPr/>
        </p:nvGrpSpPr>
        <p:grpSpPr>
          <a:xfrm>
            <a:off x="4919653" y="3898468"/>
            <a:ext cx="4289157" cy="1457325"/>
            <a:chOff x="1280202" y="2457450"/>
            <a:chExt cx="5718876" cy="1943100"/>
          </a:xfrm>
        </p:grpSpPr>
        <p:pic>
          <p:nvPicPr>
            <p:cNvPr id="10" name="Picture 9"/>
            <p:cNvPicPr>
              <a:picLocks noChangeAspect="1"/>
            </p:cNvPicPr>
            <p:nvPr/>
          </p:nvPicPr>
          <p:blipFill>
            <a:blip r:embed="rId4"/>
            <a:stretch>
              <a:fillRect/>
            </a:stretch>
          </p:blipFill>
          <p:spPr>
            <a:xfrm>
              <a:off x="1280202" y="2457450"/>
              <a:ext cx="3051876" cy="1943100"/>
            </a:xfrm>
            <a:prstGeom prst="rect">
              <a:avLst/>
            </a:prstGeom>
            <a:ln w="12700">
              <a:solidFill>
                <a:schemeClr val="bg2"/>
              </a:solidFill>
            </a:ln>
          </p:spPr>
        </p:pic>
        <p:pic>
          <p:nvPicPr>
            <p:cNvPr id="11" name="Picture 10"/>
            <p:cNvPicPr>
              <a:picLocks noChangeAspect="1"/>
            </p:cNvPicPr>
            <p:nvPr/>
          </p:nvPicPr>
          <p:blipFill>
            <a:blip r:embed="rId5"/>
            <a:stretch>
              <a:fillRect/>
            </a:stretch>
          </p:blipFill>
          <p:spPr>
            <a:xfrm>
              <a:off x="4332078" y="2457450"/>
              <a:ext cx="2667000" cy="1943100"/>
            </a:xfrm>
            <a:prstGeom prst="rect">
              <a:avLst/>
            </a:prstGeom>
            <a:ln w="12700">
              <a:solidFill>
                <a:schemeClr val="bg2"/>
              </a:solidFill>
            </a:ln>
          </p:spPr>
        </p:pic>
      </p:grpSp>
    </p:spTree>
    <p:extLst>
      <p:ext uri="{BB962C8B-B14F-4D97-AF65-F5344CB8AC3E}">
        <p14:creationId xmlns:p14="http://schemas.microsoft.com/office/powerpoint/2010/main" val="36564487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37523" y="1193151"/>
            <a:ext cx="6634065" cy="4909036"/>
          </a:xfrm>
          <a:prstGeom prst="rect">
            <a:avLst/>
          </a:prstGeom>
          <a:noFill/>
        </p:spPr>
        <p:txBody>
          <a:bodyPr wrap="square" rtlCol="0">
            <a:spAutoFit/>
          </a:bodyPr>
          <a:lstStyle/>
          <a:p>
            <a:pPr defTabSz="685800"/>
            <a:r>
              <a:rPr lang="en-US" sz="2700" b="1" dirty="0">
                <a:solidFill>
                  <a:srgbClr val="0000FF"/>
                </a:solidFill>
                <a:latin typeface="Times New Roman"/>
                <a:cs typeface="Times New Roman"/>
              </a:rPr>
              <a:t>转基因木瓜拯救夏威夷作物</a:t>
            </a:r>
          </a:p>
          <a:p>
            <a:pPr defTabSz="685800"/>
            <a:endParaRPr lang="en-US" sz="2700" b="1" dirty="0">
              <a:solidFill>
                <a:srgbClr val="000000"/>
              </a:solidFill>
              <a:latin typeface="Times New Roman"/>
              <a:cs typeface="Times New Roman"/>
            </a:endParaRPr>
          </a:p>
          <a:p>
            <a:pPr defTabSz="685800"/>
            <a:r>
              <a:rPr lang="en-US" sz="2100" dirty="0">
                <a:solidFill>
                  <a:srgbClr val="000000"/>
                </a:solidFill>
                <a:latin typeface="Times New Roman"/>
                <a:cs typeface="Times New Roman"/>
              </a:rPr>
              <a:t>在20世纪90年代，夏威夷木瓜树被</a:t>
            </a:r>
            <a:r>
              <a:rPr lang="en-US" sz="2100" dirty="0">
                <a:solidFill>
                  <a:srgbClr val="000000"/>
                </a:solidFill>
                <a:latin typeface="Times New Roman"/>
                <a:cs typeface="Times New Roman"/>
                <a:hlinkClick r:id="rId2"/>
              </a:rPr>
              <a:t>环点病毒</a:t>
            </a:r>
            <a:r>
              <a:rPr lang="ja-JP" altLang="en-US" sz="2100">
                <a:solidFill>
                  <a:srgbClr val="000000"/>
                </a:solidFill>
                <a:latin typeface="Times New Roman"/>
                <a:cs typeface="Times New Roman"/>
              </a:rPr>
              <a:t>感染</a:t>
            </a:r>
            <a:r>
              <a:rPr lang="en-US" sz="2100" dirty="0" err="1">
                <a:solidFill>
                  <a:srgbClr val="000000"/>
                </a:solidFill>
                <a:latin typeface="Times New Roman"/>
                <a:cs typeface="Times New Roman"/>
              </a:rPr>
              <a:t>摧毁了该州一半的农作物</a:t>
            </a:r>
            <a:r>
              <a:rPr lang="en-US" sz="2100" dirty="0">
                <a:solidFill>
                  <a:srgbClr val="000000"/>
                </a:solidFill>
                <a:latin typeface="Times New Roman"/>
                <a:cs typeface="Times New Roman"/>
              </a:rPr>
              <a:t>。</a:t>
            </a:r>
          </a:p>
          <a:p>
            <a:pPr defTabSz="685800"/>
            <a:r>
              <a:rPr lang="en-US" sz="2100" dirty="0">
                <a:solidFill>
                  <a:srgbClr val="000000"/>
                </a:solidFill>
                <a:latin typeface="Times New Roman"/>
                <a:cs typeface="Times New Roman"/>
              </a:rPr>
              <a:t> </a:t>
            </a:r>
          </a:p>
          <a:p>
            <a:pPr defTabSz="685800"/>
            <a:r>
              <a:rPr lang="en-US" sz="2100" dirty="0">
                <a:solidFill>
                  <a:srgbClr val="000000"/>
                </a:solidFill>
                <a:latin typeface="Times New Roman"/>
                <a:cs typeface="Times New Roman"/>
              </a:rPr>
              <a:t>1998年，夏威夷大学的丹尼斯·冈萨雷斯研制出一种名为"彩虹木瓜"的转基因水果，这种水果对病毒具有抗药性。</a:t>
            </a:r>
          </a:p>
          <a:p>
            <a:pPr defTabSz="685800"/>
            <a:endParaRPr lang="en-US" sz="2100" dirty="0">
              <a:solidFill>
                <a:srgbClr val="000000"/>
              </a:solidFill>
              <a:latin typeface="Times New Roman"/>
              <a:cs typeface="Times New Roman"/>
            </a:endParaRPr>
          </a:p>
          <a:p>
            <a:pPr defTabSz="685800"/>
            <a:r>
              <a:rPr lang="en-US" sz="2100" dirty="0" err="1">
                <a:solidFill>
                  <a:srgbClr val="000000"/>
                </a:solidFill>
              </a:rPr>
              <a:t>现在生长在夏威夷</a:t>
            </a:r>
            <a:r>
              <a:rPr lang="ja-JP" altLang="en-US" sz="2100">
                <a:solidFill>
                  <a:srgbClr val="000000"/>
                </a:solidFill>
              </a:rPr>
              <a:t>的</a:t>
            </a:r>
            <a:r>
              <a:rPr lang="en-US" sz="2100" dirty="0">
                <a:solidFill>
                  <a:srgbClr val="000000"/>
                </a:solidFill>
                <a:latin typeface="Times New Roman"/>
                <a:cs typeface="Times New Roman"/>
                <a:hlinkClick r:id="rId3"/>
              </a:rPr>
              <a:t>77%的作物</a:t>
            </a:r>
            <a:r>
              <a:rPr lang="en-US" sz="2100" dirty="0">
                <a:solidFill>
                  <a:srgbClr val="000000"/>
                </a:solidFill>
                <a:latin typeface="Times New Roman"/>
                <a:cs typeface="Times New Roman"/>
              </a:rPr>
              <a:t>是基因工程，在美国被食用。</a:t>
            </a:r>
          </a:p>
          <a:p>
            <a:pPr defTabSz="685800"/>
            <a:endParaRPr lang="en-US" sz="2100" dirty="0">
              <a:solidFill>
                <a:srgbClr val="000000"/>
              </a:solidFill>
              <a:latin typeface="Times New Roman"/>
              <a:cs typeface="Times New Roman"/>
            </a:endParaRPr>
          </a:p>
          <a:p>
            <a:pPr defTabSz="685800"/>
            <a:endParaRPr lang="en-US" sz="2100" b="1" dirty="0">
              <a:solidFill>
                <a:srgbClr val="000000"/>
              </a:solidFill>
              <a:latin typeface="Times New Roman"/>
              <a:cs typeface="Times New Roman"/>
            </a:endParaRPr>
          </a:p>
          <a:p>
            <a:pPr algn="ctr" defTabSz="685800"/>
            <a:r>
              <a:rPr lang="en-US" sz="2800" b="1" dirty="0">
                <a:solidFill>
                  <a:srgbClr val="FF0000"/>
                </a:solidFill>
                <a:latin typeface="Times New Roman"/>
                <a:cs typeface="Times New Roman"/>
              </a:rPr>
              <a:t>但在泰国，这个解决方案是被禁止的</a:t>
            </a:r>
          </a:p>
        </p:txBody>
      </p:sp>
    </p:spTree>
    <p:extLst>
      <p:ext uri="{BB962C8B-B14F-4D97-AF65-F5344CB8AC3E}">
        <p14:creationId xmlns:p14="http://schemas.microsoft.com/office/powerpoint/2010/main" val="50655426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6775" y="1589339"/>
            <a:ext cx="6397189" cy="3277820"/>
          </a:xfrm>
          <a:prstGeom prst="rect">
            <a:avLst/>
          </a:prstGeom>
          <a:noFill/>
        </p:spPr>
        <p:txBody>
          <a:bodyPr wrap="square" rtlCol="0">
            <a:spAutoFit/>
          </a:bodyPr>
          <a:lstStyle/>
          <a:p>
            <a:pPr algn="ctr" defTabSz="342900"/>
            <a:r>
              <a:rPr lang="en-US" sz="2100" dirty="0">
                <a:solidFill>
                  <a:srgbClr val="FF0000"/>
                </a:solidFill>
                <a:latin typeface="Arial"/>
              </a:rPr>
              <a:t>如果你不想吃转基因技术衍生的食物，那就不要吃。这是你的选择</a:t>
            </a:r>
          </a:p>
          <a:p>
            <a:pPr algn="ctr" defTabSz="342900"/>
            <a:endParaRPr lang="en-US" sz="2100" dirty="0">
              <a:solidFill>
                <a:srgbClr val="3B3D3C"/>
              </a:solidFill>
              <a:latin typeface="Arial"/>
            </a:endParaRPr>
          </a:p>
          <a:p>
            <a:pPr algn="ctr" defTabSz="342900"/>
            <a:r>
              <a:rPr lang="en-US" sz="2100" dirty="0" err="1">
                <a:solidFill>
                  <a:srgbClr val="FF0000"/>
                </a:solidFill>
                <a:latin typeface="Arial"/>
              </a:rPr>
              <a:t>但不要</a:t>
            </a:r>
            <a:r>
              <a:rPr lang="en-US" sz="2100" u="sng" dirty="0" err="1">
                <a:solidFill>
                  <a:srgbClr val="FF0000"/>
                </a:solidFill>
                <a:latin typeface="Arial"/>
              </a:rPr>
              <a:t>假装</a:t>
            </a:r>
            <a:r>
              <a:rPr lang="en-US" sz="2100" dirty="0" err="1">
                <a:solidFill>
                  <a:srgbClr val="FF0000"/>
                </a:solidFill>
                <a:latin typeface="Arial"/>
              </a:rPr>
              <a:t>此类食品</a:t>
            </a:r>
            <a:r>
              <a:rPr lang="en-US" sz="2100" u="sng" dirty="0" err="1">
                <a:solidFill>
                  <a:srgbClr val="FF0000"/>
                </a:solidFill>
                <a:latin typeface="Arial"/>
              </a:rPr>
              <a:t>是</a:t>
            </a:r>
            <a:r>
              <a:rPr lang="en-US" sz="2100" dirty="0" err="1">
                <a:solidFill>
                  <a:srgbClr val="FF0000"/>
                </a:solidFill>
                <a:latin typeface="Arial"/>
              </a:rPr>
              <a:t>危险</a:t>
            </a:r>
            <a:r>
              <a:rPr lang="ja-JP" altLang="en-US" sz="2100" dirty="0">
                <a:solidFill>
                  <a:srgbClr val="FF0000"/>
                </a:solidFill>
                <a:latin typeface="Arial"/>
              </a:rPr>
              <a:t>的</a:t>
            </a:r>
            <a:endParaRPr lang="en-US" sz="2100" dirty="0">
              <a:solidFill>
                <a:srgbClr val="FF0000"/>
              </a:solidFill>
              <a:latin typeface="Arial"/>
            </a:endParaRPr>
          </a:p>
          <a:p>
            <a:pPr algn="ctr" defTabSz="342900"/>
            <a:endParaRPr lang="en-US" sz="2100" dirty="0">
              <a:solidFill>
                <a:srgbClr val="FF0000"/>
              </a:solidFill>
              <a:latin typeface="Arial"/>
            </a:endParaRPr>
          </a:p>
          <a:p>
            <a:pPr algn="ctr" defTabSz="342900"/>
            <a:endParaRPr lang="en-US" sz="2100" dirty="0">
              <a:solidFill>
                <a:srgbClr val="3B3D3C"/>
              </a:solidFill>
              <a:latin typeface="Arial"/>
            </a:endParaRPr>
          </a:p>
          <a:p>
            <a:pPr algn="ctr" defTabSz="342900"/>
            <a:r>
              <a:rPr lang="en-US" sz="2700" b="1" dirty="0">
                <a:solidFill>
                  <a:srgbClr val="00B050"/>
                </a:solidFill>
                <a:latin typeface="Arial"/>
              </a:rPr>
              <a:t>如果有什么</a:t>
            </a:r>
          </a:p>
          <a:p>
            <a:pPr algn="ctr" defTabSz="342900"/>
            <a:endParaRPr lang="en-US" sz="2700" dirty="0">
              <a:solidFill>
                <a:srgbClr val="3B3D3C"/>
              </a:solidFill>
              <a:latin typeface="Arial"/>
            </a:endParaRPr>
          </a:p>
          <a:p>
            <a:pPr algn="ctr" defTabSz="342900"/>
            <a:r>
              <a:rPr lang="en-US" sz="2700" b="1" dirty="0">
                <a:solidFill>
                  <a:srgbClr val="00B050"/>
                </a:solidFill>
                <a:latin typeface="Arial"/>
              </a:rPr>
              <a:t>它们可能比传统食品更安全</a:t>
            </a:r>
          </a:p>
        </p:txBody>
      </p:sp>
      <p:sp>
        <p:nvSpPr>
          <p:cNvPr id="3" name="TextBox 2"/>
          <p:cNvSpPr txBox="1"/>
          <p:nvPr/>
        </p:nvSpPr>
        <p:spPr>
          <a:xfrm>
            <a:off x="318499" y="246580"/>
            <a:ext cx="8352890" cy="523220"/>
          </a:xfrm>
          <a:prstGeom prst="rect">
            <a:avLst/>
          </a:prstGeom>
          <a:noFill/>
        </p:spPr>
        <p:txBody>
          <a:bodyPr wrap="square" rtlCol="0">
            <a:spAutoFit/>
          </a:bodyPr>
          <a:lstStyle/>
          <a:p>
            <a:r>
              <a:rPr lang="en-US" sz="2800" dirty="0">
                <a:solidFill>
                  <a:schemeClr val="bg1"/>
                </a:solidFill>
              </a:rPr>
              <a:t>食物选择是发达国家的奢侈品</a:t>
            </a:r>
          </a:p>
        </p:txBody>
      </p:sp>
    </p:spTree>
    <p:extLst>
      <p:ext uri="{BB962C8B-B14F-4D97-AF65-F5344CB8AC3E}">
        <p14:creationId xmlns:p14="http://schemas.microsoft.com/office/powerpoint/2010/main" val="29684313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346767" y="228600"/>
            <a:ext cx="3868838" cy="576072"/>
          </a:xfrm>
        </p:spPr>
        <p:txBody>
          <a:bodyPr>
            <a:normAutofit fontScale="90000"/>
          </a:bodyPr>
          <a:lstStyle/>
          <a:p>
            <a:pPr algn="ctr"/>
            <a:r>
              <a:rPr lang="en-US" dirty="0">
                <a:solidFill>
                  <a:schemeClr val="bg1">
                    <a:lumMod val="95000"/>
                  </a:schemeClr>
                </a:solidFill>
              </a:rPr>
              <a:t>科学事实</a:t>
            </a:r>
          </a:p>
        </p:txBody>
      </p:sp>
      <p:sp>
        <p:nvSpPr>
          <p:cNvPr id="4" name="Content Placeholder 3"/>
          <p:cNvSpPr>
            <a:spLocks noGrp="1"/>
          </p:cNvSpPr>
          <p:nvPr>
            <p:ph idx="10"/>
          </p:nvPr>
        </p:nvSpPr>
        <p:spPr>
          <a:xfrm>
            <a:off x="850900" y="1676400"/>
            <a:ext cx="7706246" cy="4610099"/>
          </a:xfrm>
        </p:spPr>
        <p:txBody>
          <a:bodyPr>
            <a:normAutofit/>
          </a:bodyPr>
          <a:lstStyle/>
          <a:p>
            <a:endParaRPr lang="en-US" sz="2100" dirty="0">
              <a:latin typeface="Calibri" panose="020F0502020204030204" pitchFamily="34" charset="0"/>
            </a:endParaRPr>
          </a:p>
          <a:p>
            <a:pPr marL="0" indent="0" algn="ctr">
              <a:buClr>
                <a:schemeClr val="tx1"/>
              </a:buClr>
              <a:buNone/>
            </a:pPr>
            <a:r>
              <a:rPr lang="en-US" sz="2800" b="1" dirty="0" err="1">
                <a:solidFill>
                  <a:srgbClr val="FF0000"/>
                </a:solidFill>
                <a:latin typeface="Calibri" panose="020F0502020204030204" pitchFamily="34" charset="0"/>
              </a:rPr>
              <a:t>对于</a:t>
            </a:r>
            <a:r>
              <a:rPr lang="ja-JP" altLang="en-US" sz="2800" b="1" u="sng" dirty="0">
                <a:solidFill>
                  <a:srgbClr val="FF0000"/>
                </a:solidFill>
                <a:latin typeface="Calibri" panose="020F0502020204030204" pitchFamily="34" charset="0"/>
              </a:rPr>
              <a:t>发达</a:t>
            </a:r>
            <a:r>
              <a:rPr lang="en-US" sz="2800" b="1" dirty="0" err="1">
                <a:solidFill>
                  <a:srgbClr val="FF0000"/>
                </a:solidFill>
                <a:latin typeface="Calibri" panose="020F0502020204030204" pitchFamily="34" charset="0"/>
              </a:rPr>
              <a:t>国家</a:t>
            </a:r>
            <a:r>
              <a:rPr lang="ja-JP" altLang="en-US" sz="2800" b="1" dirty="0">
                <a:solidFill>
                  <a:srgbClr val="FF0000"/>
                </a:solidFill>
                <a:latin typeface="Calibri" panose="020F0502020204030204" pitchFamily="34" charset="0"/>
              </a:rPr>
              <a:t>而言</a:t>
            </a:r>
            <a:r>
              <a:rPr lang="en-US" sz="2800" b="1" dirty="0" err="1">
                <a:solidFill>
                  <a:srgbClr val="FF0000"/>
                </a:solidFill>
                <a:latin typeface="Calibri" panose="020F0502020204030204" pitchFamily="34" charset="0"/>
              </a:rPr>
              <a:t>食物不是问题</a:t>
            </a:r>
            <a:r>
              <a:rPr lang="en-US" sz="2800" b="1" dirty="0">
                <a:solidFill>
                  <a:srgbClr val="FF0000"/>
                </a:solidFill>
                <a:latin typeface="Calibri" panose="020F0502020204030204" pitchFamily="34" charset="0"/>
              </a:rPr>
              <a:t>。</a:t>
            </a: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endParaRPr lang="en-US" sz="2100" b="1" dirty="0">
              <a:solidFill>
                <a:srgbClr val="FF0000"/>
              </a:solidFill>
              <a:latin typeface="Calibri" panose="020F0502020204030204" pitchFamily="34" charset="0"/>
            </a:endParaRPr>
          </a:p>
          <a:p>
            <a:pPr marL="0" indent="0" algn="ctr">
              <a:buClr>
                <a:schemeClr val="tx1"/>
              </a:buClr>
              <a:buNone/>
            </a:pPr>
            <a:r>
              <a:rPr lang="en-US" sz="2800" b="1" dirty="0" err="1">
                <a:solidFill>
                  <a:schemeClr val="accent1">
                    <a:lumMod val="75000"/>
                    <a:lumOff val="25000"/>
                  </a:schemeClr>
                </a:solidFill>
                <a:latin typeface="Calibri" panose="020F0502020204030204" pitchFamily="34" charset="0"/>
              </a:rPr>
              <a:t>我们绝不能忘记我们的行为对</a:t>
            </a:r>
            <a:r>
              <a:rPr lang="en-US" sz="2800" b="1" u="sng" dirty="0" err="1">
                <a:solidFill>
                  <a:schemeClr val="accent1">
                    <a:lumMod val="75000"/>
                    <a:lumOff val="25000"/>
                  </a:schemeClr>
                </a:solidFill>
                <a:latin typeface="Calibri" panose="020F0502020204030204" pitchFamily="34" charset="0"/>
              </a:rPr>
              <a:t>发展</a:t>
            </a:r>
            <a:r>
              <a:rPr lang="ja-JP" altLang="en-US" sz="2800" b="1" u="sng" dirty="0">
                <a:solidFill>
                  <a:schemeClr val="accent1">
                    <a:lumMod val="75000"/>
                    <a:lumOff val="25000"/>
                  </a:schemeClr>
                </a:solidFill>
                <a:latin typeface="Calibri" panose="020F0502020204030204" pitchFamily="34" charset="0"/>
              </a:rPr>
              <a:t>中</a:t>
            </a:r>
            <a:r>
              <a:rPr lang="en-US" sz="2800" b="1" dirty="0" err="1">
                <a:solidFill>
                  <a:schemeClr val="accent1">
                    <a:lumMod val="75000"/>
                    <a:lumOff val="25000"/>
                  </a:schemeClr>
                </a:solidFill>
                <a:latin typeface="Calibri" panose="020F0502020204030204" pitchFamily="34" charset="0"/>
              </a:rPr>
              <a:t>国家</a:t>
            </a:r>
            <a:r>
              <a:rPr lang="ja-JP" altLang="en-US" sz="2800" b="1" dirty="0">
                <a:solidFill>
                  <a:schemeClr val="accent1">
                    <a:lumMod val="75000"/>
                    <a:lumOff val="25000"/>
                  </a:schemeClr>
                </a:solidFill>
                <a:latin typeface="Calibri" panose="020F0502020204030204" pitchFamily="34" charset="0"/>
              </a:rPr>
              <a:t>的影响</a:t>
            </a: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800" b="1" dirty="0">
              <a:solidFill>
                <a:schemeClr val="accent1">
                  <a:lumMod val="75000"/>
                  <a:lumOff val="25000"/>
                </a:schemeClr>
              </a:solidFill>
              <a:latin typeface="Calibri" panose="020F0502020204030204" pitchFamily="34" charset="0"/>
            </a:endParaRPr>
          </a:p>
          <a:p>
            <a:pPr marL="0" indent="0" algn="ctr">
              <a:buClr>
                <a:schemeClr val="tx1"/>
              </a:buClr>
              <a:buNone/>
            </a:pPr>
            <a:endParaRPr lang="en-US" sz="2100" b="1" dirty="0">
              <a:latin typeface="Calibri" panose="020F0502020204030204" pitchFamily="34" charset="0"/>
            </a:endParaRPr>
          </a:p>
          <a:p>
            <a:pPr marL="0" indent="0" algn="ctr">
              <a:buClr>
                <a:schemeClr val="tx1"/>
              </a:buClr>
              <a:buNone/>
            </a:pPr>
            <a:r>
              <a:rPr lang="en-US" sz="3000" b="1" dirty="0" err="1">
                <a:solidFill>
                  <a:srgbClr val="00B050"/>
                </a:solidFill>
                <a:latin typeface="Calibri" panose="020F0502020204030204" pitchFamily="34" charset="0"/>
              </a:rPr>
              <a:t>我们的政治</a:t>
            </a:r>
            <a:r>
              <a:rPr lang="zh-CN" altLang="en-US" sz="3000" b="1" dirty="0">
                <a:solidFill>
                  <a:srgbClr val="00B050"/>
                </a:solidFill>
                <a:latin typeface="Calibri" panose="020F0502020204030204" pitchFamily="34" charset="0"/>
              </a:rPr>
              <a:t>需要更多的</a:t>
            </a:r>
            <a:r>
              <a:rPr lang="en-US" sz="3000" b="1" dirty="0" err="1">
                <a:solidFill>
                  <a:srgbClr val="00B050"/>
                </a:solidFill>
                <a:latin typeface="Calibri" panose="020F0502020204030204" pitchFamily="34" charset="0"/>
              </a:rPr>
              <a:t>科学</a:t>
            </a:r>
            <a:endParaRPr lang="en-US" sz="3000" b="1" dirty="0">
              <a:solidFill>
                <a:srgbClr val="00B050"/>
              </a:solidFill>
              <a:latin typeface="Calibri" panose="020F0502020204030204" pitchFamily="34" charset="0"/>
            </a:endParaRPr>
          </a:p>
          <a:p>
            <a:pPr marL="0" indent="0" algn="ctr">
              <a:buClr>
                <a:schemeClr val="tx1"/>
              </a:buClr>
              <a:buNone/>
            </a:pPr>
            <a:r>
              <a:rPr lang="zh-CN" altLang="en-US" sz="3000" b="1" dirty="0">
                <a:solidFill>
                  <a:srgbClr val="00B050"/>
                </a:solidFill>
                <a:latin typeface="Calibri" panose="020F0502020204030204" pitchFamily="34" charset="0"/>
              </a:rPr>
              <a:t>而</a:t>
            </a:r>
            <a:r>
              <a:rPr lang="en-US" sz="3000" b="1" dirty="0" err="1">
                <a:solidFill>
                  <a:srgbClr val="00B050"/>
                </a:solidFill>
                <a:latin typeface="Calibri" panose="020F0502020204030204" pitchFamily="34" charset="0"/>
              </a:rPr>
              <a:t>我们的科学</a:t>
            </a:r>
            <a:r>
              <a:rPr lang="zh-CN" altLang="en-US" sz="3000" b="1" dirty="0">
                <a:solidFill>
                  <a:srgbClr val="00B050"/>
                </a:solidFill>
                <a:latin typeface="Calibri" panose="020F0502020204030204" pitchFamily="34" charset="0"/>
              </a:rPr>
              <a:t>需要更少的</a:t>
            </a:r>
            <a:r>
              <a:rPr lang="en-US" sz="3000" b="1" dirty="0" err="1">
                <a:solidFill>
                  <a:srgbClr val="00B050"/>
                </a:solidFill>
                <a:latin typeface="Calibri" panose="020F0502020204030204" pitchFamily="34" charset="0"/>
              </a:rPr>
              <a:t>政治</a:t>
            </a:r>
            <a:endParaRPr lang="en-US" sz="3000" b="1" dirty="0">
              <a:solidFill>
                <a:srgbClr val="00B050"/>
              </a:solidFill>
              <a:latin typeface="Calibri" panose="020F0502020204030204" pitchFamily="34" charset="0"/>
            </a:endParaRPr>
          </a:p>
          <a:p>
            <a:pPr marL="0" indent="0" algn="ctr">
              <a:buClr>
                <a:schemeClr val="tx1"/>
              </a:buClr>
              <a:buNone/>
            </a:pPr>
            <a:endParaRPr lang="en-US" sz="3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18651893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9704" y="1317522"/>
            <a:ext cx="6508955" cy="3046988"/>
          </a:xfrm>
          <a:prstGeom prst="rect">
            <a:avLst/>
          </a:prstGeom>
          <a:noFill/>
        </p:spPr>
        <p:txBody>
          <a:bodyPr wrap="square" rtlCol="0">
            <a:spAutoFit/>
          </a:bodyPr>
          <a:lstStyle/>
          <a:p>
            <a:pPr algn="ctr"/>
            <a:r>
              <a:rPr lang="en-US" sz="3200" b="1" dirty="0"/>
              <a:t>记住，对于8亿晚上饿着肚子上床睡觉的人</a:t>
            </a:r>
          </a:p>
          <a:p>
            <a:pPr algn="ctr"/>
            <a:endParaRPr lang="en-US" sz="3200" b="1" dirty="0"/>
          </a:p>
          <a:p>
            <a:endParaRPr lang="en-US" dirty="0"/>
          </a:p>
          <a:p>
            <a:endParaRPr lang="en-US" dirty="0"/>
          </a:p>
          <a:p>
            <a:pPr algn="ctr"/>
            <a:r>
              <a:rPr lang="en-US" dirty="0"/>
              <a:t> </a:t>
            </a:r>
            <a:r>
              <a:rPr lang="en-US" sz="6000" b="1" dirty="0" err="1">
                <a:solidFill>
                  <a:schemeClr val="accent1">
                    <a:lumMod val="75000"/>
                  </a:schemeClr>
                </a:solidFill>
              </a:rPr>
              <a:t>食品是</a:t>
            </a:r>
            <a:r>
              <a:rPr lang="ja-JP" altLang="en-US" sz="6000" b="1">
                <a:solidFill>
                  <a:schemeClr val="accent1">
                    <a:lumMod val="75000"/>
                  </a:schemeClr>
                </a:solidFill>
              </a:rPr>
              <a:t>药</a:t>
            </a:r>
            <a:endParaRPr lang="en-US" sz="6000" b="1" dirty="0">
              <a:solidFill>
                <a:schemeClr val="accent1">
                  <a:lumMod val="75000"/>
                </a:schemeClr>
              </a:solidFill>
            </a:endParaRPr>
          </a:p>
        </p:txBody>
      </p:sp>
    </p:spTree>
    <p:extLst>
      <p:ext uri="{BB962C8B-B14F-4D97-AF65-F5344CB8AC3E}">
        <p14:creationId xmlns:p14="http://schemas.microsoft.com/office/powerpoint/2010/main" val="40163468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996950" y="228600"/>
            <a:ext cx="7315200" cy="576072"/>
          </a:xfrm>
        </p:spPr>
        <p:txBody>
          <a:bodyPr>
            <a:normAutofit fontScale="90000"/>
          </a:bodyPr>
          <a:lstStyle/>
          <a:p>
            <a:r>
              <a:rPr lang="en-US" dirty="0"/>
              <a:t>世界各地需要采取的行动</a:t>
            </a:r>
          </a:p>
        </p:txBody>
      </p:sp>
      <p:sp>
        <p:nvSpPr>
          <p:cNvPr id="4" name="Content Placeholder 3"/>
          <p:cNvSpPr>
            <a:spLocks noGrp="1"/>
          </p:cNvSpPr>
          <p:nvPr>
            <p:ph idx="10"/>
          </p:nvPr>
        </p:nvSpPr>
        <p:spPr>
          <a:xfrm>
            <a:off x="729673" y="1885950"/>
            <a:ext cx="7509164" cy="3448049"/>
          </a:xfrm>
        </p:spPr>
        <p:txBody>
          <a:bodyPr>
            <a:normAutofit fontScale="70000" lnSpcReduction="20000"/>
          </a:bodyPr>
          <a:lstStyle/>
          <a:p>
            <a:pPr marL="0" indent="0" algn="ctr">
              <a:buNone/>
            </a:pPr>
            <a:r>
              <a:rPr lang="en-US" sz="5100" b="1" dirty="0">
                <a:solidFill>
                  <a:srgbClr val="0070C0"/>
                </a:solidFill>
                <a:latin typeface="Calibri" panose="020F0502020204030204" pitchFamily="34" charset="0"/>
              </a:rPr>
              <a:t>政治家们应该倾听他们资助的科学家的意见</a:t>
            </a:r>
          </a:p>
          <a:p>
            <a:pPr marL="0" indent="0" algn="ctr">
              <a:buNone/>
            </a:pP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pPr marL="0" indent="0" algn="ctr">
              <a:buNone/>
            </a:pPr>
            <a:r>
              <a:rPr lang="en-US" sz="5100" b="1" dirty="0" err="1">
                <a:solidFill>
                  <a:srgbClr val="0070C0"/>
                </a:solidFill>
                <a:latin typeface="Calibri" panose="020F0502020204030204" pitchFamily="34" charset="0"/>
              </a:rPr>
              <a:t>停止支持这样的想法</a:t>
            </a:r>
            <a:r>
              <a:rPr lang="zh-CN" altLang="en-US" sz="5100" b="1" dirty="0">
                <a:solidFill>
                  <a:srgbClr val="0070C0"/>
                </a:solidFill>
                <a:latin typeface="Calibri" panose="020F0502020204030204" pitchFamily="34" charset="0"/>
              </a:rPr>
              <a:t>：</a:t>
            </a:r>
            <a:r>
              <a:rPr lang="en-US" sz="5100" b="1" dirty="0" err="1">
                <a:solidFill>
                  <a:srgbClr val="0070C0"/>
                </a:solidFill>
                <a:latin typeface="Calibri" panose="020F0502020204030204" pitchFamily="34" charset="0"/>
              </a:rPr>
              <a:t>即通过精</a:t>
            </a:r>
            <a:r>
              <a:rPr lang="zh-CN" altLang="en-US" sz="5100" b="1" dirty="0">
                <a:solidFill>
                  <a:srgbClr val="0070C0"/>
                </a:solidFill>
                <a:latin typeface="Calibri" panose="020F0502020204030204" pitchFamily="34" charset="0"/>
              </a:rPr>
              <a:t>准</a:t>
            </a:r>
            <a:r>
              <a:rPr lang="en-US" sz="5100" b="1" dirty="0" err="1">
                <a:solidFill>
                  <a:srgbClr val="0070C0"/>
                </a:solidFill>
                <a:latin typeface="Calibri" panose="020F0502020204030204" pitchFamily="34" charset="0"/>
              </a:rPr>
              <a:t>育种方法生产的食品必须比传统方法更危险</a:t>
            </a:r>
            <a:r>
              <a:rPr lang="zh-CN" altLang="en-US" sz="5100" b="1" dirty="0">
                <a:solidFill>
                  <a:srgbClr val="0070C0"/>
                </a:solidFill>
                <a:latin typeface="Calibri" panose="020F0502020204030204" pitchFamily="34" charset="0"/>
              </a:rPr>
              <a:t>。 </a:t>
            </a:r>
            <a:r>
              <a:rPr lang="en-US" sz="5100" b="1" dirty="0" err="1">
                <a:solidFill>
                  <a:srgbClr val="0070C0"/>
                </a:solidFill>
                <a:latin typeface="Calibri" panose="020F0502020204030204" pitchFamily="34" charset="0"/>
              </a:rPr>
              <a:t>科学</a:t>
            </a:r>
            <a:r>
              <a:rPr lang="ja-JP" altLang="en-US" sz="5100" b="1" dirty="0">
                <a:solidFill>
                  <a:srgbClr val="0070C0"/>
                </a:solidFill>
                <a:latin typeface="Calibri" panose="020F0502020204030204" pitchFamily="34" charset="0"/>
              </a:rPr>
              <a:t>已经证明</a:t>
            </a:r>
            <a:r>
              <a:rPr lang="en-US" sz="5100" b="1" dirty="0" err="1">
                <a:solidFill>
                  <a:srgbClr val="0070C0"/>
                </a:solidFill>
                <a:latin typeface="Calibri" panose="020F0502020204030204" pitchFamily="34" charset="0"/>
              </a:rPr>
              <a:t>它们不是</a:t>
            </a:r>
            <a:endParaRPr lang="en-US" sz="5100" b="1" dirty="0">
              <a:solidFill>
                <a:srgbClr val="0070C0"/>
              </a:solidFill>
              <a:latin typeface="Calibri" panose="020F0502020204030204" pitchFamily="34" charset="0"/>
            </a:endParaRPr>
          </a:p>
          <a:p>
            <a:pPr marL="0" indent="0" algn="ctr">
              <a:buNone/>
            </a:pPr>
            <a:endParaRPr lang="en-US" sz="3825" b="1" dirty="0">
              <a:latin typeface="Calibri" panose="020F0502020204030204" pitchFamily="34" charset="0"/>
            </a:endParaRPr>
          </a:p>
          <a:p>
            <a:endParaRPr lang="en-US" sz="1800" dirty="0"/>
          </a:p>
        </p:txBody>
      </p:sp>
    </p:spTree>
    <p:extLst>
      <p:ext uri="{BB962C8B-B14F-4D97-AF65-F5344CB8AC3E}">
        <p14:creationId xmlns:p14="http://schemas.microsoft.com/office/powerpoint/2010/main" val="18187074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71500" y="1016000"/>
            <a:ext cx="7899400" cy="4431983"/>
          </a:xfrm>
          <a:prstGeom prst="rect">
            <a:avLst/>
          </a:prstGeom>
          <a:noFill/>
        </p:spPr>
        <p:txBody>
          <a:bodyPr wrap="square" rtlCol="0">
            <a:spAutoFit/>
          </a:bodyPr>
          <a:lstStyle/>
          <a:p>
            <a:pPr algn="ctr"/>
            <a:r>
              <a:rPr lang="en-US" sz="3600" b="1" dirty="0">
                <a:solidFill>
                  <a:schemeClr val="accent5">
                    <a:lumMod val="75000"/>
                  </a:schemeClr>
                </a:solidFill>
              </a:rPr>
              <a:t>民间社会也必须发挥作用</a:t>
            </a:r>
          </a:p>
          <a:p>
            <a:pPr algn="ctr"/>
            <a:endParaRPr lang="en-US" sz="3600" b="1" dirty="0">
              <a:solidFill>
                <a:schemeClr val="accent5">
                  <a:lumMod val="75000"/>
                </a:schemeClr>
              </a:solidFill>
            </a:endParaRPr>
          </a:p>
          <a:p>
            <a:endParaRPr lang="en-US" dirty="0"/>
          </a:p>
          <a:p>
            <a:pPr algn="ctr"/>
            <a:r>
              <a:rPr lang="en-US" sz="2400" b="1" dirty="0">
                <a:solidFill>
                  <a:srgbClr val="00B050"/>
                </a:solidFill>
              </a:rPr>
              <a:t>主要宗教领袖应该大声疾呼</a:t>
            </a:r>
          </a:p>
          <a:p>
            <a:pPr algn="ctr"/>
            <a:endParaRPr lang="en-US" sz="2400" b="1" dirty="0">
              <a:solidFill>
                <a:srgbClr val="00B050"/>
              </a:solidFill>
            </a:endParaRPr>
          </a:p>
          <a:p>
            <a:pPr algn="ctr"/>
            <a:r>
              <a:rPr lang="en-US" sz="2400" b="1" dirty="0">
                <a:solidFill>
                  <a:srgbClr val="00B050"/>
                </a:solidFill>
              </a:rPr>
              <a:t>扶轮社等团体应大声疾呼</a:t>
            </a:r>
          </a:p>
          <a:p>
            <a:pPr algn="ctr"/>
            <a:endParaRPr lang="en-US" sz="2400" b="1" dirty="0">
              <a:solidFill>
                <a:srgbClr val="00B050"/>
              </a:solidFill>
            </a:endParaRPr>
          </a:p>
          <a:p>
            <a:pPr algn="ctr"/>
            <a:r>
              <a:rPr lang="en-US" sz="2400" b="1" dirty="0">
                <a:solidFill>
                  <a:srgbClr val="00B050"/>
                </a:solidFill>
              </a:rPr>
              <a:t>有影响力的名人应该大声疾呼</a:t>
            </a:r>
          </a:p>
          <a:p>
            <a:pPr algn="ctr"/>
            <a:endParaRPr lang="en-US" sz="2400" b="1" dirty="0">
              <a:solidFill>
                <a:srgbClr val="00B050"/>
              </a:solidFill>
            </a:endParaRPr>
          </a:p>
          <a:p>
            <a:pPr algn="ctr"/>
            <a:r>
              <a:rPr lang="en-US" sz="2400" b="1" dirty="0" err="1">
                <a:solidFill>
                  <a:srgbClr val="00B050"/>
                </a:solidFill>
              </a:rPr>
              <a:t>媒体应呈现</a:t>
            </a:r>
            <a:r>
              <a:rPr lang="en-US" sz="2400" b="1" dirty="0" err="1">
                <a:solidFill>
                  <a:srgbClr val="0070C0"/>
                </a:solidFill>
              </a:rPr>
              <a:t>科学事实</a:t>
            </a:r>
            <a:r>
              <a:rPr lang="ja-JP" altLang="en-US" sz="2400" b="1">
                <a:solidFill>
                  <a:srgbClr val="00B050"/>
                </a:solidFill>
              </a:rPr>
              <a:t>而</a:t>
            </a:r>
            <a:r>
              <a:rPr lang="en-US" sz="2400" b="1" dirty="0" err="1">
                <a:solidFill>
                  <a:srgbClr val="00B050"/>
                </a:solidFill>
              </a:rPr>
              <a:t>不</a:t>
            </a:r>
            <a:r>
              <a:rPr lang="ja-JP" altLang="en-US" sz="2400" b="1">
                <a:solidFill>
                  <a:srgbClr val="00B050"/>
                </a:solidFill>
              </a:rPr>
              <a:t>是</a:t>
            </a:r>
            <a:r>
              <a:rPr lang="en-US" sz="2400" b="1" dirty="0" err="1">
                <a:solidFill>
                  <a:srgbClr val="FF0000"/>
                </a:solidFill>
              </a:rPr>
              <a:t>科幻小说</a:t>
            </a:r>
            <a:endParaRPr lang="en-US" sz="2400" b="1" dirty="0">
              <a:solidFill>
                <a:srgbClr val="FF0000"/>
              </a:solidFill>
            </a:endParaRPr>
          </a:p>
          <a:p>
            <a:pPr algn="ctr"/>
            <a:endParaRPr lang="en-US" sz="2400" b="1" dirty="0">
              <a:solidFill>
                <a:srgbClr val="00B050"/>
              </a:solidFill>
            </a:endParaRPr>
          </a:p>
        </p:txBody>
      </p:sp>
    </p:spTree>
    <p:extLst>
      <p:ext uri="{BB962C8B-B14F-4D97-AF65-F5344CB8AC3E}">
        <p14:creationId xmlns:p14="http://schemas.microsoft.com/office/powerpoint/2010/main" val="16498761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79646" y="1222408"/>
            <a:ext cx="7161195" cy="4462760"/>
          </a:xfrm>
          <a:prstGeom prst="rect">
            <a:avLst/>
          </a:prstGeom>
          <a:noFill/>
        </p:spPr>
        <p:txBody>
          <a:bodyPr wrap="square" rtlCol="0">
            <a:spAutoFit/>
          </a:bodyPr>
          <a:lstStyle/>
          <a:p>
            <a:pPr algn="ctr"/>
            <a:r>
              <a:rPr lang="en-US" dirty="0"/>
              <a:t>神崇拜的会众</a:t>
            </a:r>
            <a:br>
              <a:rPr lang="en-US" dirty="0"/>
            </a:br>
            <a:r>
              <a:rPr lang="en-US" dirty="0"/>
              <a:t>和圣餐的纪律</a:t>
            </a:r>
          </a:p>
          <a:p>
            <a:pPr algn="ctr"/>
            <a:r>
              <a:rPr lang="en-US" dirty="0"/>
              <a:t> </a:t>
            </a:r>
          </a:p>
          <a:p>
            <a:r>
              <a:rPr lang="en-US" sz="1400" dirty="0"/>
              <a:t>Pro. N. 320/17</a:t>
            </a:r>
          </a:p>
          <a:p>
            <a:pPr algn="ctr"/>
            <a:r>
              <a:rPr lang="en-US" b="1" dirty="0"/>
              <a:t>给主教的通函</a:t>
            </a:r>
            <a:br>
              <a:rPr lang="en-US" b="1" dirty="0"/>
            </a:br>
            <a:r>
              <a:rPr lang="en-US" b="1" dirty="0"/>
              <a:t>在圣体面包和葡萄酒上</a:t>
            </a:r>
          </a:p>
          <a:p>
            <a:r>
              <a:rPr lang="en-US" b="1" dirty="0"/>
              <a:t>.</a:t>
            </a:r>
          </a:p>
          <a:p>
            <a:r>
              <a:rPr lang="en-US" b="1" dirty="0"/>
              <a:t>.</a:t>
            </a:r>
          </a:p>
          <a:p>
            <a:r>
              <a:rPr lang="en-US" b="1" dirty="0"/>
              <a:t>.</a:t>
            </a:r>
          </a:p>
          <a:p>
            <a:r>
              <a:rPr lang="en-US" b="1" dirty="0"/>
              <a:t>.</a:t>
            </a:r>
          </a:p>
          <a:p>
            <a:pPr algn="ctr"/>
            <a:r>
              <a:rPr lang="en-US" dirty="0"/>
              <a:t>5. 同一教会还决定，圣餐事项与</a:t>
            </a:r>
            <a:r>
              <a:rPr lang="en-US" dirty="0">
                <a:solidFill>
                  <a:srgbClr val="00B0F0"/>
                </a:solidFill>
              </a:rPr>
              <a:t>转基因生物</a:t>
            </a:r>
            <a:r>
              <a:rPr lang="en-US" dirty="0"/>
              <a:t>可被视为有效事项（参见2013年12月9日《圣崇拜和圣餐纪律》的教长信，第89/78号=44897）。</a:t>
            </a:r>
          </a:p>
          <a:p>
            <a:pPr algn="ctr"/>
            <a:endParaRPr lang="en-US" dirty="0"/>
          </a:p>
          <a:p>
            <a:pPr algn="ctr"/>
            <a:endParaRPr lang="en-US" dirty="0"/>
          </a:p>
        </p:txBody>
      </p:sp>
    </p:spTree>
    <p:extLst>
      <p:ext uri="{BB962C8B-B14F-4D97-AF65-F5344CB8AC3E}">
        <p14:creationId xmlns:p14="http://schemas.microsoft.com/office/powerpoint/2010/main" val="6997520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958361" y="0"/>
            <a:ext cx="6302148" cy="3816604"/>
          </a:xfrm>
          <a:prstGeom prst="rect">
            <a:avLst/>
          </a:prstGeom>
        </p:spPr>
      </p:pic>
      <p:sp>
        <p:nvSpPr>
          <p:cNvPr id="7" name="TextBox 6"/>
          <p:cNvSpPr txBox="1"/>
          <p:nvPr/>
        </p:nvSpPr>
        <p:spPr>
          <a:xfrm>
            <a:off x="4781228" y="3886346"/>
            <a:ext cx="2874935" cy="27392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来自加纳的消息：</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加纳主要的反转基因农民团体——农民协会的前领导人已经转向采取亲转基因的立场。</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穆罕默德·亚当斯</a:t>
            </a:r>
            <a:r>
              <a:rPr kumimoji="0" lang="en-US" sz="1400" b="1" i="0" u="none" strike="noStrike" kern="1200" cap="none" spc="0" normalizeH="0" baseline="0" noProof="0" dirty="0" err="1">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纳西鲁</a:t>
            </a:r>
            <a:r>
              <a:rPr kumimoji="0" lang="en-US" sz="1400" b="1" i="0" u="none" strike="noStrike" kern="1200" cap="none" spc="0" normalizeH="0" baseline="0" noProof="0" dirty="0">
                <a:ln w="0"/>
                <a:solidFill>
                  <a:srgbClr val="5B9BD5"/>
                </a:solidFill>
                <a:effectLst>
                  <a:outerShdw blurRad="38100" dist="25400" dir="5400000" algn="ctr" rotWithShape="0">
                    <a:srgbClr val="6E747A">
                      <a:alpha val="43000"/>
                    </a:srgbClr>
                  </a:outerShdw>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将他的转变归因于从科学界获得关于农业生物技术的准确信息。</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749" y="3629025"/>
            <a:ext cx="4000876" cy="2581275"/>
          </a:xfrm>
          <a:prstGeom prst="rect">
            <a:avLst/>
          </a:prstGeom>
        </p:spPr>
      </p:pic>
    </p:spTree>
    <p:extLst>
      <p:ext uri="{BB962C8B-B14F-4D97-AF65-F5344CB8AC3E}">
        <p14:creationId xmlns:p14="http://schemas.microsoft.com/office/powerpoint/2010/main" val="1667634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tarving children photo: Starving Children Starving_Childre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7793" y="1419056"/>
            <a:ext cx="3185742" cy="3429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55506" y="4958746"/>
            <a:ext cx="8407400" cy="954107"/>
          </a:xfrm>
          <a:prstGeom prst="rect">
            <a:avLst/>
          </a:prstGeom>
          <a:noFill/>
        </p:spPr>
        <p:txBody>
          <a:bodyPr wrap="square" rtlCol="0">
            <a:spAutoFit/>
          </a:bodyPr>
          <a:lstStyle/>
          <a:p>
            <a:pPr algn="ctr" defTabSz="685800"/>
            <a:r>
              <a:rPr lang="en-US" sz="2800" dirty="0">
                <a:solidFill>
                  <a:prstClr val="black"/>
                </a:solidFill>
                <a:latin typeface="Calibri" panose="020F0502020204030204"/>
              </a:rPr>
              <a:t>非转基因是西方对富人的放纵</a:t>
            </a:r>
          </a:p>
          <a:p>
            <a:pPr algn="ctr" defTabSz="685800"/>
            <a:r>
              <a:rPr lang="en-US" sz="2800" dirty="0">
                <a:solidFill>
                  <a:prstClr val="black"/>
                </a:solidFill>
                <a:latin typeface="Calibri" panose="020F0502020204030204"/>
              </a:rPr>
              <a:t>这对非洲的穷人不起作用</a:t>
            </a:r>
          </a:p>
        </p:txBody>
      </p:sp>
      <p:sp>
        <p:nvSpPr>
          <p:cNvPr id="2" name="TextBox 1"/>
          <p:cNvSpPr txBox="1"/>
          <p:nvPr/>
        </p:nvSpPr>
        <p:spPr>
          <a:xfrm>
            <a:off x="3457970" y="649659"/>
            <a:ext cx="2468880" cy="600164"/>
          </a:xfrm>
          <a:prstGeom prst="rect">
            <a:avLst/>
          </a:prstGeom>
          <a:noFill/>
        </p:spPr>
        <p:txBody>
          <a:bodyPr wrap="square" rtlCol="0">
            <a:spAutoFit/>
          </a:bodyPr>
          <a:lstStyle/>
          <a:p>
            <a:pPr defTabSz="685800"/>
            <a:r>
              <a:rPr lang="en-US" sz="3300" dirty="0">
                <a:solidFill>
                  <a:prstClr val="black"/>
                </a:solidFill>
                <a:latin typeface="Calibri" panose="020F0502020204030204"/>
              </a:rPr>
              <a:t>有一颗心</a:t>
            </a:r>
          </a:p>
        </p:txBody>
      </p:sp>
      <p:pic>
        <p:nvPicPr>
          <p:cNvPr id="4"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2826" y="618082"/>
            <a:ext cx="762000" cy="762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26850" y="602769"/>
            <a:ext cx="762000" cy="762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57276" y="6081090"/>
            <a:ext cx="8461198" cy="646331"/>
          </a:xfrm>
          <a:prstGeom prst="rect">
            <a:avLst/>
          </a:prstGeom>
          <a:noFill/>
        </p:spPr>
        <p:txBody>
          <a:bodyPr wrap="square" rtlCol="0">
            <a:spAutoFit/>
          </a:bodyPr>
          <a:lstStyle/>
          <a:p>
            <a:pPr defTabSz="685800">
              <a:defRPr/>
            </a:pPr>
            <a:r>
              <a:rPr lang="en-US" sz="3600" u="sng" dirty="0">
                <a:solidFill>
                  <a:srgbClr val="00B050"/>
                </a:solidFill>
                <a:latin typeface="Times New Roman"/>
                <a:cs typeface="Times New Roman"/>
                <a:hlinkClick r:id="rId5"/>
              </a:rPr>
              <a:t>http://supportprecisionagriculture.org</a:t>
            </a:r>
            <a:r>
              <a:rPr lang="en-US" sz="3200" u="sng" dirty="0">
                <a:solidFill>
                  <a:srgbClr val="00B050"/>
                </a:solidFill>
                <a:latin typeface="Times New Roman"/>
                <a:cs typeface="Times New Roman"/>
                <a:hlinkClick r:id="rId5"/>
              </a:rPr>
              <a:t>/</a:t>
            </a:r>
            <a:endParaRPr lang="en-US" sz="3200" dirty="0">
              <a:solidFill>
                <a:srgbClr val="00B050"/>
              </a:solidFill>
              <a:latin typeface="Times New Roman"/>
              <a:cs typeface="Times New Roman"/>
            </a:endParaRPr>
          </a:p>
        </p:txBody>
      </p:sp>
      <p:pic>
        <p:nvPicPr>
          <p:cNvPr id="8" name="Picture 7"/>
          <p:cNvPicPr>
            <a:picLocks noChangeAspect="1"/>
          </p:cNvPicPr>
          <p:nvPr/>
        </p:nvPicPr>
        <p:blipFill>
          <a:blip r:embed="rId6"/>
          <a:stretch>
            <a:fillRect/>
          </a:stretch>
        </p:blipFill>
        <p:spPr>
          <a:xfrm>
            <a:off x="282921" y="1406936"/>
            <a:ext cx="5194242" cy="3386128"/>
          </a:xfrm>
          <a:prstGeom prst="rect">
            <a:avLst/>
          </a:prstGeom>
        </p:spPr>
      </p:pic>
    </p:spTree>
    <p:extLst>
      <p:ext uri="{BB962C8B-B14F-4D97-AF65-F5344CB8AC3E}">
        <p14:creationId xmlns:p14="http://schemas.microsoft.com/office/powerpoint/2010/main" val="46693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887506"/>
            <a:ext cx="8534400" cy="4832092"/>
          </a:xfrm>
          <a:prstGeom prst="rect">
            <a:avLst/>
          </a:prstGeom>
          <a:noFill/>
        </p:spPr>
        <p:txBody>
          <a:bodyPr wrap="square" rtlCol="0">
            <a:spAutoFit/>
          </a:bodyPr>
          <a:lstStyle/>
          <a:p>
            <a:pPr algn="ctr"/>
            <a:r>
              <a:rPr lang="en-US" sz="2800" b="1" dirty="0" err="1">
                <a:solidFill>
                  <a:srgbClr val="0070C0"/>
                </a:solidFill>
              </a:rPr>
              <a:t>诺贝尔奖获得者呼吁科学诚实</a:t>
            </a:r>
            <a:r>
              <a:rPr lang="zh-CN" altLang="en-US" sz="2800" b="1" dirty="0">
                <a:solidFill>
                  <a:srgbClr val="0070C0"/>
                </a:solidFill>
              </a:rPr>
              <a:t>地</a:t>
            </a:r>
            <a:r>
              <a:rPr lang="ja-JP" altLang="en-US" sz="2800" b="1" dirty="0">
                <a:solidFill>
                  <a:srgbClr val="0070C0"/>
                </a:solidFill>
              </a:rPr>
              <a:t>报告</a:t>
            </a:r>
            <a:r>
              <a:rPr lang="en-US" sz="2800" b="1" dirty="0" err="1">
                <a:solidFill>
                  <a:srgbClr val="0070C0"/>
                </a:solidFill>
              </a:rPr>
              <a:t>转基因生物</a:t>
            </a:r>
            <a:endParaRPr lang="en-US" sz="2800" b="1" dirty="0">
              <a:solidFill>
                <a:srgbClr val="0070C0"/>
              </a:solidFill>
            </a:endParaRPr>
          </a:p>
          <a:p>
            <a:pPr algn="ctr"/>
            <a:endParaRPr lang="en-US" sz="2800" dirty="0"/>
          </a:p>
          <a:p>
            <a:pPr algn="ctr"/>
            <a:r>
              <a:rPr lang="en-US" sz="2400" dirty="0"/>
              <a:t>2013年12月构想</a:t>
            </a:r>
          </a:p>
          <a:p>
            <a:pPr algn="ctr"/>
            <a:endParaRPr lang="en-US" sz="2400" dirty="0"/>
          </a:p>
          <a:p>
            <a:pPr algn="ctr"/>
            <a:r>
              <a:rPr lang="en-US" sz="2400" dirty="0"/>
              <a:t>2014-2015年计划</a:t>
            </a:r>
          </a:p>
          <a:p>
            <a:pPr algn="ctr"/>
            <a:endParaRPr lang="en-US" sz="2400" dirty="0"/>
          </a:p>
          <a:p>
            <a:pPr algn="ctr"/>
            <a:r>
              <a:rPr lang="en-US" sz="2400" dirty="0"/>
              <a:t>正式组织于2015年7月成立</a:t>
            </a:r>
          </a:p>
          <a:p>
            <a:pPr algn="ctr"/>
            <a:endParaRPr lang="en-US" sz="2400" dirty="0"/>
          </a:p>
          <a:p>
            <a:pPr algn="ctr"/>
            <a:r>
              <a:rPr lang="en-US" sz="2400" dirty="0"/>
              <a:t>2016</a:t>
            </a:r>
            <a:r>
              <a:rPr lang="ja-JP" altLang="en-US" sz="2400" dirty="0"/>
              <a:t>年</a:t>
            </a:r>
            <a:r>
              <a:rPr lang="en-US" sz="2400" dirty="0"/>
              <a:t>6 月 30 </a:t>
            </a:r>
            <a:r>
              <a:rPr lang="en-US" sz="2400" dirty="0" err="1"/>
              <a:t>日推出</a:t>
            </a:r>
            <a:r>
              <a:rPr lang="en-US" sz="2400" dirty="0"/>
              <a:t> </a:t>
            </a:r>
          </a:p>
          <a:p>
            <a:pPr algn="ctr"/>
            <a:endParaRPr lang="en-US" sz="2800" dirty="0"/>
          </a:p>
          <a:p>
            <a:pPr algn="ctr"/>
            <a:r>
              <a:rPr lang="en-US" sz="2800" b="1" dirty="0" err="1">
                <a:solidFill>
                  <a:srgbClr val="FF0000"/>
                </a:solidFill>
              </a:rPr>
              <a:t>我们呼吁绿党停止吓唬公众，因为</a:t>
            </a:r>
            <a:r>
              <a:rPr lang="ja-JP" altLang="en-US" sz="2800" b="1" dirty="0">
                <a:solidFill>
                  <a:srgbClr val="FF0000"/>
                </a:solidFill>
              </a:rPr>
              <a:t>他们</a:t>
            </a:r>
            <a:r>
              <a:rPr lang="en-US" sz="2800" b="1" dirty="0" err="1">
                <a:solidFill>
                  <a:srgbClr val="FF0000"/>
                </a:solidFill>
              </a:rPr>
              <a:t>假装</a:t>
            </a:r>
            <a:endParaRPr lang="en-US" sz="2800" b="1" dirty="0">
              <a:solidFill>
                <a:srgbClr val="FF0000"/>
              </a:solidFill>
            </a:endParaRPr>
          </a:p>
          <a:p>
            <a:pPr algn="ctr"/>
            <a:r>
              <a:rPr lang="en-US" sz="2800" b="1" dirty="0" err="1">
                <a:solidFill>
                  <a:srgbClr val="FF0000"/>
                </a:solidFill>
              </a:rPr>
              <a:t>转基因食品是危险的</a:t>
            </a:r>
            <a:r>
              <a:rPr lang="zh-CN" altLang="en-US" sz="2800" b="1" dirty="0">
                <a:solidFill>
                  <a:srgbClr val="FF0000"/>
                </a:solidFill>
              </a:rPr>
              <a:t>，</a:t>
            </a:r>
            <a:r>
              <a:rPr lang="ja-JP" altLang="en-US" sz="2800" b="1" dirty="0">
                <a:solidFill>
                  <a:srgbClr val="FF0000"/>
                </a:solidFill>
              </a:rPr>
              <a:t>因此</a:t>
            </a:r>
            <a:r>
              <a:rPr lang="en-US" sz="2800" b="1" dirty="0" err="1">
                <a:solidFill>
                  <a:srgbClr val="FF0000"/>
                </a:solidFill>
              </a:rPr>
              <a:t>必须被禁止</a:t>
            </a:r>
            <a:r>
              <a:rPr lang="en-US" b="1" dirty="0">
                <a:solidFill>
                  <a:srgbClr val="FF0000"/>
                </a:solidFill>
              </a:rPr>
              <a:t>.</a:t>
            </a:r>
          </a:p>
        </p:txBody>
      </p:sp>
    </p:spTree>
    <p:extLst>
      <p:ext uri="{BB962C8B-B14F-4D97-AF65-F5344CB8AC3E}">
        <p14:creationId xmlns:p14="http://schemas.microsoft.com/office/powerpoint/2010/main" val="3672910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0" b="-10000"/>
          </a:stretch>
        </a:blipFill>
        <a:effectLst/>
      </p:bgPr>
    </p:bg>
    <p:spTree>
      <p:nvGrpSpPr>
        <p:cNvPr id="1" name=""/>
        <p:cNvGrpSpPr/>
        <p:nvPr/>
      </p:nvGrpSpPr>
      <p:grpSpPr>
        <a:xfrm>
          <a:off x="0" y="0"/>
          <a:ext cx="0" cy="0"/>
          <a:chOff x="0" y="0"/>
          <a:chExt cx="0" cy="0"/>
        </a:xfrm>
      </p:grpSpPr>
      <p:pic>
        <p:nvPicPr>
          <p:cNvPr id="3" name="Picture 2" descr="GMO Cartoon 3"/>
          <p:cNvPicPr/>
          <p:nvPr/>
        </p:nvPicPr>
        <p:blipFill>
          <a:blip r:embed="rId4">
            <a:extLst>
              <a:ext uri="{28A0092B-C50C-407E-A947-70E740481C1C}">
                <a14:useLocalDpi xmlns:a14="http://schemas.microsoft.com/office/drawing/2010/main" val="0"/>
              </a:ext>
            </a:extLst>
          </a:blip>
          <a:srcRect/>
          <a:stretch>
            <a:fillRect/>
          </a:stretch>
        </p:blipFill>
        <p:spPr bwMode="auto">
          <a:xfrm>
            <a:off x="3829378" y="774807"/>
            <a:ext cx="4821702" cy="3840480"/>
          </a:xfrm>
          <a:prstGeom prst="rect">
            <a:avLst/>
          </a:prstGeom>
          <a:noFill/>
          <a:ln w="57150">
            <a:solidFill>
              <a:schemeClr val="bg2"/>
            </a:solidFill>
          </a:ln>
        </p:spPr>
      </p:pic>
      <p:sp>
        <p:nvSpPr>
          <p:cNvPr id="5" name="TextBox 4"/>
          <p:cNvSpPr txBox="1"/>
          <p:nvPr/>
        </p:nvSpPr>
        <p:spPr>
          <a:xfrm>
            <a:off x="351040" y="774807"/>
            <a:ext cx="2747002" cy="3323987"/>
          </a:xfrm>
          <a:prstGeom prst="rect">
            <a:avLst/>
          </a:prstGeom>
          <a:solidFill>
            <a:schemeClr val="tx1"/>
          </a:solidFill>
          <a:ln w="38100">
            <a:solidFill>
              <a:schemeClr val="bg2"/>
            </a:solidFill>
          </a:ln>
        </p:spPr>
        <p:txBody>
          <a:bodyPr wrap="square" rtlCol="0">
            <a:spAutoFit/>
          </a:bodyPr>
          <a:lstStyle/>
          <a:p>
            <a:pPr defTabSz="685800">
              <a:defRPr/>
            </a:pPr>
            <a:r>
              <a:rPr lang="en-US" sz="2100" dirty="0">
                <a:solidFill>
                  <a:srgbClr val="000000"/>
                </a:solidFill>
                <a:latin typeface="Times New Roman"/>
                <a:cs typeface="Times New Roman"/>
              </a:rPr>
              <a:t>142位诺贝尔奖获得者给绿色和平组织和每一位联合国大使写了一封公开信，敦促他们承认转基因技术基本上是安全的，应该为了发展中国家而得到支持，因为发展中国家迫切需要增产作物</a:t>
            </a:r>
            <a:r>
              <a:rPr lang="ja-JP" altLang="en-US" sz="2100">
                <a:solidFill>
                  <a:srgbClr val="000000"/>
                </a:solidFill>
                <a:latin typeface="Times New Roman"/>
                <a:cs typeface="Times New Roman"/>
              </a:rPr>
              <a:t>和增加</a:t>
            </a:r>
            <a:r>
              <a:rPr lang="en-US" sz="2100" dirty="0" err="1">
                <a:solidFill>
                  <a:srgbClr val="000000"/>
                </a:solidFill>
                <a:latin typeface="Times New Roman"/>
                <a:cs typeface="Times New Roman"/>
              </a:rPr>
              <a:t>营养价值</a:t>
            </a:r>
            <a:r>
              <a:rPr lang="en-US" sz="2100" dirty="0">
                <a:solidFill>
                  <a:srgbClr val="000000"/>
                </a:solidFill>
                <a:latin typeface="Times New Roman"/>
                <a:cs typeface="Times New Roman"/>
              </a:rPr>
              <a:t>。</a:t>
            </a:r>
          </a:p>
        </p:txBody>
      </p:sp>
      <p:sp>
        <p:nvSpPr>
          <p:cNvPr id="6" name="TextBox 5"/>
          <p:cNvSpPr txBox="1"/>
          <p:nvPr/>
        </p:nvSpPr>
        <p:spPr>
          <a:xfrm>
            <a:off x="3352801" y="5209475"/>
            <a:ext cx="5674658" cy="523220"/>
          </a:xfrm>
          <a:prstGeom prst="rect">
            <a:avLst/>
          </a:prstGeom>
          <a:solidFill>
            <a:schemeClr val="tx1"/>
          </a:solidFill>
        </p:spPr>
        <p:txBody>
          <a:bodyPr wrap="square" rtlCol="0">
            <a:spAutoFit/>
          </a:bodyPr>
          <a:lstStyle/>
          <a:p>
            <a:pPr defTabSz="685800">
              <a:defRPr/>
            </a:pPr>
            <a:r>
              <a:rPr lang="en-US" sz="2800" u="sng" dirty="0">
                <a:solidFill>
                  <a:srgbClr val="FFFFFF"/>
                </a:solidFill>
                <a:latin typeface="Times New Roman"/>
                <a:cs typeface="Times New Roman"/>
                <a:hlinkClick r:id="rId5"/>
              </a:rPr>
              <a:t>http://supportprecisionagriculture.org/</a:t>
            </a:r>
            <a:endParaRPr lang="en-US" sz="2800" dirty="0">
              <a:solidFill>
                <a:srgbClr val="FFFFFF"/>
              </a:solidFill>
              <a:latin typeface="Times New Roman"/>
              <a:cs typeface="Times New Roman"/>
            </a:endParaRPr>
          </a:p>
        </p:txBody>
      </p:sp>
    </p:spTree>
    <p:extLst>
      <p:ext uri="{BB962C8B-B14F-4D97-AF65-F5344CB8AC3E}">
        <p14:creationId xmlns:p14="http://schemas.microsoft.com/office/powerpoint/2010/main" val="351080072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0"/>
          </p:nvPr>
        </p:nvSpPr>
        <p:spPr>
          <a:xfrm>
            <a:off x="1034622" y="1371601"/>
            <a:ext cx="6706456" cy="1351051"/>
          </a:xfrm>
        </p:spPr>
        <p:txBody>
          <a:bodyPr/>
          <a:lstStyle/>
          <a:p>
            <a:pPr marL="0" indent="0" algn="ctr">
              <a:buNone/>
            </a:pPr>
            <a:r>
              <a:rPr lang="zh-CN" altLang="en-US" dirty="0">
                <a:solidFill>
                  <a:srgbClr val="FF0000"/>
                </a:solidFill>
              </a:rPr>
              <a:t>在过去的</a:t>
            </a:r>
            <a:r>
              <a:rPr lang="en-US" dirty="0">
                <a:solidFill>
                  <a:srgbClr val="FF0000"/>
                </a:solidFill>
              </a:rPr>
              <a:t>10-12,000年</a:t>
            </a:r>
            <a:r>
              <a:rPr lang="zh-CN" altLang="en-US" dirty="0">
                <a:solidFill>
                  <a:srgbClr val="FF0000"/>
                </a:solidFill>
              </a:rPr>
              <a:t>间</a:t>
            </a:r>
            <a:r>
              <a:rPr lang="en-US" dirty="0">
                <a:solidFill>
                  <a:srgbClr val="FF0000"/>
                </a:solidFill>
              </a:rPr>
              <a:t>，我们一直使用粗基因</a:t>
            </a:r>
            <a:endParaRPr lang="en-US" sz="1800" dirty="0"/>
          </a:p>
          <a:p>
            <a:pPr algn="ctr"/>
            <a:endParaRPr lang="en-US" sz="1800" dirty="0"/>
          </a:p>
          <a:p>
            <a:pPr marL="0" indent="0" algn="ctr">
              <a:buNone/>
            </a:pPr>
            <a:r>
              <a:rPr lang="en-US" dirty="0">
                <a:solidFill>
                  <a:srgbClr val="00B050"/>
                </a:solidFill>
              </a:rPr>
              <a:t>但在20世纪80年代，我们学会了如何精</a:t>
            </a:r>
            <a:r>
              <a:rPr lang="ja-JP" altLang="en-US" dirty="0">
                <a:solidFill>
                  <a:srgbClr val="00B050"/>
                </a:solidFill>
              </a:rPr>
              <a:t>准</a:t>
            </a:r>
            <a:endParaRPr lang="en-US" dirty="0">
              <a:solidFill>
                <a:srgbClr val="00B050"/>
              </a:solidFill>
            </a:endParaRPr>
          </a:p>
          <a:p>
            <a:pPr marL="0" indent="0">
              <a:buNone/>
            </a:pPr>
            <a:endParaRPr lang="en-US" dirty="0"/>
          </a:p>
        </p:txBody>
      </p:sp>
      <p:pic>
        <p:nvPicPr>
          <p:cNvPr id="5" name="Picture 4" descr="banner_agricultur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0" y="3122084"/>
            <a:ext cx="7239000" cy="2857500"/>
          </a:xfrm>
          <a:prstGeom prst="rect">
            <a:avLst/>
          </a:prstGeom>
        </p:spPr>
      </p:pic>
      <p:sp>
        <p:nvSpPr>
          <p:cNvPr id="2" name="Title 1"/>
          <p:cNvSpPr>
            <a:spLocks noGrp="1"/>
          </p:cNvSpPr>
          <p:nvPr>
            <p:ph type="ctrTitle"/>
          </p:nvPr>
        </p:nvSpPr>
        <p:spPr>
          <a:xfrm>
            <a:off x="1959296" y="208324"/>
            <a:ext cx="4857108" cy="576072"/>
          </a:xfrm>
        </p:spPr>
        <p:txBody>
          <a:bodyPr>
            <a:normAutofit fontScale="90000"/>
          </a:bodyPr>
          <a:lstStyle/>
          <a:p>
            <a:r>
              <a:rPr lang="en-US" dirty="0"/>
              <a:t>食物意味着农业</a:t>
            </a:r>
          </a:p>
        </p:txBody>
      </p:sp>
    </p:spTree>
    <p:extLst>
      <p:ext uri="{BB962C8B-B14F-4D97-AF65-F5344CB8AC3E}">
        <p14:creationId xmlns:p14="http://schemas.microsoft.com/office/powerpoint/2010/main" val="203794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2748181-A282-4AF0-8053-EDC181C817A8}"/>
              </a:ext>
            </a:extLst>
          </p:cNvPr>
          <p:cNvGrpSpPr/>
          <p:nvPr/>
        </p:nvGrpSpPr>
        <p:grpSpPr>
          <a:xfrm>
            <a:off x="692564" y="971828"/>
            <a:ext cx="7605862" cy="4865140"/>
            <a:chOff x="692564" y="971828"/>
            <a:chExt cx="7605862" cy="4865140"/>
          </a:xfrm>
        </p:grpSpPr>
        <p:pic>
          <p:nvPicPr>
            <p:cNvPr id="2" name="Picture 1"/>
            <p:cNvPicPr>
              <a:picLocks noChangeAspect="1"/>
            </p:cNvPicPr>
            <p:nvPr/>
          </p:nvPicPr>
          <p:blipFill>
            <a:blip r:embed="rId2"/>
            <a:stretch>
              <a:fillRect/>
            </a:stretch>
          </p:blipFill>
          <p:spPr>
            <a:xfrm>
              <a:off x="692564" y="971828"/>
              <a:ext cx="7605862" cy="4865140"/>
            </a:xfrm>
            <a:prstGeom prst="rect">
              <a:avLst/>
            </a:prstGeom>
          </p:spPr>
        </p:pic>
        <p:sp>
          <p:nvSpPr>
            <p:cNvPr id="4" name="Rectangle 3">
              <a:extLst>
                <a:ext uri="{FF2B5EF4-FFF2-40B4-BE49-F238E27FC236}">
                  <a16:creationId xmlns:a16="http://schemas.microsoft.com/office/drawing/2014/main" id="{1C99557F-3384-49F5-A709-40BECEC20408}"/>
                </a:ext>
              </a:extLst>
            </p:cNvPr>
            <p:cNvSpPr/>
            <p:nvPr/>
          </p:nvSpPr>
          <p:spPr>
            <a:xfrm>
              <a:off x="2068945" y="1145309"/>
              <a:ext cx="5080000" cy="48029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EFE06DA-B676-4A40-A5B7-A220D4962E3E}"/>
              </a:ext>
            </a:extLst>
          </p:cNvPr>
          <p:cNvSpPr txBox="1"/>
          <p:nvPr/>
        </p:nvSpPr>
        <p:spPr>
          <a:xfrm>
            <a:off x="3248561" y="1021032"/>
            <a:ext cx="2646878" cy="584775"/>
          </a:xfrm>
          <a:prstGeom prst="rect">
            <a:avLst/>
          </a:prstGeom>
          <a:noFill/>
        </p:spPr>
        <p:txBody>
          <a:bodyPr wrap="none" rtlCol="0">
            <a:spAutoFit/>
          </a:bodyPr>
          <a:lstStyle/>
          <a:p>
            <a:r>
              <a:rPr lang="zh-CN" altLang="en-US" sz="3200" b="1" dirty="0"/>
              <a:t>玉米的进化史</a:t>
            </a:r>
            <a:endParaRPr lang="en-US" sz="3200" b="1" dirty="0"/>
          </a:p>
        </p:txBody>
      </p:sp>
    </p:spTree>
    <p:extLst>
      <p:ext uri="{BB962C8B-B14F-4D97-AF65-F5344CB8AC3E}">
        <p14:creationId xmlns:p14="http://schemas.microsoft.com/office/powerpoint/2010/main" val="3468033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39789" y="1493358"/>
            <a:ext cx="4386531" cy="2665687"/>
          </a:xfrm>
          <a:prstGeom prst="rect">
            <a:avLst/>
          </a:prstGeom>
          <a:ln w="28575">
            <a:solidFill>
              <a:schemeClr val="tx1"/>
            </a:solidFill>
          </a:ln>
        </p:spPr>
      </p:pic>
      <p:pic>
        <p:nvPicPr>
          <p:cNvPr id="4" name="Picture 3"/>
          <p:cNvPicPr>
            <a:picLocks noChangeAspect="1"/>
          </p:cNvPicPr>
          <p:nvPr/>
        </p:nvPicPr>
        <p:blipFill>
          <a:blip r:embed="rId3"/>
          <a:stretch>
            <a:fillRect/>
          </a:stretch>
        </p:blipFill>
        <p:spPr>
          <a:xfrm>
            <a:off x="4738374" y="1493358"/>
            <a:ext cx="4297471" cy="2665687"/>
          </a:xfrm>
          <a:prstGeom prst="rect">
            <a:avLst/>
          </a:prstGeom>
          <a:ln w="28575">
            <a:solidFill>
              <a:schemeClr val="tx1"/>
            </a:solidFill>
          </a:ln>
        </p:spPr>
      </p:pic>
      <p:sp>
        <p:nvSpPr>
          <p:cNvPr id="2" name="TextBox 1"/>
          <p:cNvSpPr txBox="1"/>
          <p:nvPr/>
        </p:nvSpPr>
        <p:spPr>
          <a:xfrm>
            <a:off x="336434" y="4896464"/>
            <a:ext cx="2625130"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dirty="0">
                <a:solidFill>
                  <a:srgbClr val="00B050"/>
                </a:solidFill>
                <a:latin typeface="Calibri" panose="020F0502020204030204"/>
              </a:rPr>
              <a:t>“</a:t>
            </a:r>
            <a:r>
              <a:rPr kumimoji="0" lang="en-US" sz="2800" b="0" i="0" u="none" strike="noStrike" kern="1200" cap="none" spc="0" normalizeH="0" baseline="0" noProof="0" dirty="0" err="1">
                <a:ln>
                  <a:noFill/>
                </a:ln>
                <a:solidFill>
                  <a:srgbClr val="00B050"/>
                </a:solidFill>
                <a:effectLst/>
                <a:uLnTx/>
                <a:uFillTx/>
                <a:latin typeface="Calibri" panose="020F0502020204030204"/>
                <a:ea typeface="+mn-ea"/>
                <a:cs typeface="Helvetica"/>
              </a:rPr>
              <a:t>这是安全</a:t>
            </a:r>
            <a:r>
              <a:rPr kumimoji="0" lang="ja-JP" alt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的</a:t>
            </a:r>
            <a:r>
              <a:rPr kumimoji="0" lang="en-US" sz="2800" b="0" i="0" u="none" strike="noStrike" kern="1200" cap="none" spc="0" normalizeH="0" baseline="0" noProof="0" dirty="0">
                <a:ln>
                  <a:noFill/>
                </a:ln>
                <a:solidFill>
                  <a:srgbClr val="00B050"/>
                </a:solidFill>
                <a:effectLst/>
                <a:uLnTx/>
                <a:uFillTx/>
                <a:latin typeface="Calibri" panose="020F0502020204030204"/>
                <a:ea typeface="+mn-ea"/>
                <a:cs typeface="Helvetica"/>
              </a:rPr>
              <a:t>！”</a:t>
            </a:r>
          </a:p>
        </p:txBody>
      </p:sp>
      <p:sp>
        <p:nvSpPr>
          <p:cNvPr id="3" name="TextBox 2"/>
          <p:cNvSpPr txBox="1"/>
          <p:nvPr/>
        </p:nvSpPr>
        <p:spPr>
          <a:xfrm>
            <a:off x="2694039" y="4958019"/>
            <a:ext cx="3470787"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3B3D3C"/>
                </a:solidFill>
                <a:effectLst/>
                <a:uLnTx/>
                <a:uFillTx/>
                <a:latin typeface="Calibri" panose="020F0502020204030204"/>
                <a:ea typeface="+mn-ea"/>
                <a:cs typeface="+mn-cs"/>
              </a:rPr>
              <a:t>绿色和平组织说</a:t>
            </a:r>
            <a:r>
              <a:rPr kumimoji="0" lang="zh-CN" altLang="en-US" sz="1800" b="1" i="0" u="none" strike="noStrike" kern="1200" cap="none" spc="0" normalizeH="0" baseline="0" noProof="0" dirty="0">
                <a:ln>
                  <a:noFill/>
                </a:ln>
                <a:solidFill>
                  <a:srgbClr val="3B3D3C"/>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srgbClr val="3B3D3C"/>
                </a:solidFill>
                <a:effectLst/>
                <a:uLnTx/>
                <a:uFillTx/>
                <a:latin typeface="Calibri" panose="020F0502020204030204"/>
                <a:ea typeface="+mn-ea"/>
                <a:cs typeface="+mn-cs"/>
              </a:rPr>
              <a:t>→</a:t>
            </a:r>
          </a:p>
        </p:txBody>
      </p:sp>
      <p:sp>
        <p:nvSpPr>
          <p:cNvPr id="5" name="TextBox 4"/>
          <p:cNvSpPr txBox="1"/>
          <p:nvPr/>
        </p:nvSpPr>
        <p:spPr>
          <a:xfrm>
            <a:off x="5879690" y="4896464"/>
            <a:ext cx="30283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800" dirty="0">
                <a:solidFill>
                  <a:srgbClr val="FF0000"/>
                </a:solidFill>
                <a:latin typeface="Calibri" panose="020F0502020204030204"/>
                <a:cs typeface="Helvetica"/>
              </a:rPr>
              <a:t>“</a:t>
            </a:r>
            <a:r>
              <a:rPr kumimoji="0" lang="en-US" sz="2800" b="0" i="0" u="none" strike="noStrike" kern="1200" cap="none" spc="0" normalizeH="0" baseline="0" noProof="0" dirty="0" err="1">
                <a:ln>
                  <a:noFill/>
                </a:ln>
                <a:solidFill>
                  <a:srgbClr val="FF0000"/>
                </a:solidFill>
                <a:effectLst/>
                <a:uLnTx/>
                <a:uFillTx/>
                <a:latin typeface="Calibri" panose="020F0502020204030204"/>
                <a:ea typeface="+mn-ea"/>
                <a:cs typeface="Helvetica"/>
              </a:rPr>
              <a:t>这是危险的</a:t>
            </a:r>
            <a:r>
              <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Helvetica"/>
              </a:rPr>
              <a:t>！”</a:t>
            </a:r>
          </a:p>
        </p:txBody>
      </p:sp>
      <p:cxnSp>
        <p:nvCxnSpPr>
          <p:cNvPr id="9" name="Straight Arrow Connector 8">
            <a:extLst>
              <a:ext uri="{FF2B5EF4-FFF2-40B4-BE49-F238E27FC236}">
                <a16:creationId xmlns:a16="http://schemas.microsoft.com/office/drawing/2014/main" id="{95511E72-D717-AF45-B496-BD15B53A9E4C}"/>
              </a:ext>
            </a:extLst>
          </p:cNvPr>
          <p:cNvCxnSpPr/>
          <p:nvPr/>
        </p:nvCxnSpPr>
        <p:spPr>
          <a:xfrm flipH="1">
            <a:off x="3043450" y="5213445"/>
            <a:ext cx="259307" cy="0"/>
          </a:xfrm>
          <a:prstGeom prst="straightConnector1">
            <a:avLst/>
          </a:prstGeom>
          <a:ln w="31750">
            <a:solidFill>
              <a:schemeClr val="tx1"/>
            </a:solidFill>
            <a:tailEnd type="arrow" w="lg" len="lg"/>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84E019E1-1775-4269-80E2-14259FE3A9F0}"/>
              </a:ext>
            </a:extLst>
          </p:cNvPr>
          <p:cNvSpPr/>
          <p:nvPr/>
        </p:nvSpPr>
        <p:spPr>
          <a:xfrm>
            <a:off x="1292402" y="1521066"/>
            <a:ext cx="1751048" cy="366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B4B36F2-3460-4B51-A736-2798A5F6BCEF}"/>
              </a:ext>
            </a:extLst>
          </p:cNvPr>
          <p:cNvSpPr/>
          <p:nvPr/>
        </p:nvSpPr>
        <p:spPr>
          <a:xfrm>
            <a:off x="6011585" y="1493358"/>
            <a:ext cx="1751048" cy="3668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ED78A-F8E8-4AB6-B277-AE2817FF7D19}"/>
              </a:ext>
            </a:extLst>
          </p:cNvPr>
          <p:cNvSpPr txBox="1"/>
          <p:nvPr/>
        </p:nvSpPr>
        <p:spPr>
          <a:xfrm>
            <a:off x="1637979" y="1521066"/>
            <a:ext cx="1217000" cy="400110"/>
          </a:xfrm>
          <a:prstGeom prst="rect">
            <a:avLst/>
          </a:prstGeom>
          <a:noFill/>
        </p:spPr>
        <p:txBody>
          <a:bodyPr wrap="none" rtlCol="0">
            <a:spAutoFit/>
          </a:bodyPr>
          <a:lstStyle/>
          <a:p>
            <a:r>
              <a:rPr lang="zh-CN" altLang="en-US" sz="2000" b="1" dirty="0"/>
              <a:t>传统育种</a:t>
            </a:r>
            <a:endParaRPr lang="en-US" sz="2000" b="1" dirty="0"/>
          </a:p>
        </p:txBody>
      </p:sp>
      <p:sp>
        <p:nvSpPr>
          <p:cNvPr id="12" name="TextBox 11">
            <a:extLst>
              <a:ext uri="{FF2B5EF4-FFF2-40B4-BE49-F238E27FC236}">
                <a16:creationId xmlns:a16="http://schemas.microsoft.com/office/drawing/2014/main" id="{6E786A73-FBA6-4EA4-82EE-76D25D3D9596}"/>
              </a:ext>
            </a:extLst>
          </p:cNvPr>
          <p:cNvSpPr txBox="1"/>
          <p:nvPr/>
        </p:nvSpPr>
        <p:spPr>
          <a:xfrm>
            <a:off x="5879690" y="1534048"/>
            <a:ext cx="1938351" cy="400110"/>
          </a:xfrm>
          <a:prstGeom prst="rect">
            <a:avLst/>
          </a:prstGeom>
          <a:noFill/>
        </p:spPr>
        <p:txBody>
          <a:bodyPr wrap="none" rtlCol="0">
            <a:spAutoFit/>
          </a:bodyPr>
          <a:lstStyle/>
          <a:p>
            <a:r>
              <a:rPr lang="zh-CN" altLang="en-US" sz="2000" b="1" dirty="0"/>
              <a:t>精准育种</a:t>
            </a:r>
            <a:r>
              <a:rPr lang="en-US" altLang="zh-CN" sz="2000" b="1" dirty="0"/>
              <a:t>(GMO)</a:t>
            </a:r>
            <a:endParaRPr lang="en-US" sz="2000" b="1" dirty="0"/>
          </a:p>
        </p:txBody>
      </p:sp>
    </p:spTree>
    <p:extLst>
      <p:ext uri="{BB962C8B-B14F-4D97-AF65-F5344CB8AC3E}">
        <p14:creationId xmlns:p14="http://schemas.microsoft.com/office/powerpoint/2010/main" val="2357878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616791" y="321347"/>
            <a:ext cx="8050960" cy="576072"/>
          </a:xfrm>
        </p:spPr>
        <p:txBody>
          <a:bodyPr>
            <a:normAutofit fontScale="90000"/>
          </a:bodyPr>
          <a:lstStyle/>
          <a:p>
            <a:pPr algn="ctr"/>
            <a:r>
              <a:rPr lang="en-US" dirty="0" err="1">
                <a:latin typeface="Helvetica" panose="020B0604020202020204" pitchFamily="34" charset="0"/>
                <a:cs typeface="Helvetica" panose="020B0604020202020204" pitchFamily="34" charset="0"/>
              </a:rPr>
              <a:t>传统方法与精</a:t>
            </a:r>
            <a:r>
              <a:rPr lang="zh-CN" altLang="en-US" dirty="0">
                <a:latin typeface="Helvetica" panose="020B0604020202020204" pitchFamily="34" charset="0"/>
                <a:cs typeface="Helvetica" panose="020B0604020202020204" pitchFamily="34" charset="0"/>
              </a:rPr>
              <a:t>准</a:t>
            </a:r>
            <a:r>
              <a:rPr lang="en-US" dirty="0" err="1">
                <a:latin typeface="Helvetica" panose="020B0604020202020204" pitchFamily="34" charset="0"/>
                <a:cs typeface="Helvetica" panose="020B0604020202020204" pitchFamily="34" charset="0"/>
              </a:rPr>
              <a:t>方法</a:t>
            </a:r>
            <a:endParaRPr lang="en-US" dirty="0">
              <a:latin typeface="Helvetica" panose="020B0604020202020204" pitchFamily="34" charset="0"/>
              <a:cs typeface="Helvetica" panose="020B0604020202020204" pitchFamily="34" charset="0"/>
            </a:endParaRPr>
          </a:p>
        </p:txBody>
      </p:sp>
      <p:sp>
        <p:nvSpPr>
          <p:cNvPr id="4" name="Content Placeholder 3"/>
          <p:cNvSpPr>
            <a:spLocks noGrp="1"/>
          </p:cNvSpPr>
          <p:nvPr>
            <p:ph idx="10"/>
          </p:nvPr>
        </p:nvSpPr>
        <p:spPr>
          <a:xfrm>
            <a:off x="601133" y="1371601"/>
            <a:ext cx="7941733" cy="4641272"/>
          </a:xfrm>
        </p:spPr>
        <p:txBody>
          <a:bodyPr>
            <a:normAutofit/>
          </a:bodyPr>
          <a:lstStyle/>
          <a:p>
            <a:pPr marL="0" indent="0" algn="ctr">
              <a:buNone/>
            </a:pPr>
            <a:r>
              <a:rPr lang="en-US" sz="2800" dirty="0">
                <a:solidFill>
                  <a:schemeClr val="accent6"/>
                </a:solidFill>
              </a:rPr>
              <a:t>我想把GPS系统从我的旧车搬到我的新车里</a:t>
            </a:r>
          </a:p>
          <a:p>
            <a:pPr algn="ctr"/>
            <a:endParaRPr lang="en-US" sz="2800" dirty="0">
              <a:solidFill>
                <a:schemeClr val="accent2"/>
              </a:solidFill>
            </a:endParaRPr>
          </a:p>
          <a:p>
            <a:pPr algn="ctr"/>
            <a:endParaRPr lang="en-US" sz="2800" dirty="0">
              <a:solidFill>
                <a:schemeClr val="accent2"/>
              </a:solidFill>
            </a:endParaRPr>
          </a:p>
          <a:p>
            <a:pPr marL="0" indent="0" algn="ctr">
              <a:buNone/>
            </a:pPr>
            <a:r>
              <a:rPr lang="en-US" sz="2800" dirty="0" err="1">
                <a:solidFill>
                  <a:srgbClr val="FF0000"/>
                </a:solidFill>
              </a:rPr>
              <a:t>我应该拆开两辆车，混淆零件，然后“选择</a:t>
            </a:r>
            <a:r>
              <a:rPr lang="en-US" sz="2800" dirty="0">
                <a:solidFill>
                  <a:srgbClr val="FF0000"/>
                </a:solidFill>
              </a:rPr>
              <a:t>”</a:t>
            </a:r>
            <a:r>
              <a:rPr lang="ja-JP" altLang="en-US" sz="2800" dirty="0">
                <a:solidFill>
                  <a:srgbClr val="FF0000"/>
                </a:solidFill>
                <a:latin typeface="Helvetica" pitchFamily="2" charset="0"/>
              </a:rPr>
              <a:t>携带</a:t>
            </a:r>
            <a:r>
              <a:rPr lang="en-US" sz="2800" dirty="0">
                <a:solidFill>
                  <a:srgbClr val="FF0000"/>
                </a:solidFill>
                <a:latin typeface="Helvetica" pitchFamily="2" charset="0"/>
              </a:rPr>
              <a:t>GPS</a:t>
            </a:r>
            <a:r>
              <a:rPr lang="ja-JP" altLang="en-US" sz="2800" dirty="0">
                <a:solidFill>
                  <a:srgbClr val="FF0000"/>
                </a:solidFill>
                <a:latin typeface="Helvetica" pitchFamily="2" charset="0"/>
              </a:rPr>
              <a:t>的车</a:t>
            </a:r>
            <a:r>
              <a:rPr lang="en-US" sz="2800" dirty="0">
                <a:solidFill>
                  <a:srgbClr val="FF0000"/>
                </a:solidFill>
              </a:rPr>
              <a:t>，</a:t>
            </a:r>
            <a:r>
              <a:rPr lang="ja-JP" altLang="en-US" sz="2800" dirty="0">
                <a:solidFill>
                  <a:srgbClr val="FF0000"/>
                </a:solidFill>
              </a:rPr>
              <a:t>同时</a:t>
            </a:r>
            <a:r>
              <a:rPr lang="en-US" sz="2800" dirty="0" err="1">
                <a:solidFill>
                  <a:srgbClr val="FF0000"/>
                </a:solidFill>
              </a:rPr>
              <a:t>忽略</a:t>
            </a:r>
            <a:r>
              <a:rPr lang="zh-CN" altLang="en-US" sz="2800" dirty="0">
                <a:solidFill>
                  <a:srgbClr val="FF0000"/>
                </a:solidFill>
              </a:rPr>
              <a:t>其它</a:t>
            </a:r>
            <a:r>
              <a:rPr lang="en-US" sz="2800" dirty="0" err="1">
                <a:solidFill>
                  <a:srgbClr val="FF0000"/>
                </a:solidFill>
              </a:rPr>
              <a:t>可能</a:t>
            </a:r>
            <a:r>
              <a:rPr lang="zh-CN" altLang="en-US" sz="2800" dirty="0">
                <a:solidFill>
                  <a:srgbClr val="FF0000"/>
                </a:solidFill>
              </a:rPr>
              <a:t>携带的零件</a:t>
            </a:r>
            <a:r>
              <a:rPr lang="en-US" sz="2800" dirty="0">
                <a:solidFill>
                  <a:srgbClr val="FF0000"/>
                </a:solidFill>
              </a:rPr>
              <a:t>？</a:t>
            </a:r>
          </a:p>
          <a:p>
            <a:pPr algn="ctr"/>
            <a:endParaRPr lang="en-US" sz="2200" dirty="0">
              <a:solidFill>
                <a:schemeClr val="accent6"/>
              </a:solidFill>
            </a:endParaRPr>
          </a:p>
          <a:p>
            <a:pPr marL="0" indent="0" algn="ctr">
              <a:buNone/>
            </a:pPr>
            <a:endParaRPr lang="en-US" sz="2200" dirty="0">
              <a:solidFill>
                <a:schemeClr val="accent6"/>
              </a:solidFill>
            </a:endParaRPr>
          </a:p>
          <a:p>
            <a:pPr marL="0" indent="0" algn="ctr">
              <a:buNone/>
            </a:pPr>
            <a:r>
              <a:rPr lang="en-US" sz="2800" dirty="0">
                <a:solidFill>
                  <a:schemeClr val="accent6"/>
                </a:solidFill>
              </a:rPr>
              <a:t>还是我应该从一辆车上取GPS，然后移到另一辆车上？</a:t>
            </a:r>
          </a:p>
          <a:p>
            <a:pPr algn="ctr"/>
            <a:endParaRPr lang="en-US" sz="2200" dirty="0">
              <a:solidFill>
                <a:schemeClr val="accent6"/>
              </a:solidFill>
            </a:endParaRPr>
          </a:p>
        </p:txBody>
      </p:sp>
      <p:sp>
        <p:nvSpPr>
          <p:cNvPr id="5" name="Rectangle 4"/>
          <p:cNvSpPr/>
          <p:nvPr/>
        </p:nvSpPr>
        <p:spPr>
          <a:xfrm>
            <a:off x="601133" y="1199213"/>
            <a:ext cx="8066618" cy="2914078"/>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
        <p:nvSpPr>
          <p:cNvPr id="6" name="Rectangle 5"/>
          <p:cNvSpPr/>
          <p:nvPr/>
        </p:nvSpPr>
        <p:spPr>
          <a:xfrm>
            <a:off x="601133" y="4218100"/>
            <a:ext cx="8066618" cy="1932517"/>
          </a:xfrm>
          <a:prstGeom prst="rect">
            <a:avLst/>
          </a:prstGeom>
          <a:noFill/>
          <a:ln>
            <a:solidFill>
              <a:schemeClr val="bg2"/>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noFill/>
              <a:effectLst/>
              <a:uLnTx/>
              <a:uFillTx/>
              <a:latin typeface="Arial"/>
              <a:ea typeface="+mn-ea"/>
              <a:cs typeface="+mn-cs"/>
            </a:endParaRPr>
          </a:p>
        </p:txBody>
      </p:sp>
    </p:spTree>
    <p:extLst>
      <p:ext uri="{BB962C8B-B14F-4D97-AF65-F5344CB8AC3E}">
        <p14:creationId xmlns:p14="http://schemas.microsoft.com/office/powerpoint/2010/main" val="947051538"/>
      </p:ext>
    </p:extLst>
  </p:cSld>
  <p:clrMapOvr>
    <a:masterClrMapping/>
  </p:clrMapOvr>
</p:sld>
</file>

<file path=ppt/theme/theme1.xml><?xml version="1.0" encoding="utf-8"?>
<a:theme xmlns:a="http://schemas.openxmlformats.org/drawingml/2006/main" name="Intro_Slide_Building">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1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2.xml><?xml version="1.0" encoding="utf-8"?>
<a:theme xmlns:a="http://schemas.openxmlformats.org/drawingml/2006/main" name="3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2_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6.xml><?xml version="1.0" encoding="utf-8"?>
<a:theme xmlns:a="http://schemas.openxmlformats.org/drawingml/2006/main" name="1_Blue">
  <a:themeElements>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fontScheme name="Blue">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spDef>
    <a:lnDef>
      <a:spPr bwMode="auto">
        <a:xfrm>
          <a:off x="0" y="0"/>
          <a:ext cx="1" cy="1"/>
        </a:xfrm>
        <a:custGeom>
          <a:avLst/>
          <a:gdLst/>
          <a:ahLst/>
          <a:cxnLst/>
          <a:rect l="0" t="0" r="0" b="0"/>
          <a:pathLst/>
        </a:custGeom>
        <a:noFill/>
        <a:ln w="12700"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533400" marR="0" indent="-533400" algn="l" defTabSz="914400" rtl="0" eaLnBrk="0" fontAlgn="base" latinLnBrk="0" hangingPunct="0">
          <a:lnSpc>
            <a:spcPct val="100000"/>
          </a:lnSpc>
          <a:spcBef>
            <a:spcPct val="0"/>
          </a:spcBef>
          <a:spcAft>
            <a:spcPct val="0"/>
          </a:spcAft>
          <a:buClrTx/>
          <a:buSzTx/>
          <a:buFontTx/>
          <a:buAutoNum type="arabicPeriod"/>
          <a:tabLst/>
          <a:defRPr kumimoji="0" lang="th-TH" sz="2400" b="0" i="0" u="none" strike="noStrike" cap="none" normalizeH="0" baseline="0" smtClean="0">
            <a:ln>
              <a:noFill/>
            </a:ln>
            <a:solidFill>
              <a:schemeClr val="bg2"/>
            </a:solidFill>
            <a:effectLst/>
            <a:latin typeface="Times New Roman" pitchFamily="18" charset="0"/>
          </a:defRPr>
        </a:defPPr>
      </a:lstStyle>
    </a:lnDef>
  </a:objectDefaults>
  <a:extraClrSchemeLst>
    <a:extraClrScheme>
      <a:clrScheme name="Blue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Intro_Slide_HF_Ic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Intro_Slide_NEBNex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5_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White Background w/Title">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Tinted Bkgd_no Footer">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ree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Petri_Image_to_Right">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Custom Design">
  <a:themeElements>
    <a:clrScheme name="NEB PP Color Theme 0515">
      <a:dk1>
        <a:srgbClr val="3B3D3C"/>
      </a:dk1>
      <a:lt1>
        <a:sysClr val="window" lastClr="FFFFFF"/>
      </a:lt1>
      <a:dk2>
        <a:srgbClr val="F58025"/>
      </a:dk2>
      <a:lt2>
        <a:srgbClr val="8C8E8E"/>
      </a:lt2>
      <a:accent1>
        <a:srgbClr val="0B1E2F"/>
      </a:accent1>
      <a:accent2>
        <a:srgbClr val="0F5A4A"/>
      </a:accent2>
      <a:accent3>
        <a:srgbClr val="3D4C22"/>
      </a:accent3>
      <a:accent4>
        <a:srgbClr val="CB521E"/>
      </a:accent4>
      <a:accent5>
        <a:srgbClr val="2A2F64"/>
      </a:accent5>
      <a:accent6>
        <a:srgbClr val="5F3844"/>
      </a:accent6>
      <a:hlink>
        <a:srgbClr val="F58025"/>
      </a:hlink>
      <a:folHlink>
        <a:srgbClr val="854F1C"/>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5ACDD39AE9DB449527055136D20874" ma:contentTypeVersion="7" ma:contentTypeDescription="Create a new document." ma:contentTypeScope="" ma:versionID="b8c48fce7050fc4dded11328971b9a12">
  <xsd:schema xmlns:xsd="http://www.w3.org/2001/XMLSchema" xmlns:xs="http://www.w3.org/2001/XMLSchema" xmlns:p="http://schemas.microsoft.com/office/2006/metadata/properties" xmlns:ns2="f326c8d5-c302-4be2-b08c-80b3c4ffc93b" xmlns:ns3="808cda61-64c1-4cc2-8d52-d2ef7cb65ec5" xmlns:ns4="387d7afa-6ac9-4adf-a19b-74a3b0a2b762" targetNamespace="http://schemas.microsoft.com/office/2006/metadata/properties" ma:root="true" ma:fieldsID="8e98fd2b3fad5d213846a6f429af9e78" ns2:_="" ns3:_="" ns4:_="">
    <xsd:import namespace="f326c8d5-c302-4be2-b08c-80b3c4ffc93b"/>
    <xsd:import namespace="808cda61-64c1-4cc2-8d52-d2ef7cb65ec5"/>
    <xsd:import namespace="387d7afa-6ac9-4adf-a19b-74a3b0a2b762"/>
    <xsd:element name="properties">
      <xsd:complexType>
        <xsd:sequence>
          <xsd:element name="documentManagement">
            <xsd:complexType>
              <xsd:all>
                <xsd:element ref="ns2:SharedWithUsers" minOccurs="0"/>
                <xsd:element ref="ns2:SharingHintHash" minOccurs="0"/>
                <xsd:element ref="ns3:Product_x0020_Category" minOccurs="0"/>
                <xsd:element ref="ns3:Literature_x0020_Type" minOccurs="0"/>
                <xsd:element ref="ns4:_dlc_DocId" minOccurs="0"/>
                <xsd:element ref="ns4:_dlc_DocIdUrl" minOccurs="0"/>
                <xsd:element ref="ns4:_dlc_DocIdPersistId" minOccurs="0"/>
                <xsd:element ref="ns4: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26c8d5-c302-4be2-b08c-80b3c4ffc93b"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08cda61-64c1-4cc2-8d52-d2ef7cb65ec5" elementFormDefault="qualified">
    <xsd:import namespace="http://schemas.microsoft.com/office/2006/documentManagement/types"/>
    <xsd:import namespace="http://schemas.microsoft.com/office/infopath/2007/PartnerControls"/>
    <xsd:element name="Product_x0020_Category" ma:index="10" nillable="true" ma:displayName="Product Category" ma:default="Cellular Analysis" ma:format="Dropdown" ma:internalName="Product_x0020_Category">
      <xsd:simpleType>
        <xsd:restriction base="dms:Choice">
          <xsd:enumeration value="Cellular Analysis"/>
          <xsd:enumeration value="Cloning &amp; Mapping"/>
          <xsd:enumeration value="Competent Cells"/>
          <xsd:enumeration value="Epigenetics"/>
          <xsd:enumeration value="Glycobiology"/>
          <xsd:enumeration value="Markers &amp; Ladders"/>
          <xsd:enumeration value="OEM"/>
          <xsd:enumeration value="Corporate"/>
          <xsd:enumeration value="NEB Expressions"/>
          <xsd:enumeration value="NEBNext"/>
          <xsd:enumeration value="Polymerase PCR Reagents"/>
          <xsd:enumeration value="Protein Expression &amp; Purification"/>
          <xsd:enumeration value="Protein Tools"/>
          <xsd:enumeration value="Restriction Enzymes"/>
          <xsd:enumeration value="RNA &amp; Gene Analysis"/>
        </xsd:restriction>
      </xsd:simpleType>
    </xsd:element>
    <xsd:element name="Literature_x0020_Type" ma:index="11" nillable="true" ma:displayName="Literature Type" ma:default="Brochure" ma:format="Dropdown" ma:internalName="Literature_x0020_Type">
      <xsd:simpleType>
        <xsd:restriction base="dms:Choice">
          <xsd:enumeration value="Brochure"/>
          <xsd:enumeration value="Sales Sheet"/>
          <xsd:enumeration value="Marketing Sheet"/>
          <xsd:enumeration value="Application Notes"/>
          <xsd:enumeration value="Selection Chart"/>
          <xsd:enumeration value="Citation Sheets"/>
          <xsd:enumeration value="Price List"/>
          <xsd:enumeration value="Corporate"/>
        </xsd:restriction>
      </xsd:simpleType>
    </xsd:element>
  </xsd:schema>
  <xsd:schema xmlns:xsd="http://www.w3.org/2001/XMLSchema" xmlns:xs="http://www.w3.org/2001/XMLSchema" xmlns:dms="http://schemas.microsoft.com/office/2006/documentManagement/types" xmlns:pc="http://schemas.microsoft.com/office/infopath/2007/PartnerControls" targetNamespace="387d7afa-6ac9-4adf-a19b-74a3b0a2b762" elementFormDefault="qualified">
    <xsd:import namespace="http://schemas.microsoft.com/office/2006/documentManagement/types"/>
    <xsd:import namespace="http://schemas.microsoft.com/office/infopath/2007/PartnerControls"/>
    <xsd:element name="_dlc_DocId" ma:index="13" nillable="true" ma:displayName="Document ID Value" ma:description="The value of the document ID assigned to this item." ma:internalName="_dlc_DocId" ma:readOnly="true">
      <xsd:simpleType>
        <xsd:restriction base="dms:Text"/>
      </xsd:simpleType>
    </xsd:element>
    <xsd:element name="_dlc_DocIdUrl" ma:index="14"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5" nillable="true" ma:displayName="Persist ID" ma:description="Keep ID on add." ma:hidden="true" ma:internalName="_dlc_DocIdPersistId" ma:readOnly="true">
      <xsd:simpleType>
        <xsd:restriction base="dms:Boolean"/>
      </xsd:simpleType>
    </xsd:element>
    <xsd:element name="SharedWithDetails" ma:index="16"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iterature_x0020_Type xmlns="808cda61-64c1-4cc2-8d52-d2ef7cb65ec5">Corporate</Literature_x0020_Type>
    <Product_x0020_Category xmlns="808cda61-64c1-4cc2-8d52-d2ef7cb65ec5">Corporate</Product_x0020_Category>
    <_dlc_DocId xmlns="387d7afa-6ac9-4adf-a19b-74a3b0a2b762">VCAEJRRJXW2R-314-552</_dlc_DocId>
    <_dlc_DocIdUrl xmlns="387d7afa-6ac9-4adf-a19b-74a3b0a2b762">
      <Url>https://nebiolabs.sharepoint.com/MarketingLiterature/_layouts/15/DocIdRedir.aspx?ID=VCAEJRRJXW2R-314-552</Url>
      <Description>VCAEJRRJXW2R-314-552</Description>
    </_dlc_DocIdUrl>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153DDEE-B81A-4F02-BAD4-E51EEF1B1B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326c8d5-c302-4be2-b08c-80b3c4ffc93b"/>
    <ds:schemaRef ds:uri="808cda61-64c1-4cc2-8d52-d2ef7cb65ec5"/>
    <ds:schemaRef ds:uri="387d7afa-6ac9-4adf-a19b-74a3b0a2b7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088AC12-5531-4A99-A89B-62962BB1E599}">
  <ds:schemaRefs>
    <ds:schemaRef ds:uri="http://schemas.microsoft.com/sharepoint/v3/contenttype/forms"/>
  </ds:schemaRefs>
</ds:datastoreItem>
</file>

<file path=customXml/itemProps3.xml><?xml version="1.0" encoding="utf-8"?>
<ds:datastoreItem xmlns:ds="http://schemas.openxmlformats.org/officeDocument/2006/customXml" ds:itemID="{4414EF4A-4B6E-4B21-8251-36364C77EF38}">
  <ds:schemaRefs>
    <ds:schemaRef ds:uri="f326c8d5-c302-4be2-b08c-80b3c4ffc93b"/>
    <ds:schemaRef ds:uri="http://schemas.microsoft.com/office/infopath/2007/PartnerControls"/>
    <ds:schemaRef ds:uri="http://schemas.microsoft.com/office/2006/metadata/properties"/>
    <ds:schemaRef ds:uri="http://schemas.microsoft.com/office/2006/documentManagement/types"/>
    <ds:schemaRef ds:uri="808cda61-64c1-4cc2-8d52-d2ef7cb65ec5"/>
    <ds:schemaRef ds:uri="http://purl.org/dc/terms/"/>
    <ds:schemaRef ds:uri="http://purl.org/dc/dcmitype/"/>
    <ds:schemaRef ds:uri="http://schemas.openxmlformats.org/package/2006/metadata/core-properties"/>
    <ds:schemaRef ds:uri="387d7afa-6ac9-4adf-a19b-74a3b0a2b762"/>
    <ds:schemaRef ds:uri="http://www.w3.org/XML/1998/namespace"/>
    <ds:schemaRef ds:uri="http://purl.org/dc/elements/1.1/"/>
  </ds:schemaRefs>
</ds:datastoreItem>
</file>

<file path=customXml/itemProps4.xml><?xml version="1.0" encoding="utf-8"?>
<ds:datastoreItem xmlns:ds="http://schemas.openxmlformats.org/officeDocument/2006/customXml" ds:itemID="{37CB2AA7-208E-4483-B3DC-BA9DF07D617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15176</TotalTime>
  <Words>669</Words>
  <Application>Microsoft Office PowerPoint</Application>
  <PresentationFormat>On-screen Show (4:3)</PresentationFormat>
  <Paragraphs>240</Paragraphs>
  <Slides>34</Slides>
  <Notes>6</Notes>
  <HiddenSlides>0</HiddenSlides>
  <MMClips>0</MMClips>
  <ScaleCrop>false</ScaleCrop>
  <HeadingPairs>
    <vt:vector size="6" baseType="variant">
      <vt:variant>
        <vt:lpstr>Fonts Used</vt:lpstr>
      </vt:variant>
      <vt:variant>
        <vt:i4>10</vt:i4>
      </vt:variant>
      <vt:variant>
        <vt:lpstr>Theme</vt:lpstr>
      </vt:variant>
      <vt:variant>
        <vt:i4>18</vt:i4>
      </vt:variant>
      <vt:variant>
        <vt:lpstr>Slide Titles</vt:lpstr>
      </vt:variant>
      <vt:variant>
        <vt:i4>34</vt:i4>
      </vt:variant>
    </vt:vector>
  </HeadingPairs>
  <TitlesOfParts>
    <vt:vector size="62" baseType="lpstr">
      <vt:lpstr>Arial</vt:lpstr>
      <vt:lpstr>Bookman Old Style</vt:lpstr>
      <vt:lpstr>Calibri</vt:lpstr>
      <vt:lpstr>Calibri Light</vt:lpstr>
      <vt:lpstr>Courier New</vt:lpstr>
      <vt:lpstr>Helvetica</vt:lpstr>
      <vt:lpstr>Helvetica Light</vt:lpstr>
      <vt:lpstr>Lucida Grande</vt:lpstr>
      <vt:lpstr>Times New Roman</vt:lpstr>
      <vt:lpstr>Wingdings</vt:lpstr>
      <vt:lpstr>Intro_Slide_Building</vt:lpstr>
      <vt:lpstr>Intro_Slide_HF_Ice</vt:lpstr>
      <vt:lpstr>Intro_Slide_NEBNext</vt:lpstr>
      <vt:lpstr>5_Custom Design</vt:lpstr>
      <vt:lpstr>White Background w/Title</vt:lpstr>
      <vt:lpstr>Tinted Bkgd_no Footer</vt:lpstr>
      <vt:lpstr>Tree_Image_to_Right</vt:lpstr>
      <vt:lpstr>Petri_Image_to_Right</vt:lpstr>
      <vt:lpstr>Custom Design</vt:lpstr>
      <vt:lpstr>1_Custom Design</vt:lpstr>
      <vt:lpstr>2_Custom Design</vt:lpstr>
      <vt:lpstr>3_Custom Design</vt:lpstr>
      <vt:lpstr>Office Theme</vt:lpstr>
      <vt:lpstr>1_Office Theme</vt:lpstr>
      <vt:lpstr>2_White Background w/Title</vt:lpstr>
      <vt:lpstr>1_Blue</vt:lpstr>
      <vt:lpstr>3_Office Theme</vt:lpstr>
      <vt:lpstr>2_Office Theme</vt:lpstr>
      <vt:lpstr>PowerPoint Presentation</vt:lpstr>
      <vt:lpstr>PowerPoint Presentation</vt:lpstr>
      <vt:lpstr>PowerPoint Presentation</vt:lpstr>
      <vt:lpstr>PowerPoint Presentation</vt:lpstr>
      <vt:lpstr>PowerPoint Presentation</vt:lpstr>
      <vt:lpstr>食物意味着农业</vt:lpstr>
      <vt:lpstr>PowerPoint Presentation</vt:lpstr>
      <vt:lpstr>PowerPoint Presentation</vt:lpstr>
      <vt:lpstr>传统方法与精准方法</vt:lpstr>
      <vt:lpstr>传统方法与精准方法</vt:lpstr>
      <vt:lpstr>基因改造是指一种方法</vt:lpstr>
      <vt:lpstr>PowerPoint Presentation</vt:lpstr>
      <vt:lpstr>PowerPoint Presentation</vt:lpstr>
      <vt:lpstr>发展中国家的粮食</vt:lpstr>
      <vt:lpstr>真正的问题</vt:lpstr>
      <vt:lpstr>绿党解决方案</vt:lpstr>
      <vt:lpstr>悲惨的后果</vt:lpstr>
      <vt:lpstr>案例研究</vt:lpstr>
      <vt:lpstr>黄金大米</vt:lpstr>
      <vt:lpstr>黄金大米</vt:lpstr>
      <vt:lpstr>PowerPoint Presentation</vt:lpstr>
      <vt:lpstr>PowerPoint Presentation</vt:lpstr>
      <vt:lpstr>PowerPoint Presentation</vt:lpstr>
      <vt:lpstr>PowerPoint Presentation</vt:lpstr>
      <vt:lpstr>孟加拉国：Bt茄子</vt:lpstr>
      <vt:lpstr>PowerPoint Presentation</vt:lpstr>
      <vt:lpstr>PowerPoint Presentation</vt:lpstr>
      <vt:lpstr>PowerPoint Presentation</vt:lpstr>
      <vt:lpstr>科学事实</vt:lpstr>
      <vt:lpstr>世界各地需要采取的行动</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Bre Hall</dc:creator>
  <cp:lastModifiedBy>Roberts, Rich</cp:lastModifiedBy>
  <cp:revision>239</cp:revision>
  <cp:lastPrinted>2016-10-27T14:31:49Z</cp:lastPrinted>
  <dcterms:created xsi:type="dcterms:W3CDTF">2014-10-03T15:19:54Z</dcterms:created>
  <dcterms:modified xsi:type="dcterms:W3CDTF">2019-10-26T11:20:25Z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0x010100055ACDD39AE9DB449527055136D20874</vt:lpwstr>
  </property>
  <property fmtid="{D5CDD505-2E9C-101B-9397-08002B2CF9AE}" pid="3" name="_dlc_DocIdItemGuid">
    <vt:lpwstr>0b22c39e-e54e-40c2-b427-868703c71da5</vt:lpwstr>
  </property>
</Properties>
</file>