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74" r:id="rId22"/>
  </p:sldMasterIdLst>
  <p:notesMasterIdLst>
    <p:notesMasterId r:id="rId57"/>
  </p:notesMasterIdLst>
  <p:handoutMasterIdLst>
    <p:handoutMasterId r:id="rId58"/>
  </p:handoutMasterIdLst>
  <p:sldIdLst>
    <p:sldId id="385" r:id="rId23"/>
    <p:sldId id="302" r:id="rId24"/>
    <p:sldId id="366" r:id="rId25"/>
    <p:sldId id="377" r:id="rId26"/>
    <p:sldId id="357" r:id="rId27"/>
    <p:sldId id="305" r:id="rId28"/>
    <p:sldId id="367" r:id="rId29"/>
    <p:sldId id="378" r:id="rId30"/>
    <p:sldId id="359" r:id="rId31"/>
    <p:sldId id="342" r:id="rId32"/>
    <p:sldId id="339" r:id="rId33"/>
    <p:sldId id="370" r:id="rId34"/>
    <p:sldId id="343" r:id="rId35"/>
    <p:sldId id="309" r:id="rId36"/>
    <p:sldId id="371" r:id="rId37"/>
    <p:sldId id="311" r:id="rId38"/>
    <p:sldId id="312" r:id="rId39"/>
    <p:sldId id="313" r:id="rId40"/>
    <p:sldId id="314" r:id="rId41"/>
    <p:sldId id="315" r:id="rId42"/>
    <p:sldId id="375" r:id="rId43"/>
    <p:sldId id="317" r:id="rId44"/>
    <p:sldId id="348" r:id="rId45"/>
    <p:sldId id="372" r:id="rId46"/>
    <p:sldId id="373" r:id="rId47"/>
    <p:sldId id="354" r:id="rId48"/>
    <p:sldId id="355" r:id="rId49"/>
    <p:sldId id="353" r:id="rId50"/>
    <p:sldId id="352" r:id="rId51"/>
    <p:sldId id="351" r:id="rId52"/>
    <p:sldId id="362" r:id="rId53"/>
    <p:sldId id="376" r:id="rId54"/>
    <p:sldId id="384" r:id="rId55"/>
    <p:sldId id="356" r:id="rId56"/>
  </p:sldIdLst>
  <p:sldSz cx="9144000" cy="6858000" type="screen4x3"/>
  <p:notesSz cx="6934200" cy="92202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10" autoAdjust="0"/>
    <p:restoredTop sz="60359" autoAdjust="0"/>
  </p:normalViewPr>
  <p:slideViewPr>
    <p:cSldViewPr snapToGrid="0" snapToObjects="1">
      <p:cViewPr varScale="1">
        <p:scale>
          <a:sx n="69" d="100"/>
          <a:sy n="69" d="100"/>
        </p:scale>
        <p:origin x="1584" y="176"/>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4" Type="http://schemas.openxmlformats.org/officeDocument/2006/relationships/slideMaster" Target="slideMasters/slideMaster10.xml"/><Relationship Id="rId15" Type="http://schemas.openxmlformats.org/officeDocument/2006/relationships/slideMaster" Target="slideMasters/slideMaster11.xml"/><Relationship Id="rId16" Type="http://schemas.openxmlformats.org/officeDocument/2006/relationships/slideMaster" Target="slideMasters/slideMaster12.xml"/><Relationship Id="rId17" Type="http://schemas.openxmlformats.org/officeDocument/2006/relationships/slideMaster" Target="slideMasters/slideMaster13.xml"/><Relationship Id="rId18" Type="http://schemas.openxmlformats.org/officeDocument/2006/relationships/slideMaster" Target="slideMasters/slideMaster14.xml"/><Relationship Id="rId19" Type="http://schemas.openxmlformats.org/officeDocument/2006/relationships/slideMaster" Target="slideMasters/slideMaster15.xml"/><Relationship Id="rId50" Type="http://schemas.openxmlformats.org/officeDocument/2006/relationships/slide" Target="slides/slide28.xml"/><Relationship Id="rId51" Type="http://schemas.openxmlformats.org/officeDocument/2006/relationships/slide" Target="slides/slide29.xml"/><Relationship Id="rId52" Type="http://schemas.openxmlformats.org/officeDocument/2006/relationships/slide" Target="slides/slide30.xml"/><Relationship Id="rId53" Type="http://schemas.openxmlformats.org/officeDocument/2006/relationships/slide" Target="slides/slide31.xml"/><Relationship Id="rId54" Type="http://schemas.openxmlformats.org/officeDocument/2006/relationships/slide" Target="slides/slide32.xml"/><Relationship Id="rId55" Type="http://schemas.openxmlformats.org/officeDocument/2006/relationships/slide" Target="slides/slide33.xml"/><Relationship Id="rId56" Type="http://schemas.openxmlformats.org/officeDocument/2006/relationships/slide" Target="slides/slide34.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esProps" Target="presProps.xml"/><Relationship Id="rId40" Type="http://schemas.openxmlformats.org/officeDocument/2006/relationships/slide" Target="slides/slide18.xml"/><Relationship Id="rId41" Type="http://schemas.openxmlformats.org/officeDocument/2006/relationships/slide" Target="slides/slide19.xml"/><Relationship Id="rId42" Type="http://schemas.openxmlformats.org/officeDocument/2006/relationships/slide" Target="slides/slide20.xml"/><Relationship Id="rId43" Type="http://schemas.openxmlformats.org/officeDocument/2006/relationships/slide" Target="slides/slide21.xml"/><Relationship Id="rId44" Type="http://schemas.openxmlformats.org/officeDocument/2006/relationships/slide" Target="slides/slide22.xml"/><Relationship Id="rId45" Type="http://schemas.openxmlformats.org/officeDocument/2006/relationships/slide" Target="slides/slide23.xml"/><Relationship Id="rId46" Type="http://schemas.openxmlformats.org/officeDocument/2006/relationships/slide" Target="slides/slide24.xml"/><Relationship Id="rId47" Type="http://schemas.openxmlformats.org/officeDocument/2006/relationships/slide" Target="slides/slide25.xml"/><Relationship Id="rId48" Type="http://schemas.openxmlformats.org/officeDocument/2006/relationships/slide" Target="slides/slide26.xml"/><Relationship Id="rId49" Type="http://schemas.openxmlformats.org/officeDocument/2006/relationships/slide" Target="slides/slide27.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9" Type="http://schemas.openxmlformats.org/officeDocument/2006/relationships/slideMaster" Target="slideMasters/slideMaster5.xml"/><Relationship Id="rId30" Type="http://schemas.openxmlformats.org/officeDocument/2006/relationships/slide" Target="slides/slide8.xml"/><Relationship Id="rId31" Type="http://schemas.openxmlformats.org/officeDocument/2006/relationships/slide" Target="slides/slide9.xml"/><Relationship Id="rId32" Type="http://schemas.openxmlformats.org/officeDocument/2006/relationships/slide" Target="slides/slide10.xml"/><Relationship Id="rId33" Type="http://schemas.openxmlformats.org/officeDocument/2006/relationships/slide" Target="slides/slide11.xml"/><Relationship Id="rId34" Type="http://schemas.openxmlformats.org/officeDocument/2006/relationships/slide" Target="slides/slide12.xml"/><Relationship Id="rId35" Type="http://schemas.openxmlformats.org/officeDocument/2006/relationships/slide" Target="slides/slide13.xml"/><Relationship Id="rId36" Type="http://schemas.openxmlformats.org/officeDocument/2006/relationships/slide" Target="slides/slide14.xml"/><Relationship Id="rId37" Type="http://schemas.openxmlformats.org/officeDocument/2006/relationships/slide" Target="slides/slide15.xml"/><Relationship Id="rId38" Type="http://schemas.openxmlformats.org/officeDocument/2006/relationships/slide" Target="slides/slide16.xml"/><Relationship Id="rId39" Type="http://schemas.openxmlformats.org/officeDocument/2006/relationships/slide" Target="slides/slide17.xml"/><Relationship Id="rId20" Type="http://schemas.openxmlformats.org/officeDocument/2006/relationships/slideMaster" Target="slideMasters/slideMaster16.xml"/><Relationship Id="rId21" Type="http://schemas.openxmlformats.org/officeDocument/2006/relationships/slideMaster" Target="slideMasters/slideMaster17.xml"/><Relationship Id="rId22" Type="http://schemas.openxmlformats.org/officeDocument/2006/relationships/slideMaster" Target="slideMasters/slideMaster18.xml"/><Relationship Id="rId23" Type="http://schemas.openxmlformats.org/officeDocument/2006/relationships/slide" Target="slides/slide1.xml"/><Relationship Id="rId24" Type="http://schemas.openxmlformats.org/officeDocument/2006/relationships/slide" Target="slides/slide2.xml"/><Relationship Id="rId25" Type="http://schemas.openxmlformats.org/officeDocument/2006/relationships/slide" Target="slides/slide3.xml"/><Relationship Id="rId26" Type="http://schemas.openxmlformats.org/officeDocument/2006/relationships/slide" Target="slides/slide4.xml"/><Relationship Id="rId27" Type="http://schemas.openxmlformats.org/officeDocument/2006/relationships/slide" Target="slides/slide5.xml"/><Relationship Id="rId28" Type="http://schemas.openxmlformats.org/officeDocument/2006/relationships/slide" Target="slides/slide6.xml"/><Relationship Id="rId29" Type="http://schemas.openxmlformats.org/officeDocument/2006/relationships/slide" Target="slides/slide7.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Master" Target="slideMasters/slideMaster6.xml"/><Relationship Id="rId11" Type="http://schemas.openxmlformats.org/officeDocument/2006/relationships/slideMaster" Target="slideMasters/slideMaster7.xml"/><Relationship Id="rId12"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lIns="92309" tIns="46154" rIns="92309" bIns="4615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27475" y="0"/>
            <a:ext cx="3005138" cy="460375"/>
          </a:xfrm>
          <a:prstGeom prst="rect">
            <a:avLst/>
          </a:prstGeom>
        </p:spPr>
        <p:txBody>
          <a:bodyPr vert="horz" lIns="92309" tIns="46154" rIns="92309" bIns="46154" rtlCol="0"/>
          <a:lstStyle>
            <a:lvl1pPr algn="r" eaLnBrk="1" fontAlgn="auto" hangingPunct="1">
              <a:spcBef>
                <a:spcPts val="0"/>
              </a:spcBef>
              <a:spcAft>
                <a:spcPts val="0"/>
              </a:spcAft>
              <a:defRPr sz="1200">
                <a:latin typeface="+mn-lt"/>
              </a:defRPr>
            </a:lvl1pPr>
          </a:lstStyle>
          <a:p>
            <a:pPr>
              <a:defRPr/>
            </a:pPr>
            <a:fld id="{E65FF579-2D40-42A6-BBAF-9F54BB2383C1}" type="datetimeFigureOut">
              <a:rPr lang="en-US"/>
              <a:pPr>
                <a:defRPr/>
              </a:pPr>
              <a:t>12/15/19</a:t>
            </a:fld>
            <a:endParaRPr lang="en-US"/>
          </a:p>
        </p:txBody>
      </p:sp>
      <p:sp>
        <p:nvSpPr>
          <p:cNvPr id="4" name="Footer Placeholder 3"/>
          <p:cNvSpPr>
            <a:spLocks noGrp="1"/>
          </p:cNvSpPr>
          <p:nvPr>
            <p:ph type="ftr" sz="quarter" idx="2"/>
          </p:nvPr>
        </p:nvSpPr>
        <p:spPr>
          <a:xfrm>
            <a:off x="0" y="8758238"/>
            <a:ext cx="3005138" cy="460375"/>
          </a:xfrm>
          <a:prstGeom prst="rect">
            <a:avLst/>
          </a:prstGeom>
        </p:spPr>
        <p:txBody>
          <a:bodyPr vert="horz" lIns="92309" tIns="46154" rIns="92309" bIns="46154"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27475" y="8758238"/>
            <a:ext cx="3005138" cy="460375"/>
          </a:xfrm>
          <a:prstGeom prst="rect">
            <a:avLst/>
          </a:prstGeom>
        </p:spPr>
        <p:txBody>
          <a:bodyPr vert="horz" lIns="92309" tIns="46154" rIns="92309" bIns="46154" rtlCol="0" anchor="b"/>
          <a:lstStyle>
            <a:lvl1pPr algn="r" eaLnBrk="1" fontAlgn="auto" hangingPunct="1">
              <a:spcBef>
                <a:spcPts val="0"/>
              </a:spcBef>
              <a:spcAft>
                <a:spcPts val="0"/>
              </a:spcAft>
              <a:defRPr sz="1200">
                <a:latin typeface="+mn-lt"/>
              </a:defRPr>
            </a:lvl1pPr>
          </a:lstStyle>
          <a:p>
            <a:pPr>
              <a:defRPr/>
            </a:pPr>
            <a:fld id="{BDF93828-A829-46CC-9DA9-40FC7CE706FA}"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lIns="92309" tIns="46154" rIns="92309" bIns="4615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27475" y="0"/>
            <a:ext cx="3005138" cy="460375"/>
          </a:xfrm>
          <a:prstGeom prst="rect">
            <a:avLst/>
          </a:prstGeom>
        </p:spPr>
        <p:txBody>
          <a:bodyPr vert="horz" lIns="92309" tIns="46154" rIns="92309" bIns="46154" rtlCol="0"/>
          <a:lstStyle>
            <a:lvl1pPr algn="r" eaLnBrk="1" fontAlgn="auto" hangingPunct="1">
              <a:spcBef>
                <a:spcPts val="0"/>
              </a:spcBef>
              <a:spcAft>
                <a:spcPts val="0"/>
              </a:spcAft>
              <a:defRPr sz="1200">
                <a:latin typeface="+mn-lt"/>
              </a:defRPr>
            </a:lvl1pPr>
          </a:lstStyle>
          <a:p>
            <a:pPr>
              <a:defRPr/>
            </a:pPr>
            <a:fld id="{8B131250-5C1A-4733-8317-F1512B2E3646}" type="datetimeFigureOut">
              <a:rPr lang="en-US"/>
              <a:pPr>
                <a:defRPr/>
              </a:pPr>
              <a:t>12/15/19</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pPr lvl="0"/>
            <a:endParaRPr lang="en-US" noProof="0"/>
          </a:p>
        </p:txBody>
      </p:sp>
      <p:sp>
        <p:nvSpPr>
          <p:cNvPr id="5" name="Notes Placeholder 4"/>
          <p:cNvSpPr>
            <a:spLocks noGrp="1"/>
          </p:cNvSpPr>
          <p:nvPr>
            <p:ph type="body" sz="quarter" idx="3"/>
          </p:nvPr>
        </p:nvSpPr>
        <p:spPr>
          <a:xfrm>
            <a:off x="693738" y="4379913"/>
            <a:ext cx="5546725" cy="4148137"/>
          </a:xfrm>
          <a:prstGeom prst="rect">
            <a:avLst/>
          </a:prstGeom>
        </p:spPr>
        <p:txBody>
          <a:bodyPr vert="horz" lIns="92309" tIns="46154" rIns="92309" bIns="4615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58238"/>
            <a:ext cx="3005138" cy="460375"/>
          </a:xfrm>
          <a:prstGeom prst="rect">
            <a:avLst/>
          </a:prstGeom>
        </p:spPr>
        <p:txBody>
          <a:bodyPr vert="horz" lIns="92309" tIns="46154" rIns="92309" bIns="46154"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27475" y="8758238"/>
            <a:ext cx="3005138" cy="460375"/>
          </a:xfrm>
          <a:prstGeom prst="rect">
            <a:avLst/>
          </a:prstGeom>
        </p:spPr>
        <p:txBody>
          <a:bodyPr vert="horz" lIns="92309" tIns="46154" rIns="92309" bIns="46154" rtlCol="0" anchor="b"/>
          <a:lstStyle>
            <a:lvl1pPr algn="r" eaLnBrk="1" fontAlgn="auto" hangingPunct="1">
              <a:spcBef>
                <a:spcPts val="0"/>
              </a:spcBef>
              <a:spcAft>
                <a:spcPts val="0"/>
              </a:spcAft>
              <a:defRPr sz="1200">
                <a:latin typeface="+mn-lt"/>
              </a:defRPr>
            </a:lvl1pPr>
          </a:lstStyle>
          <a:p>
            <a:pPr>
              <a:defRPr/>
            </a:pPr>
            <a:fld id="{A5ADF7EF-26F7-4688-8068-FE43BEBB699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ail.google.com/mail/u/0/" TargetMode="External"/><Relationship Id="rId4" Type="http://schemas.openxmlformats.org/officeDocument/2006/relationships/hyperlink" Target="https://www.icgeb.org/news/rich-roberts-on-the-nobel-campaign-supporting-gmos-and-golden-rice/" TargetMode="External"/><Relationship Id="rId5" Type="http://schemas.openxmlformats.org/officeDocument/2006/relationships/hyperlink" Target="http://supportprecisionagriculture.org/ICGEB_Nobel_Laureates_for_GMOs.pptx" TargetMode="External"/><Relationship Id="rId6" Type="http://schemas.openxmlformats.org/officeDocument/2006/relationships/hyperlink" Target="http://www.pitt.edu/~super7/56011-57001/56201.ppt" TargetMode="External"/><Relationship Id="rId7" Type="http://schemas.openxmlformats.org/officeDocument/2006/relationships/hyperlink" Target="https://microsofttranslator.uservoice.com/knowledgebase/articles/1159792-presentation-translator-how-do-i-use-this-to-tra" TargetMode="External"/><Relationship Id="rId8" Type="http://schemas.openxmlformats.org/officeDocument/2006/relationships/hyperlink" Target="https://play.google.com/store/apps/details?id=com.google.android.apps.translate&amp;hl=en" TargetMode="External"/><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mail.google.com/mail/u/0/"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mail.google.com/mail/u/0/"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mail.google.com/mail/u/0/"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mail.google.com/mail/u/0/"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mail.google.com/mail/u/0/"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mail.google.com/mail/u/0/"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mail.google.com/mail/u/0/"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mail.google.com/mail/u/0/"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mail.google.com/mail/u/0/"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mail.google.com/mail/u/0/"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mail.google.com/mail/u/0/"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mail.google.com/mail/u/0/"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mail.google.com/mail/u/0/"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mail.google.com/mail/u/0/"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mail.google.com/mail/u/0/"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mail.google.com/mail/u/0/"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mail.google.com/mail/u/0/"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s://mail.google.com/mail/u/0/"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s://mail.google.com/mail/u/0/"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s://mail.google.com/mail/u/0/"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mail.google.com/mail/u/0/"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mail.google.com/mail/u/0/"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mail.google.com/mail/u/0/"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s://mail.google.com/mail/u/0/"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s://mail.google.com/mail/u/0/"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pportprecisionagriculture.org/" TargetMode="External"/><Relationship Id="rId4" Type="http://schemas.openxmlformats.org/officeDocument/2006/relationships/hyperlink" Target="https://mail.google.com/mail/u/0/" TargetMode="External"/><Relationship Id="rId5" Type="http://schemas.openxmlformats.org/officeDocument/2006/relationships/hyperlink" Target="https://www.icgeb.org/rich-roberts-on-the-nobel-campaign-supporting-gmos-and-golden-rice/" TargetMode="External"/><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mail.google.com/mail/u/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portprecisionagriculture.org/" TargetMode="External"/><Relationship Id="rId4" Type="http://schemas.openxmlformats.org/officeDocument/2006/relationships/hyperlink" Target="https://mail.google.com/mail/u/0/"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mail.google.com/mail/u/0/"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mail.google.com/mail/u/0/"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mail.google.com/mail/u/0/"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mail.google.com/mail/u/0/#_msocom_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यह एक खुशी के लिए यहां हो रहा है</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1]</a:t>
            </a:r>
            <a:r>
              <a:rPr lang="en-US" sz="1200" kern="1200" dirty="0" smtClean="0">
                <a:solidFill>
                  <a:schemeClr val="tx1"/>
                </a:solidFill>
                <a:effectLst/>
                <a:latin typeface="+mn-lt"/>
                <a:ea typeface="+mn-ea"/>
                <a:cs typeface="+mn-cs"/>
              </a:rPr>
              <a:t> , </a:t>
            </a:r>
            <a:r>
              <a:rPr lang="hi-in" sz="1200" kern="1200" dirty="0" smtClean="0">
                <a:solidFill>
                  <a:schemeClr val="tx1"/>
                </a:solidFill>
                <a:effectLst/>
                <a:latin typeface="+mn-lt"/>
                <a:ea typeface="+mn-ea"/>
                <a:cs typeface="+mn-cs"/>
              </a:rPr>
              <a:t>विशेष रूप से आनुवंशिक इंजीनियरिंग की महान उपलब्धियों में से एक के बारे में बात करने के लिए</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अर्थात् कुछ ऐसा जो यूरोप और दुनिया भर में जीएमओ के नाम से जाता है और वास्तव में यह वास्तव में एक मिथ्या नाम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मुझे यकीन है कि आप सभी हैं जानते हैं कि लगभग हर चीज जो आपको घेर लेती है और आप हर दिन खाते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वास्तव में किसी न किसी तरह से आनुवंशिक रूप से संशोधित होती है ... और </a:t>
            </a:r>
            <a:r>
              <a:rPr lang="en-US" sz="1200" kern="1200" dirty="0" smtClean="0">
                <a:solidFill>
                  <a:schemeClr val="tx1"/>
                </a:solidFill>
                <a:effectLst/>
                <a:latin typeface="+mn-lt"/>
                <a:ea typeface="+mn-ea"/>
                <a:cs typeface="+mn-cs"/>
              </a:rPr>
              <a:t>GMO </a:t>
            </a:r>
            <a:r>
              <a:rPr lang="hi-in" sz="1200" kern="1200" dirty="0" smtClean="0">
                <a:solidFill>
                  <a:schemeClr val="tx1"/>
                </a:solidFill>
                <a:effectLst/>
                <a:latin typeface="+mn-lt"/>
                <a:ea typeface="+mn-ea"/>
                <a:cs typeface="+mn-cs"/>
              </a:rPr>
              <a:t>के तहत आने वाले नवीनतम अग्रिम वास्तव में सिर्फ एक तरह से अगले अग्रिम हैं जिससे हम पौधों</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जानवरों और सब कुछ को बेहतर बना सकते हैं हमें। मुझे यकीन है कि आपमें से कई के पास कुत्ते हैं। प्रत्येक कुत्ते को आनुवंशिक रूप से संशोधित किया गया है। गैर-आनुवंशिक रूप से संशोधित कुत्ते जैसी कोई चीज नहीं है।</a:t>
            </a:r>
            <a:endParaRPr lang="en-US" sz="1200" kern="1200" smtClean="0">
              <a:solidFill>
                <a:schemeClr val="tx1"/>
              </a:solidFill>
              <a:effectLst/>
              <a:latin typeface="+mn-lt"/>
              <a:ea typeface="+mn-ea"/>
              <a:cs typeface="+mn-cs"/>
            </a:endParaRP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b="1" dirty="0" err="1"/>
              <a:t>व्याख्यान</a:t>
            </a:r>
            <a:r>
              <a:rPr lang="en-US" altLang="en-US" b="1" dirty="0"/>
              <a:t> "१४२ </a:t>
            </a:r>
            <a:r>
              <a:rPr lang="en-US" altLang="en-US" b="1" dirty="0" err="1"/>
              <a:t>नोबेल</a:t>
            </a:r>
            <a:r>
              <a:rPr lang="en-US" altLang="en-US" b="1" dirty="0"/>
              <a:t> </a:t>
            </a:r>
            <a:r>
              <a:rPr lang="en-US" altLang="en-US" b="1" dirty="0" err="1"/>
              <a:t>पुरस्कार</a:t>
            </a:r>
            <a:r>
              <a:rPr lang="en-US" altLang="en-US" b="1" dirty="0"/>
              <a:t> </a:t>
            </a:r>
            <a:r>
              <a:rPr lang="en-US" altLang="en-US" b="1" dirty="0" err="1"/>
              <a:t>विजेताओं</a:t>
            </a:r>
            <a:r>
              <a:rPr lang="en-US" altLang="en-US" b="1" dirty="0"/>
              <a:t> </a:t>
            </a:r>
            <a:r>
              <a:rPr lang="en-US" altLang="en-US" b="1" dirty="0" err="1"/>
              <a:t>का</a:t>
            </a:r>
            <a:r>
              <a:rPr lang="en-US" altLang="en-US" b="1" dirty="0"/>
              <a:t> </a:t>
            </a:r>
            <a:r>
              <a:rPr lang="en-US" altLang="en-US" b="1" dirty="0" err="1"/>
              <a:t>समर्थन</a:t>
            </a:r>
            <a:r>
              <a:rPr lang="en-US" altLang="en-US" b="1" dirty="0"/>
              <a:t> </a:t>
            </a:r>
            <a:r>
              <a:rPr lang="en-US" altLang="en-US" b="1" dirty="0" err="1"/>
              <a:t>जीएमओ</a:t>
            </a:r>
            <a:r>
              <a:rPr lang="en-US" altLang="en-US" b="1" dirty="0"/>
              <a:t>" </a:t>
            </a:r>
            <a:r>
              <a:rPr lang="en-US" altLang="en-US" b="1" dirty="0" err="1"/>
              <a:t>रिचर्ड</a:t>
            </a:r>
            <a:r>
              <a:rPr lang="en-US" altLang="en-US" b="1" dirty="0"/>
              <a:t> </a:t>
            </a:r>
            <a:r>
              <a:rPr lang="en-US" altLang="en-US" b="1" dirty="0" err="1"/>
              <a:t>जे</a:t>
            </a:r>
            <a:r>
              <a:rPr lang="en-US" altLang="en-US" b="1" dirty="0"/>
              <a:t> </a:t>
            </a:r>
            <a:r>
              <a:rPr lang="en-US" altLang="en-US" b="1" dirty="0" err="1"/>
              <a:t>रॉबर्ट्स</a:t>
            </a:r>
            <a:r>
              <a:rPr lang="en-US" altLang="en-US" b="1" dirty="0"/>
              <a:t> </a:t>
            </a:r>
            <a:r>
              <a:rPr lang="en-US" altLang="en-US" b="1" dirty="0" err="1"/>
              <a:t>द्वारा</a:t>
            </a:r>
            <a:r>
              <a:rPr lang="en-US" altLang="en-US" b="1" dirty="0"/>
              <a:t> </a:t>
            </a:r>
          </a:p>
          <a:p>
            <a:pPr eaLnBrk="1" hangingPunct="1">
              <a:spcBef>
                <a:spcPct val="0"/>
              </a:spcBef>
            </a:pPr>
            <a:r>
              <a:rPr lang="en-US" altLang="en-US" dirty="0" err="1"/>
              <a:t>आईसीजीईबी</a:t>
            </a:r>
            <a:r>
              <a:rPr lang="en-US" altLang="en-US" dirty="0"/>
              <a:t>, </a:t>
            </a:r>
            <a:r>
              <a:rPr lang="en-US" altLang="en-US" dirty="0" err="1"/>
              <a:t>ट्राइस्टे</a:t>
            </a:r>
            <a:r>
              <a:rPr lang="en-US" altLang="en-US" dirty="0"/>
              <a:t> - 23 </a:t>
            </a:r>
            <a:r>
              <a:rPr lang="en-US" altLang="en-US" dirty="0" err="1"/>
              <a:t>मई</a:t>
            </a:r>
            <a:r>
              <a:rPr lang="en-US" altLang="en-US" dirty="0"/>
              <a:t>, 2019 [ </a:t>
            </a:r>
            <a:r>
              <a:rPr lang="en-US" altLang="en-US" dirty="0">
                <a:hlinkClick r:id="rId4"/>
              </a:rPr>
              <a:t>वीडियो</a:t>
            </a:r>
            <a:r>
              <a:rPr lang="en-US" altLang="en-US" dirty="0"/>
              <a:t> ]    [ </a:t>
            </a:r>
            <a:r>
              <a:rPr lang="en-US" altLang="en-US" dirty="0">
                <a:hlinkClick r:id="rId5"/>
              </a:rPr>
              <a:t>स्लाइड</a:t>
            </a:r>
            <a:r>
              <a:rPr lang="en-US" altLang="en-US" dirty="0"/>
              <a:t> ]</a:t>
            </a:r>
          </a:p>
          <a:p>
            <a:pPr eaLnBrk="1" hangingPunct="1">
              <a:spcBef>
                <a:spcPct val="0"/>
              </a:spcBef>
            </a:pPr>
            <a:r>
              <a:rPr lang="en-US" altLang="en-US" dirty="0"/>
              <a:t> </a:t>
            </a:r>
            <a:endParaRPr lang="ru-RU" altLang="en-US" dirty="0"/>
          </a:p>
          <a:p>
            <a:pPr eaLnBrk="1" hangingPunct="1">
              <a:spcBef>
                <a:spcPct val="0"/>
              </a:spcBef>
            </a:pPr>
            <a:r>
              <a:rPr lang="en-US" altLang="en-US" dirty="0" err="1"/>
              <a:t>वीडियो</a:t>
            </a:r>
            <a:r>
              <a:rPr lang="en-US" altLang="en-US" dirty="0"/>
              <a:t> </a:t>
            </a:r>
            <a:r>
              <a:rPr lang="en-US" altLang="en-US" dirty="0" err="1"/>
              <a:t>के</a:t>
            </a:r>
            <a:r>
              <a:rPr lang="en-US" altLang="en-US" dirty="0"/>
              <a:t> </a:t>
            </a:r>
            <a:r>
              <a:rPr lang="en-US" altLang="en-US" dirty="0" err="1"/>
              <a:t>माध्यम</a:t>
            </a:r>
            <a:r>
              <a:rPr lang="en-US" altLang="en-US" dirty="0"/>
              <a:t> </a:t>
            </a:r>
            <a:r>
              <a:rPr lang="en-US" altLang="en-US" dirty="0" err="1"/>
              <a:t>से</a:t>
            </a:r>
            <a:r>
              <a:rPr lang="en-US" altLang="en-US" dirty="0"/>
              <a:t> </a:t>
            </a:r>
            <a:r>
              <a:rPr lang="en-US" altLang="en-US" dirty="0" err="1"/>
              <a:t>उपलब्ध</a:t>
            </a:r>
            <a:r>
              <a:rPr lang="en-US" altLang="en-US" dirty="0"/>
              <a:t> </a:t>
            </a:r>
            <a:r>
              <a:rPr lang="en-US" altLang="en-US" b="1" dirty="0" err="1"/>
              <a:t>Youtube</a:t>
            </a:r>
            <a:r>
              <a:rPr lang="en-US" altLang="en-US" dirty="0" err="1"/>
              <a:t>जो</a:t>
            </a:r>
            <a:r>
              <a:rPr lang="en-US" altLang="en-US" b="1" dirty="0"/>
              <a:t> </a:t>
            </a:r>
            <a:r>
              <a:rPr lang="en-US" altLang="en-US" dirty="0" err="1"/>
              <a:t>यूट्यूब</a:t>
            </a:r>
            <a:r>
              <a:rPr lang="en-US" altLang="en-US" dirty="0"/>
              <a:t> </a:t>
            </a:r>
            <a:r>
              <a:rPr lang="en-US" altLang="en-US" dirty="0" err="1"/>
              <a:t>प्रस्तुति</a:t>
            </a:r>
            <a:r>
              <a:rPr lang="en-US" altLang="en-US" dirty="0"/>
              <a:t> </a:t>
            </a:r>
            <a:r>
              <a:rPr lang="en-US" altLang="en-US" dirty="0" err="1"/>
              <a:t>पाठ</a:t>
            </a:r>
            <a:r>
              <a:rPr lang="en-US" altLang="en-US" dirty="0"/>
              <a:t> </a:t>
            </a:r>
            <a:r>
              <a:rPr lang="en-US" altLang="en-US" dirty="0" err="1"/>
              <a:t>को</a:t>
            </a:r>
            <a:r>
              <a:rPr lang="en-US" altLang="en-US" dirty="0"/>
              <a:t> </a:t>
            </a:r>
            <a:r>
              <a:rPr lang="en-US" altLang="en-US" dirty="0" err="1"/>
              <a:t>उपलब्ध</a:t>
            </a:r>
            <a:r>
              <a:rPr lang="en-US" altLang="en-US" dirty="0"/>
              <a:t> </a:t>
            </a:r>
            <a:r>
              <a:rPr lang="en-US" altLang="en-US" dirty="0" err="1"/>
              <a:t>सभी</a:t>
            </a:r>
            <a:r>
              <a:rPr lang="en-US" altLang="en-US" dirty="0"/>
              <a:t> Google </a:t>
            </a:r>
            <a:r>
              <a:rPr lang="en-US" altLang="en-US" dirty="0" err="1"/>
              <a:t>अनुवाद</a:t>
            </a:r>
            <a:r>
              <a:rPr lang="en-US" altLang="en-US" dirty="0"/>
              <a:t> </a:t>
            </a:r>
            <a:r>
              <a:rPr lang="en-US" altLang="en-US" dirty="0" err="1"/>
              <a:t>भाषाओं</a:t>
            </a:r>
            <a:r>
              <a:rPr lang="en-US" altLang="en-US" dirty="0"/>
              <a:t> (</a:t>
            </a:r>
            <a:r>
              <a:rPr lang="en-US" altLang="en-US" dirty="0" err="1"/>
              <a:t>अब</a:t>
            </a:r>
            <a:r>
              <a:rPr lang="en-US" altLang="en-US" dirty="0"/>
              <a:t> 103 </a:t>
            </a:r>
            <a:r>
              <a:rPr lang="en-US" altLang="en-US" dirty="0" err="1"/>
              <a:t>भाषाओं</a:t>
            </a:r>
            <a:r>
              <a:rPr lang="en-US" altLang="en-US" dirty="0"/>
              <a:t>) </a:t>
            </a:r>
            <a:r>
              <a:rPr lang="en-US" altLang="en-US" dirty="0" err="1"/>
              <a:t>में</a:t>
            </a:r>
            <a:r>
              <a:rPr lang="en-US" altLang="en-US" dirty="0"/>
              <a:t> </a:t>
            </a:r>
            <a:r>
              <a:rPr lang="en-US" altLang="en-US" dirty="0" err="1"/>
              <a:t>अनुवाद</a:t>
            </a:r>
            <a:r>
              <a:rPr lang="en-US" altLang="en-US" dirty="0"/>
              <a:t> </a:t>
            </a:r>
            <a:r>
              <a:rPr lang="en-US" altLang="en-US" dirty="0" err="1"/>
              <a:t>करने</a:t>
            </a:r>
            <a:r>
              <a:rPr lang="en-US" altLang="en-US" dirty="0"/>
              <a:t> </a:t>
            </a:r>
            <a:r>
              <a:rPr lang="en-US" altLang="en-US" dirty="0" err="1"/>
              <a:t>का</a:t>
            </a:r>
            <a:r>
              <a:rPr lang="en-US" altLang="en-US" dirty="0"/>
              <a:t> </a:t>
            </a:r>
            <a:r>
              <a:rPr lang="en-US" altLang="en-US" dirty="0" err="1"/>
              <a:t>कार्य</a:t>
            </a:r>
            <a:r>
              <a:rPr lang="en-US" altLang="en-US" dirty="0"/>
              <a:t> </a:t>
            </a:r>
            <a:r>
              <a:rPr lang="en-US" altLang="en-US" dirty="0" err="1"/>
              <a:t>है</a:t>
            </a:r>
            <a:r>
              <a:rPr lang="en-US" altLang="en-US" dirty="0"/>
              <a:t>. </a:t>
            </a:r>
            <a:r>
              <a:rPr lang="en-US" altLang="en-US" dirty="0" err="1"/>
              <a:t>प्रस्तुति</a:t>
            </a:r>
            <a:r>
              <a:rPr lang="en-US" altLang="en-US" dirty="0"/>
              <a:t> (</a:t>
            </a:r>
            <a:r>
              <a:rPr lang="en-US" altLang="en-US" dirty="0" err="1"/>
              <a:t>अंग्रेजी</a:t>
            </a:r>
            <a:r>
              <a:rPr lang="en-US" altLang="en-US" dirty="0"/>
              <a:t>) </a:t>
            </a:r>
            <a:r>
              <a:rPr lang="en-US" altLang="en-US" dirty="0" err="1"/>
              <a:t>की</a:t>
            </a:r>
            <a:r>
              <a:rPr lang="en-US" altLang="en-US" dirty="0"/>
              <a:t> </a:t>
            </a:r>
            <a:r>
              <a:rPr lang="en-US" altLang="en-US" dirty="0" err="1"/>
              <a:t>यूट्यूब</a:t>
            </a:r>
            <a:r>
              <a:rPr lang="en-US" altLang="en-US" dirty="0"/>
              <a:t> </a:t>
            </a:r>
            <a:r>
              <a:rPr lang="en-US" altLang="en-US" dirty="0" err="1"/>
              <a:t>वीडियो</a:t>
            </a:r>
            <a:r>
              <a:rPr lang="en-US" altLang="en-US" dirty="0"/>
              <a:t> </a:t>
            </a:r>
            <a:r>
              <a:rPr lang="en-US" altLang="en-US" dirty="0" err="1"/>
              <a:t>सेट</a:t>
            </a:r>
            <a:r>
              <a:rPr lang="en-US" altLang="en-US" dirty="0"/>
              <a:t> </a:t>
            </a:r>
            <a:r>
              <a:rPr lang="en-US" altLang="en-US" dirty="0" err="1"/>
              <a:t>भाषा</a:t>
            </a:r>
            <a:r>
              <a:rPr lang="en-US" altLang="en-US" dirty="0"/>
              <a:t> </a:t>
            </a:r>
            <a:r>
              <a:rPr lang="en-US" altLang="en-US" dirty="0" err="1"/>
              <a:t>के</a:t>
            </a:r>
            <a:r>
              <a:rPr lang="en-US" altLang="en-US" dirty="0"/>
              <a:t> </a:t>
            </a:r>
            <a:r>
              <a:rPr lang="en-US" altLang="en-US" dirty="0" err="1"/>
              <a:t>मालिक</a:t>
            </a:r>
            <a:r>
              <a:rPr lang="en-US" altLang="en-US" dirty="0"/>
              <a:t> </a:t>
            </a:r>
            <a:r>
              <a:rPr lang="en-US" altLang="en-US" dirty="0" err="1"/>
              <a:t>के</a:t>
            </a:r>
            <a:r>
              <a:rPr lang="en-US" altLang="en-US" dirty="0"/>
              <a:t> </a:t>
            </a:r>
            <a:r>
              <a:rPr lang="en-US" altLang="en-US" dirty="0" err="1"/>
              <a:t>रूप</a:t>
            </a:r>
            <a:r>
              <a:rPr lang="en-US" altLang="en-US" dirty="0"/>
              <a:t> </a:t>
            </a:r>
            <a:r>
              <a:rPr lang="en-US" altLang="en-US" dirty="0" err="1"/>
              <a:t>में</a:t>
            </a:r>
            <a:r>
              <a:rPr lang="en-US" altLang="en-US" dirty="0"/>
              <a:t> </a:t>
            </a:r>
            <a:r>
              <a:rPr lang="en-US" altLang="en-US" dirty="0" err="1"/>
              <a:t>उपशीर्षक</a:t>
            </a:r>
            <a:r>
              <a:rPr lang="en-US" altLang="en-US" dirty="0"/>
              <a:t> </a:t>
            </a:r>
            <a:r>
              <a:rPr lang="en-US" altLang="en-US" dirty="0" err="1"/>
              <a:t>के</a:t>
            </a:r>
            <a:r>
              <a:rPr lang="en-US" altLang="en-US" dirty="0"/>
              <a:t> </a:t>
            </a:r>
            <a:r>
              <a:rPr lang="en-US" altLang="en-US" dirty="0" err="1"/>
              <a:t>रूप</a:t>
            </a:r>
            <a:r>
              <a:rPr lang="en-US" altLang="en-US" dirty="0"/>
              <a:t> </a:t>
            </a:r>
            <a:r>
              <a:rPr lang="en-US" altLang="en-US" dirty="0" err="1"/>
              <a:t>में</a:t>
            </a:r>
            <a:r>
              <a:rPr lang="en-US" altLang="en-US" dirty="0"/>
              <a:t> </a:t>
            </a:r>
            <a:r>
              <a:rPr lang="en-US" altLang="en-US" dirty="0" err="1"/>
              <a:t>उपलब्ध</a:t>
            </a:r>
            <a:r>
              <a:rPr lang="en-US" altLang="en-US" dirty="0"/>
              <a:t> </a:t>
            </a:r>
            <a:r>
              <a:rPr lang="en-US" altLang="en-US" dirty="0" err="1"/>
              <a:t>पाठ</a:t>
            </a:r>
            <a:r>
              <a:rPr lang="en-US" altLang="en-US" dirty="0"/>
              <a:t> </a:t>
            </a:r>
            <a:r>
              <a:rPr lang="en-US" altLang="en-US" dirty="0" err="1"/>
              <a:t>का</a:t>
            </a:r>
            <a:r>
              <a:rPr lang="en-US" altLang="en-US" dirty="0"/>
              <a:t> </a:t>
            </a:r>
            <a:r>
              <a:rPr lang="en-US" altLang="en-US" dirty="0" err="1"/>
              <a:t>अनुवाद</a:t>
            </a:r>
            <a:r>
              <a:rPr lang="en-US" altLang="en-US" dirty="0"/>
              <a:t> </a:t>
            </a:r>
            <a:r>
              <a:rPr lang="en-US" altLang="en-US" dirty="0" err="1"/>
              <a:t>और</a:t>
            </a:r>
            <a:r>
              <a:rPr lang="en-US" altLang="en-US" dirty="0"/>
              <a:t> </a:t>
            </a:r>
            <a:r>
              <a:rPr lang="en-US" altLang="en-US" dirty="0" err="1"/>
              <a:t>अनुवादित</a:t>
            </a:r>
            <a:r>
              <a:rPr lang="en-US" altLang="en-US" dirty="0"/>
              <a:t> </a:t>
            </a:r>
            <a:r>
              <a:rPr lang="en-US" altLang="en-US" dirty="0" err="1"/>
              <a:t>उपशीर्षक</a:t>
            </a:r>
            <a:r>
              <a:rPr lang="en-US" altLang="en-US" dirty="0"/>
              <a:t> </a:t>
            </a:r>
            <a:r>
              <a:rPr lang="en-US" altLang="en-US" dirty="0" err="1"/>
              <a:t>का</a:t>
            </a:r>
            <a:r>
              <a:rPr lang="en-US" altLang="en-US" dirty="0"/>
              <a:t> </a:t>
            </a:r>
            <a:r>
              <a:rPr lang="en-US" altLang="en-US" dirty="0" err="1"/>
              <a:t>उपयोग</a:t>
            </a:r>
            <a:r>
              <a:rPr lang="en-US" altLang="en-US" dirty="0"/>
              <a:t> </a:t>
            </a:r>
            <a:r>
              <a:rPr lang="en-US" altLang="en-US" dirty="0" err="1"/>
              <a:t>करने</a:t>
            </a:r>
            <a:r>
              <a:rPr lang="en-US" altLang="en-US" dirty="0"/>
              <a:t> </a:t>
            </a:r>
            <a:r>
              <a:rPr lang="en-US" altLang="en-US" dirty="0" err="1"/>
              <a:t>की</a:t>
            </a:r>
            <a:r>
              <a:rPr lang="en-US" altLang="en-US" dirty="0"/>
              <a:t> </a:t>
            </a:r>
            <a:r>
              <a:rPr lang="en-US" altLang="en-US" dirty="0" err="1"/>
              <a:t>अनुमति</a:t>
            </a:r>
            <a:r>
              <a:rPr lang="en-US" altLang="en-US" dirty="0"/>
              <a:t> </a:t>
            </a:r>
            <a:r>
              <a:rPr lang="en-US" altLang="en-US" dirty="0" err="1"/>
              <a:t>दी</a:t>
            </a:r>
            <a:r>
              <a:rPr lang="en-US" altLang="en-US" dirty="0"/>
              <a:t> </a:t>
            </a:r>
            <a:r>
              <a:rPr lang="en-US" altLang="en-US" dirty="0" err="1"/>
              <a:t>गई</a:t>
            </a:r>
            <a:r>
              <a:rPr lang="en-US" altLang="en-US" dirty="0"/>
              <a:t>। </a:t>
            </a:r>
            <a:r>
              <a:rPr lang="en-US" altLang="en-US" dirty="0" err="1"/>
              <a:t>प्रस्तुति</a:t>
            </a:r>
            <a:r>
              <a:rPr lang="en-US" altLang="en-US" dirty="0"/>
              <a:t> </a:t>
            </a:r>
            <a:r>
              <a:rPr lang="en-US" altLang="en-US" dirty="0" err="1"/>
              <a:t>का</a:t>
            </a:r>
            <a:r>
              <a:rPr lang="en-US" altLang="en-US" dirty="0"/>
              <a:t> </a:t>
            </a:r>
            <a:r>
              <a:rPr lang="en-US" altLang="en-US" dirty="0" err="1"/>
              <a:t>अनुवादित</a:t>
            </a:r>
            <a:r>
              <a:rPr lang="en-US" altLang="en-US" dirty="0"/>
              <a:t> </a:t>
            </a:r>
            <a:r>
              <a:rPr lang="en-US" altLang="en-US" dirty="0" err="1"/>
              <a:t>पाठ</a:t>
            </a:r>
            <a:r>
              <a:rPr lang="en-US" altLang="en-US" dirty="0"/>
              <a:t> </a:t>
            </a:r>
            <a:r>
              <a:rPr lang="en-US" altLang="en-US" dirty="0" err="1"/>
              <a:t>देखने</a:t>
            </a:r>
            <a:r>
              <a:rPr lang="en-US" altLang="en-US" dirty="0"/>
              <a:t> </a:t>
            </a:r>
            <a:r>
              <a:rPr lang="en-US" altLang="en-US" dirty="0" err="1"/>
              <a:t>के</a:t>
            </a:r>
            <a:r>
              <a:rPr lang="en-US" altLang="en-US" dirty="0"/>
              <a:t> </a:t>
            </a:r>
            <a:r>
              <a:rPr lang="en-US" altLang="en-US" dirty="0" err="1"/>
              <a:t>लिए</a:t>
            </a:r>
            <a:r>
              <a:rPr lang="en-US" altLang="en-US" dirty="0"/>
              <a:t>, </a:t>
            </a:r>
            <a:r>
              <a:rPr lang="en-US" altLang="en-US" dirty="0" err="1"/>
              <a:t>कृपया</a:t>
            </a:r>
            <a:r>
              <a:rPr lang="en-US" altLang="en-US" dirty="0"/>
              <a:t> </a:t>
            </a:r>
            <a:r>
              <a:rPr lang="en-US" altLang="en-US" dirty="0" err="1"/>
              <a:t>इस</a:t>
            </a:r>
            <a:r>
              <a:rPr lang="en-US" altLang="en-US" dirty="0"/>
              <a:t> </a:t>
            </a:r>
            <a:r>
              <a:rPr lang="en-US" altLang="en-US" dirty="0" err="1"/>
              <a:t>यूट्यूब</a:t>
            </a:r>
            <a:r>
              <a:rPr lang="en-US" altLang="en-US" dirty="0"/>
              <a:t> </a:t>
            </a:r>
            <a:r>
              <a:rPr lang="en-US" altLang="en-US" dirty="0" err="1"/>
              <a:t>वीडियो</a:t>
            </a:r>
            <a:r>
              <a:rPr lang="en-US" altLang="en-US" dirty="0"/>
              <a:t> </a:t>
            </a:r>
            <a:r>
              <a:rPr lang="en-US" altLang="en-US" dirty="0" err="1"/>
              <a:t>की</a:t>
            </a:r>
            <a:r>
              <a:rPr lang="en-US" altLang="en-US" dirty="0"/>
              <a:t> </a:t>
            </a:r>
            <a:r>
              <a:rPr lang="en-US" altLang="en-US" dirty="0" err="1"/>
              <a:t>सेटिंग</a:t>
            </a:r>
            <a:r>
              <a:rPr lang="en-US" altLang="en-US" dirty="0"/>
              <a:t> </a:t>
            </a:r>
            <a:r>
              <a:rPr lang="en-US" altLang="en-US" dirty="0" err="1"/>
              <a:t>पर</a:t>
            </a:r>
            <a:r>
              <a:rPr lang="en-US" altLang="en-US" dirty="0"/>
              <a:t> </a:t>
            </a:r>
            <a:r>
              <a:rPr lang="en-US" altLang="en-US" dirty="0" err="1"/>
              <a:t>जाएं</a:t>
            </a:r>
            <a:r>
              <a:rPr lang="en-US" altLang="en-US" dirty="0"/>
              <a:t> </a:t>
            </a:r>
            <a:r>
              <a:rPr lang="en-US" altLang="en-US" dirty="0" err="1"/>
              <a:t>और</a:t>
            </a:r>
            <a:r>
              <a:rPr lang="en-US" altLang="en-US" dirty="0"/>
              <a:t> </a:t>
            </a:r>
            <a:r>
              <a:rPr lang="en-US" altLang="en-US" dirty="0" err="1"/>
              <a:t>ऑटो-ट्रांसलेट</a:t>
            </a:r>
            <a:r>
              <a:rPr lang="en-US" altLang="en-US" dirty="0"/>
              <a:t> </a:t>
            </a:r>
            <a:r>
              <a:rPr lang="en-US" altLang="en-US" dirty="0" err="1"/>
              <a:t>विकल्प</a:t>
            </a:r>
            <a:r>
              <a:rPr lang="en-US" altLang="en-US" dirty="0"/>
              <a:t> </a:t>
            </a:r>
            <a:r>
              <a:rPr lang="en-US" altLang="en-US" dirty="0" err="1"/>
              <a:t>के</a:t>
            </a:r>
            <a:r>
              <a:rPr lang="en-US" altLang="en-US" dirty="0"/>
              <a:t> </a:t>
            </a:r>
            <a:r>
              <a:rPr lang="en-US" altLang="en-US" dirty="0" err="1"/>
              <a:t>माध्यम</a:t>
            </a:r>
            <a:r>
              <a:rPr lang="en-US" altLang="en-US" dirty="0"/>
              <a:t> </a:t>
            </a:r>
            <a:r>
              <a:rPr lang="en-US" altLang="en-US" dirty="0" err="1"/>
              <a:t>से</a:t>
            </a:r>
            <a:r>
              <a:rPr lang="en-US" altLang="en-US" dirty="0"/>
              <a:t> </a:t>
            </a:r>
            <a:r>
              <a:rPr lang="en-US" altLang="en-US" dirty="0" err="1"/>
              <a:t>उपशीर्षक</a:t>
            </a:r>
            <a:r>
              <a:rPr lang="en-US" altLang="en-US" dirty="0"/>
              <a:t> </a:t>
            </a:r>
            <a:r>
              <a:rPr lang="en-US" altLang="en-US" dirty="0" err="1"/>
              <a:t>की</a:t>
            </a:r>
            <a:r>
              <a:rPr lang="en-US" altLang="en-US" dirty="0"/>
              <a:t> </a:t>
            </a:r>
            <a:r>
              <a:rPr lang="en-US" altLang="en-US" dirty="0" err="1"/>
              <a:t>भाषा</a:t>
            </a:r>
            <a:r>
              <a:rPr lang="en-US" altLang="en-US" dirty="0"/>
              <a:t> </a:t>
            </a:r>
            <a:r>
              <a:rPr lang="en-US" altLang="en-US" dirty="0" err="1"/>
              <a:t>निर्धारित</a:t>
            </a:r>
            <a:r>
              <a:rPr lang="en-US" altLang="en-US" dirty="0"/>
              <a:t> </a:t>
            </a:r>
            <a:r>
              <a:rPr lang="en-US" altLang="en-US" dirty="0" err="1"/>
              <a:t>करें</a:t>
            </a:r>
            <a:r>
              <a:rPr lang="en-US" altLang="en-US" dirty="0"/>
              <a:t>। </a:t>
            </a:r>
            <a:r>
              <a:rPr lang="en-US" altLang="en-US" dirty="0" err="1"/>
              <a:t>आप</a:t>
            </a:r>
            <a:r>
              <a:rPr lang="en-US" altLang="en-US" dirty="0"/>
              <a:t> </a:t>
            </a:r>
            <a:r>
              <a:rPr lang="en-US" altLang="en-US" dirty="0" err="1"/>
              <a:t>अंग्रेजी</a:t>
            </a:r>
            <a:r>
              <a:rPr lang="en-US" altLang="en-US" dirty="0"/>
              <a:t> </a:t>
            </a:r>
            <a:r>
              <a:rPr lang="en-US" altLang="en-US" dirty="0" err="1"/>
              <a:t>उपशीर्षक</a:t>
            </a:r>
            <a:r>
              <a:rPr lang="en-US" altLang="en-US" dirty="0"/>
              <a:t> </a:t>
            </a:r>
            <a:r>
              <a:rPr lang="en-US" altLang="en-US" dirty="0" err="1"/>
              <a:t>भी</a:t>
            </a:r>
            <a:r>
              <a:rPr lang="en-US" altLang="en-US" dirty="0"/>
              <a:t> </a:t>
            </a:r>
            <a:r>
              <a:rPr lang="en-US" altLang="en-US" dirty="0" err="1"/>
              <a:t>सेट</a:t>
            </a:r>
            <a:r>
              <a:rPr lang="en-US" altLang="en-US" dirty="0"/>
              <a:t> </a:t>
            </a:r>
            <a:r>
              <a:rPr lang="en-US" altLang="en-US" dirty="0" err="1"/>
              <a:t>और</a:t>
            </a:r>
            <a:r>
              <a:rPr lang="en-US" altLang="en-US" dirty="0"/>
              <a:t> </a:t>
            </a:r>
            <a:r>
              <a:rPr lang="en-US" altLang="en-US" dirty="0" err="1"/>
              <a:t>देख</a:t>
            </a:r>
            <a:r>
              <a:rPr lang="en-US" altLang="en-US" dirty="0"/>
              <a:t> </a:t>
            </a:r>
            <a:r>
              <a:rPr lang="en-US" altLang="en-US" dirty="0" err="1"/>
              <a:t>सकते</a:t>
            </a:r>
            <a:r>
              <a:rPr lang="en-US" altLang="en-US" dirty="0"/>
              <a:t> </a:t>
            </a:r>
            <a:r>
              <a:rPr lang="en-US" altLang="en-US" dirty="0" err="1"/>
              <a:t>हैं</a:t>
            </a:r>
            <a:r>
              <a:rPr lang="en-US" altLang="en-US" dirty="0"/>
              <a:t>। </a:t>
            </a:r>
            <a:endParaRPr lang="ru-RU" altLang="en-US" dirty="0"/>
          </a:p>
          <a:p>
            <a:pPr eaLnBrk="1" hangingPunct="1">
              <a:spcBef>
                <a:spcPct val="0"/>
              </a:spcBef>
            </a:pPr>
            <a:endParaRPr lang="en-US" altLang="en-US" dirty="0"/>
          </a:p>
          <a:p>
            <a:pPr eaLnBrk="1" hangingPunct="1">
              <a:spcBef>
                <a:spcPct val="0"/>
              </a:spcBef>
            </a:pPr>
            <a:r>
              <a:rPr lang="en-US" altLang="en-US" dirty="0" err="1"/>
              <a:t>सुपरकोर्स</a:t>
            </a:r>
            <a:r>
              <a:rPr lang="en-US" altLang="en-US" dirty="0"/>
              <a:t> </a:t>
            </a:r>
            <a:r>
              <a:rPr lang="en-US" altLang="en-US" dirty="0" err="1"/>
              <a:t>पर</a:t>
            </a:r>
            <a:r>
              <a:rPr lang="en-US" altLang="en-US" dirty="0"/>
              <a:t> </a:t>
            </a:r>
            <a:r>
              <a:rPr lang="en-US" altLang="en-US" dirty="0" err="1"/>
              <a:t>मूल</a:t>
            </a:r>
            <a:r>
              <a:rPr lang="en-US" altLang="en-US" dirty="0"/>
              <a:t> </a:t>
            </a:r>
            <a:r>
              <a:rPr lang="en-US" altLang="en-US" dirty="0" err="1"/>
              <a:t>पावरपॉइंट</a:t>
            </a:r>
            <a:r>
              <a:rPr lang="en-US" altLang="en-US" dirty="0"/>
              <a:t> </a:t>
            </a:r>
            <a:r>
              <a:rPr lang="en-US" altLang="en-US" dirty="0" err="1"/>
              <a:t>फ़ाइल</a:t>
            </a:r>
            <a:r>
              <a:rPr lang="en-US" altLang="en-US" dirty="0"/>
              <a:t> </a:t>
            </a:r>
            <a:r>
              <a:rPr lang="en-US" altLang="en-US" dirty="0" err="1"/>
              <a:t>उपलब्ध</a:t>
            </a:r>
            <a:r>
              <a:rPr lang="en-US" altLang="en-US" dirty="0"/>
              <a:t> </a:t>
            </a:r>
            <a:r>
              <a:rPr lang="en-US" altLang="en-US" dirty="0" err="1"/>
              <a:t>है</a:t>
            </a:r>
            <a:r>
              <a:rPr lang="en-US" altLang="en-US" dirty="0"/>
              <a:t> </a:t>
            </a:r>
            <a:r>
              <a:rPr lang="en-US" altLang="en-US" dirty="0">
                <a:hlinkClick r:id="rId6"/>
              </a:rPr>
              <a:t>http://www.pitt.edu/~super7/56011-57001/56201.ppt</a:t>
            </a:r>
            <a:r>
              <a:rPr lang="en-US" altLang="en-US" dirty="0"/>
              <a:t> </a:t>
            </a:r>
          </a:p>
          <a:p>
            <a:pPr eaLnBrk="1" hangingPunct="1">
              <a:spcBef>
                <a:spcPct val="0"/>
              </a:spcBef>
            </a:pPr>
            <a:r>
              <a:rPr lang="en-US" altLang="en-US" dirty="0" err="1"/>
              <a:t>रूसी</a:t>
            </a:r>
            <a:r>
              <a:rPr lang="en-US" altLang="en-US" dirty="0"/>
              <a:t> </a:t>
            </a:r>
            <a:r>
              <a:rPr lang="en-US" altLang="en-US" dirty="0" err="1"/>
              <a:t>में</a:t>
            </a:r>
            <a:r>
              <a:rPr lang="en-US" altLang="en-US" dirty="0"/>
              <a:t> </a:t>
            </a:r>
            <a:r>
              <a:rPr lang="en-US" altLang="en-US" dirty="0" err="1"/>
              <a:t>पीपीटी</a:t>
            </a:r>
            <a:r>
              <a:rPr lang="en-US" altLang="en-US" dirty="0"/>
              <a:t> - http://</a:t>
            </a:r>
            <a:r>
              <a:rPr lang="en-US" altLang="en-US" dirty="0" err="1"/>
              <a:t>www.pitt.edu</a:t>
            </a:r>
            <a:r>
              <a:rPr lang="en-US" altLang="en-US" dirty="0"/>
              <a:t>/~super7/56011-57001/56251.ppt </a:t>
            </a:r>
          </a:p>
          <a:p>
            <a:pPr eaLnBrk="1" hangingPunct="1">
              <a:spcBef>
                <a:spcPct val="0"/>
              </a:spcBef>
            </a:pPr>
            <a:r>
              <a:rPr lang="en-US" altLang="en-US" dirty="0" err="1"/>
              <a:t>चीनी</a:t>
            </a:r>
            <a:r>
              <a:rPr lang="en-US" altLang="en-US" dirty="0"/>
              <a:t> </a:t>
            </a:r>
            <a:r>
              <a:rPr lang="en-US" altLang="en-US" dirty="0" err="1"/>
              <a:t>में</a:t>
            </a:r>
            <a:r>
              <a:rPr lang="en-US" altLang="en-US" dirty="0"/>
              <a:t> </a:t>
            </a:r>
            <a:r>
              <a:rPr lang="en-US" altLang="en-US" dirty="0" err="1"/>
              <a:t>पीपीटी</a:t>
            </a:r>
            <a:r>
              <a:rPr lang="en-US" altLang="en-US" dirty="0"/>
              <a:t> - http://</a:t>
            </a:r>
            <a:r>
              <a:rPr lang="en-US" altLang="en-US" dirty="0" err="1"/>
              <a:t>www.pitt.edu</a:t>
            </a:r>
            <a:r>
              <a:rPr lang="en-US" altLang="en-US" dirty="0"/>
              <a:t>/~super7/56011-57001/56261.ppt </a:t>
            </a:r>
          </a:p>
          <a:p>
            <a:pPr eaLnBrk="1" hangingPunct="1">
              <a:spcBef>
                <a:spcPct val="0"/>
              </a:spcBef>
            </a:pPr>
            <a:r>
              <a:rPr lang="en-US" altLang="en-US" dirty="0" err="1"/>
              <a:t>स्पेनिश</a:t>
            </a:r>
            <a:r>
              <a:rPr lang="en-US" altLang="en-US" dirty="0"/>
              <a:t> </a:t>
            </a:r>
            <a:r>
              <a:rPr lang="en-US" altLang="en-US" dirty="0" err="1"/>
              <a:t>में</a:t>
            </a:r>
            <a:r>
              <a:rPr lang="en-US" altLang="en-US" dirty="0"/>
              <a:t> </a:t>
            </a:r>
            <a:r>
              <a:rPr lang="en-US" altLang="en-US" dirty="0" err="1"/>
              <a:t>पीपीटी</a:t>
            </a:r>
            <a:r>
              <a:rPr lang="en-US" altLang="en-US" dirty="0"/>
              <a:t> - http://</a:t>
            </a:r>
            <a:r>
              <a:rPr lang="en-US" altLang="en-US" dirty="0" err="1"/>
              <a:t>www.pitt.edu</a:t>
            </a:r>
            <a:r>
              <a:rPr lang="en-US" altLang="en-US" dirty="0"/>
              <a:t>/~super7/56011-57001/56271.ppt </a:t>
            </a:r>
          </a:p>
          <a:p>
            <a:pPr eaLnBrk="1" hangingPunct="1">
              <a:spcBef>
                <a:spcPct val="0"/>
              </a:spcBef>
            </a:pPr>
            <a:r>
              <a:rPr lang="en-US" altLang="en-US" dirty="0" err="1"/>
              <a:t>फ्रेंच</a:t>
            </a:r>
            <a:r>
              <a:rPr lang="en-US" altLang="en-US" dirty="0"/>
              <a:t> </a:t>
            </a:r>
            <a:r>
              <a:rPr lang="en-US" altLang="en-US" dirty="0" err="1"/>
              <a:t>में</a:t>
            </a:r>
            <a:r>
              <a:rPr lang="en-US" altLang="en-US" dirty="0"/>
              <a:t> </a:t>
            </a:r>
            <a:r>
              <a:rPr lang="en-US" altLang="en-US" dirty="0" err="1"/>
              <a:t>पीपीटी</a:t>
            </a:r>
            <a:r>
              <a:rPr lang="en-US" altLang="en-US" dirty="0"/>
              <a:t> - http://</a:t>
            </a:r>
            <a:r>
              <a:rPr lang="en-US" altLang="en-US" dirty="0" err="1"/>
              <a:t>www.pitt.edu</a:t>
            </a:r>
            <a:r>
              <a:rPr lang="en-US" altLang="en-US" dirty="0"/>
              <a:t>/~super7/56011-57001/56281.ppt </a:t>
            </a:r>
          </a:p>
          <a:p>
            <a:pPr eaLnBrk="1" hangingPunct="1">
              <a:spcBef>
                <a:spcPct val="0"/>
              </a:spcBef>
            </a:pPr>
            <a:r>
              <a:rPr lang="en-US" altLang="en-US" dirty="0" err="1"/>
              <a:t>जापानी</a:t>
            </a:r>
            <a:r>
              <a:rPr lang="en-US" altLang="en-US" dirty="0"/>
              <a:t> </a:t>
            </a:r>
            <a:r>
              <a:rPr lang="en-US" altLang="en-US" dirty="0" err="1"/>
              <a:t>में</a:t>
            </a:r>
            <a:r>
              <a:rPr lang="en-US" altLang="en-US" dirty="0"/>
              <a:t> </a:t>
            </a:r>
            <a:r>
              <a:rPr lang="en-US" altLang="en-US" dirty="0" err="1"/>
              <a:t>पीपीटी</a:t>
            </a:r>
            <a:r>
              <a:rPr lang="en-US" altLang="en-US" dirty="0"/>
              <a:t> - http://</a:t>
            </a:r>
            <a:r>
              <a:rPr lang="en-US" altLang="en-US" dirty="0" err="1"/>
              <a:t>www.pitt.edu</a:t>
            </a:r>
            <a:r>
              <a:rPr lang="en-US" altLang="en-US" dirty="0"/>
              <a:t>/~super7/56011-57001/56291.ppt </a:t>
            </a:r>
          </a:p>
          <a:p>
            <a:pPr eaLnBrk="1" hangingPunct="1">
              <a:spcBef>
                <a:spcPct val="0"/>
              </a:spcBef>
            </a:pPr>
            <a:endParaRPr lang="en-US" altLang="en-US" dirty="0"/>
          </a:p>
          <a:p>
            <a:pPr eaLnBrk="1" hangingPunct="1">
              <a:spcBef>
                <a:spcPct val="0"/>
              </a:spcBef>
            </a:pPr>
            <a:r>
              <a:rPr lang="en-US" altLang="en-US" dirty="0"/>
              <a:t> </a:t>
            </a:r>
          </a:p>
          <a:p>
            <a:pPr eaLnBrk="1" hangingPunct="1">
              <a:spcBef>
                <a:spcPct val="0"/>
              </a:spcBef>
            </a:pPr>
            <a:r>
              <a:rPr lang="en-US" altLang="en-US" dirty="0" err="1"/>
              <a:t>अन्य</a:t>
            </a:r>
            <a:r>
              <a:rPr lang="en-US" altLang="en-US" dirty="0"/>
              <a:t> 50 + </a:t>
            </a:r>
            <a:r>
              <a:rPr lang="en-US" altLang="en-US" dirty="0" err="1"/>
              <a:t>भाषाओं</a:t>
            </a:r>
            <a:r>
              <a:rPr lang="en-US" altLang="en-US" dirty="0"/>
              <a:t> </a:t>
            </a:r>
            <a:r>
              <a:rPr lang="en-US" altLang="en-US" dirty="0" err="1"/>
              <a:t>में</a:t>
            </a:r>
            <a:r>
              <a:rPr lang="en-US" altLang="en-US" dirty="0"/>
              <a:t> </a:t>
            </a:r>
            <a:r>
              <a:rPr lang="en-US" altLang="en-US" dirty="0" err="1"/>
              <a:t>इस</a:t>
            </a:r>
            <a:r>
              <a:rPr lang="en-US" altLang="en-US" dirty="0"/>
              <a:t> </a:t>
            </a:r>
            <a:r>
              <a:rPr lang="en-US" altLang="en-US" dirty="0" err="1"/>
              <a:t>व्याख्यान</a:t>
            </a:r>
            <a:r>
              <a:rPr lang="en-US" altLang="en-US" dirty="0"/>
              <a:t> </a:t>
            </a:r>
            <a:r>
              <a:rPr lang="en-US" altLang="en-US" dirty="0" err="1"/>
              <a:t>का</a:t>
            </a:r>
            <a:r>
              <a:rPr lang="en-US" altLang="en-US" dirty="0"/>
              <a:t> </a:t>
            </a:r>
            <a:r>
              <a:rPr lang="en-US" altLang="en-US" dirty="0" err="1"/>
              <a:t>अनुवाद</a:t>
            </a:r>
            <a:r>
              <a:rPr lang="en-US" altLang="en-US" dirty="0"/>
              <a:t> </a:t>
            </a:r>
            <a:r>
              <a:rPr lang="en-US" altLang="en-US" dirty="0" err="1"/>
              <a:t>प्राप्त</a:t>
            </a:r>
            <a:r>
              <a:rPr lang="en-US" altLang="en-US" dirty="0"/>
              <a:t> </a:t>
            </a:r>
            <a:r>
              <a:rPr lang="en-US" altLang="en-US" dirty="0" err="1"/>
              <a:t>करने</a:t>
            </a:r>
            <a:r>
              <a:rPr lang="en-US" altLang="en-US" dirty="0"/>
              <a:t> </a:t>
            </a:r>
            <a:r>
              <a:rPr lang="en-US" altLang="en-US" dirty="0" err="1"/>
              <a:t>के</a:t>
            </a:r>
            <a:r>
              <a:rPr lang="en-US" altLang="en-US" dirty="0"/>
              <a:t> </a:t>
            </a:r>
            <a:r>
              <a:rPr lang="en-US" altLang="en-US" dirty="0" err="1"/>
              <a:t>लिए</a:t>
            </a:r>
            <a:r>
              <a:rPr lang="en-US" altLang="en-US" dirty="0"/>
              <a:t>, </a:t>
            </a:r>
            <a:r>
              <a:rPr lang="en-US" altLang="en-US" dirty="0" err="1"/>
              <a:t>कृपया</a:t>
            </a:r>
            <a:r>
              <a:rPr lang="en-US" altLang="en-US" dirty="0"/>
              <a:t> </a:t>
            </a:r>
            <a:r>
              <a:rPr lang="en-US" altLang="en-US" dirty="0" err="1"/>
              <a:t>डाउनलोड</a:t>
            </a:r>
            <a:r>
              <a:rPr lang="en-US" altLang="en-US" dirty="0"/>
              <a:t> </a:t>
            </a:r>
            <a:r>
              <a:rPr lang="en-US" altLang="en-US" dirty="0" err="1"/>
              <a:t>करें</a:t>
            </a:r>
            <a:endParaRPr lang="en-US" altLang="en-US" dirty="0"/>
          </a:p>
          <a:p>
            <a:pPr eaLnBrk="1" hangingPunct="1">
              <a:spcBef>
                <a:spcPct val="0"/>
              </a:spcBef>
            </a:pPr>
            <a:r>
              <a:rPr lang="en-US" altLang="en-US" dirty="0" err="1"/>
              <a:t>माइक्रोसॉफ्ट</a:t>
            </a:r>
            <a:r>
              <a:rPr lang="en-US" altLang="en-US" dirty="0"/>
              <a:t> </a:t>
            </a:r>
            <a:r>
              <a:rPr lang="en-US" altLang="en-US" dirty="0" err="1"/>
              <a:t>प्रेजेंटेशन</a:t>
            </a:r>
            <a:r>
              <a:rPr lang="en-US" altLang="en-US" dirty="0"/>
              <a:t> </a:t>
            </a:r>
            <a:r>
              <a:rPr lang="en-US" altLang="en-US" dirty="0" err="1"/>
              <a:t>ट्रांसलेटर</a:t>
            </a:r>
            <a:r>
              <a:rPr lang="en-US" altLang="en-US" dirty="0"/>
              <a:t> (</a:t>
            </a:r>
            <a:r>
              <a:rPr lang="en-US" altLang="en-US" dirty="0" err="1"/>
              <a:t>पावर</a:t>
            </a:r>
            <a:r>
              <a:rPr lang="en-US" altLang="en-US" dirty="0"/>
              <a:t> </a:t>
            </a:r>
            <a:r>
              <a:rPr lang="en-US" altLang="en-US" dirty="0" err="1"/>
              <a:t>पॉइंट</a:t>
            </a:r>
            <a:r>
              <a:rPr lang="en-US" altLang="en-US" dirty="0"/>
              <a:t> </a:t>
            </a:r>
            <a:r>
              <a:rPr lang="en-US" altLang="en-US" dirty="0" err="1"/>
              <a:t>ऐड-इन</a:t>
            </a:r>
            <a:r>
              <a:rPr lang="en-US" altLang="en-US" dirty="0"/>
              <a:t>) </a:t>
            </a:r>
            <a:r>
              <a:rPr lang="en-US" altLang="en-US" dirty="0" err="1"/>
              <a:t>जो</a:t>
            </a:r>
            <a:r>
              <a:rPr lang="en-US" altLang="en-US" dirty="0"/>
              <a:t> 60 </a:t>
            </a:r>
            <a:r>
              <a:rPr lang="en-US" altLang="en-US" dirty="0" err="1"/>
              <a:t>से</a:t>
            </a:r>
            <a:r>
              <a:rPr lang="en-US" altLang="en-US" dirty="0"/>
              <a:t> </a:t>
            </a:r>
            <a:r>
              <a:rPr lang="en-US" altLang="en-US" dirty="0" err="1"/>
              <a:t>अधिक</a:t>
            </a:r>
            <a:r>
              <a:rPr lang="en-US" altLang="en-US" dirty="0"/>
              <a:t> </a:t>
            </a:r>
            <a:r>
              <a:rPr lang="en-US" altLang="en-US" dirty="0" err="1"/>
              <a:t>भाषाओं</a:t>
            </a:r>
            <a:r>
              <a:rPr lang="en-US" altLang="en-US" dirty="0"/>
              <a:t> </a:t>
            </a:r>
            <a:r>
              <a:rPr lang="en-US" altLang="en-US" dirty="0" err="1"/>
              <a:t>में</a:t>
            </a:r>
            <a:r>
              <a:rPr lang="en-US" altLang="en-US" dirty="0"/>
              <a:t> </a:t>
            </a:r>
            <a:r>
              <a:rPr lang="en-US" altLang="en-US" dirty="0" err="1"/>
              <a:t>पूरी</a:t>
            </a:r>
            <a:r>
              <a:rPr lang="en-US" altLang="en-US" dirty="0"/>
              <a:t> </a:t>
            </a:r>
            <a:r>
              <a:rPr lang="en-US" altLang="en-US" dirty="0" err="1"/>
              <a:t>प्रस्तुति</a:t>
            </a:r>
            <a:r>
              <a:rPr lang="en-US" altLang="en-US" dirty="0"/>
              <a:t> </a:t>
            </a:r>
            <a:r>
              <a:rPr lang="en-US" altLang="en-US" dirty="0" err="1"/>
              <a:t>का</a:t>
            </a:r>
            <a:r>
              <a:rPr lang="en-US" altLang="en-US" dirty="0"/>
              <a:t> </a:t>
            </a:r>
            <a:r>
              <a:rPr lang="en-US" altLang="en-US" dirty="0" err="1"/>
              <a:t>अनुवाद</a:t>
            </a:r>
            <a:r>
              <a:rPr lang="en-US" altLang="en-US" dirty="0"/>
              <a:t> </a:t>
            </a:r>
            <a:r>
              <a:rPr lang="en-US" altLang="en-US" dirty="0" err="1"/>
              <a:t>करता</a:t>
            </a:r>
            <a:r>
              <a:rPr lang="en-US" altLang="en-US" dirty="0"/>
              <a:t> </a:t>
            </a:r>
            <a:r>
              <a:rPr lang="en-US" altLang="en-US" dirty="0" err="1"/>
              <a:t>है</a:t>
            </a:r>
            <a:r>
              <a:rPr lang="en-US" altLang="en-US" dirty="0"/>
              <a:t> </a:t>
            </a:r>
            <a:r>
              <a:rPr lang="en-US" altLang="en-US" dirty="0" err="1"/>
              <a:t>और</a:t>
            </a:r>
            <a:r>
              <a:rPr lang="en-US" altLang="en-US" dirty="0"/>
              <a:t> </a:t>
            </a:r>
            <a:r>
              <a:rPr lang="en-US" altLang="en-US" dirty="0" err="1"/>
              <a:t>डाउनलोड</a:t>
            </a:r>
            <a:r>
              <a:rPr lang="en-US" altLang="en-US" dirty="0"/>
              <a:t> </a:t>
            </a:r>
            <a:r>
              <a:rPr lang="en-US" altLang="en-US" dirty="0" err="1"/>
              <a:t>किया</a:t>
            </a:r>
            <a:r>
              <a:rPr lang="en-US" altLang="en-US" dirty="0"/>
              <a:t> </a:t>
            </a:r>
            <a:r>
              <a:rPr lang="en-US" altLang="en-US" dirty="0" err="1"/>
              <a:t>जा</a:t>
            </a:r>
            <a:r>
              <a:rPr lang="en-US" altLang="en-US" dirty="0"/>
              <a:t> </a:t>
            </a:r>
            <a:r>
              <a:rPr lang="en-US" altLang="en-US" dirty="0" err="1"/>
              <a:t>सकता</a:t>
            </a:r>
            <a:r>
              <a:rPr lang="en-US" altLang="en-US" dirty="0"/>
              <a:t> </a:t>
            </a:r>
            <a:r>
              <a:rPr lang="en-US" altLang="en-US" dirty="0" err="1"/>
              <a:t>है</a:t>
            </a:r>
            <a:r>
              <a:rPr lang="en-US" altLang="en-US" dirty="0"/>
              <a:t>:</a:t>
            </a:r>
          </a:p>
          <a:p>
            <a:pPr eaLnBrk="1" hangingPunct="1">
              <a:spcBef>
                <a:spcPct val="0"/>
              </a:spcBef>
            </a:pPr>
            <a:r>
              <a:rPr lang="en-US" altLang="en-US" u="sng" dirty="0">
                <a:hlinkClick r:id="rId7"/>
              </a:rPr>
              <a:t>https://microsofttranslator.uservoice.com/knowledgebase/articles/1159792-presentation-translator-how-do-i-use-this-to-tra</a:t>
            </a:r>
            <a:r>
              <a:rPr lang="en-US" altLang="en-US" dirty="0"/>
              <a:t>  </a:t>
            </a:r>
          </a:p>
          <a:p>
            <a:pPr eaLnBrk="1" hangingPunct="1">
              <a:spcBef>
                <a:spcPct val="0"/>
              </a:spcBef>
            </a:pPr>
            <a:endParaRPr lang="en-US" altLang="en-US" dirty="0"/>
          </a:p>
          <a:p>
            <a:pPr eaLnBrk="1" hangingPunct="1">
              <a:spcBef>
                <a:spcPct val="0"/>
              </a:spcBef>
            </a:pPr>
            <a:r>
              <a:rPr lang="en-US" altLang="en-US" dirty="0" err="1"/>
              <a:t>प्रस्तुति</a:t>
            </a:r>
            <a:r>
              <a:rPr lang="en-US" altLang="en-US" dirty="0"/>
              <a:t> </a:t>
            </a:r>
            <a:r>
              <a:rPr lang="en-US" altLang="en-US" dirty="0" err="1"/>
              <a:t>में</a:t>
            </a:r>
            <a:r>
              <a:rPr lang="en-US" altLang="en-US" dirty="0"/>
              <a:t> </a:t>
            </a:r>
            <a:r>
              <a:rPr lang="en-US" altLang="en-US" dirty="0" err="1"/>
              <a:t>शामिल</a:t>
            </a:r>
            <a:r>
              <a:rPr lang="en-US" altLang="en-US" dirty="0"/>
              <a:t> </a:t>
            </a:r>
            <a:r>
              <a:rPr lang="en-US" altLang="en-US" dirty="0" err="1"/>
              <a:t>छवियों</a:t>
            </a:r>
            <a:r>
              <a:rPr lang="en-US" altLang="en-US" dirty="0"/>
              <a:t> </a:t>
            </a:r>
            <a:r>
              <a:rPr lang="en-US" altLang="en-US" dirty="0" err="1"/>
              <a:t>में</a:t>
            </a:r>
            <a:r>
              <a:rPr lang="en-US" altLang="en-US" dirty="0"/>
              <a:t> </a:t>
            </a:r>
            <a:r>
              <a:rPr lang="en-US" altLang="en-US" dirty="0" err="1"/>
              <a:t>टेक्स्ट</a:t>
            </a:r>
            <a:r>
              <a:rPr lang="en-US" altLang="en-US" dirty="0"/>
              <a:t> </a:t>
            </a:r>
            <a:r>
              <a:rPr lang="en-US" altLang="en-US" dirty="0" err="1"/>
              <a:t>अनुवादित</a:t>
            </a:r>
            <a:r>
              <a:rPr lang="en-US" altLang="en-US" dirty="0"/>
              <a:t> </a:t>
            </a:r>
            <a:r>
              <a:rPr lang="en-US" altLang="en-US" dirty="0" err="1"/>
              <a:t>नहीं</a:t>
            </a:r>
            <a:r>
              <a:rPr lang="en-US" altLang="en-US" dirty="0"/>
              <a:t> </a:t>
            </a:r>
            <a:r>
              <a:rPr lang="en-US" altLang="en-US" dirty="0" err="1"/>
              <a:t>किया</a:t>
            </a:r>
            <a:r>
              <a:rPr lang="en-US" altLang="en-US" dirty="0"/>
              <a:t> </a:t>
            </a:r>
            <a:r>
              <a:rPr lang="en-US" altLang="en-US" dirty="0" err="1"/>
              <a:t>गया</a:t>
            </a:r>
            <a:r>
              <a:rPr lang="en-US" altLang="en-US" dirty="0"/>
              <a:t> </a:t>
            </a:r>
            <a:r>
              <a:rPr lang="en-US" altLang="en-US" dirty="0" err="1"/>
              <a:t>है</a:t>
            </a:r>
            <a:r>
              <a:rPr lang="en-US" altLang="en-US" dirty="0"/>
              <a:t>, </a:t>
            </a:r>
            <a:r>
              <a:rPr lang="en-US" altLang="en-US" dirty="0" err="1"/>
              <a:t>लेकिन</a:t>
            </a:r>
            <a:r>
              <a:rPr lang="en-US" altLang="en-US" dirty="0"/>
              <a:t> </a:t>
            </a:r>
            <a:r>
              <a:rPr lang="en-US" altLang="en-US" dirty="0" err="1"/>
              <a:t>आप</a:t>
            </a:r>
            <a:r>
              <a:rPr lang="en-US" altLang="en-US" dirty="0"/>
              <a:t> </a:t>
            </a:r>
            <a:r>
              <a:rPr lang="en-US" altLang="en-US" dirty="0" err="1"/>
              <a:t>उन्हें</a:t>
            </a:r>
            <a:r>
              <a:rPr lang="en-US" altLang="en-US" dirty="0"/>
              <a:t> </a:t>
            </a:r>
            <a:r>
              <a:rPr lang="en-US" altLang="en-US" dirty="0" err="1"/>
              <a:t>अन्य</a:t>
            </a:r>
            <a:r>
              <a:rPr lang="en-US" altLang="en-US" dirty="0"/>
              <a:t> </a:t>
            </a:r>
            <a:r>
              <a:rPr lang="en-US" altLang="en-US" dirty="0" err="1"/>
              <a:t>अनुवादक</a:t>
            </a:r>
            <a:r>
              <a:rPr lang="en-US" altLang="en-US" dirty="0"/>
              <a:t> </a:t>
            </a:r>
            <a:r>
              <a:rPr lang="en-US" altLang="en-US" dirty="0" err="1"/>
              <a:t>ऐप्स</a:t>
            </a:r>
            <a:r>
              <a:rPr lang="en-US" altLang="en-US" dirty="0"/>
              <a:t> </a:t>
            </a:r>
            <a:r>
              <a:rPr lang="en-US" altLang="en-US" dirty="0" err="1"/>
              <a:t>द्वारा</a:t>
            </a:r>
            <a:r>
              <a:rPr lang="en-US" altLang="en-US" dirty="0"/>
              <a:t> </a:t>
            </a:r>
            <a:r>
              <a:rPr lang="en-US" altLang="en-US" dirty="0" err="1"/>
              <a:t>अनुवाद</a:t>
            </a:r>
            <a:r>
              <a:rPr lang="en-US" altLang="en-US" dirty="0"/>
              <a:t> </a:t>
            </a:r>
            <a:r>
              <a:rPr lang="en-US" altLang="en-US" dirty="0" err="1"/>
              <a:t>ित</a:t>
            </a:r>
            <a:r>
              <a:rPr lang="en-US" altLang="en-US" dirty="0"/>
              <a:t> </a:t>
            </a:r>
            <a:r>
              <a:rPr lang="en-US" altLang="en-US" dirty="0" err="1"/>
              <a:t>कर</a:t>
            </a:r>
            <a:r>
              <a:rPr lang="en-US" altLang="en-US" dirty="0"/>
              <a:t> </a:t>
            </a:r>
            <a:r>
              <a:rPr lang="en-US" altLang="en-US" dirty="0" err="1"/>
              <a:t>सकते</a:t>
            </a:r>
            <a:r>
              <a:rPr lang="en-US" altLang="en-US" dirty="0"/>
              <a:t> </a:t>
            </a:r>
            <a:r>
              <a:rPr lang="en-US" altLang="en-US" dirty="0" err="1"/>
              <a:t>हैं</a:t>
            </a:r>
            <a:endParaRPr lang="en-US" altLang="en-US" dirty="0"/>
          </a:p>
          <a:p>
            <a:pPr eaLnBrk="1" hangingPunct="1">
              <a:spcBef>
                <a:spcPct val="0"/>
              </a:spcBef>
            </a:pPr>
            <a:r>
              <a:rPr lang="en-US" altLang="en-US" b="1" dirty="0" err="1"/>
              <a:t>गूगल</a:t>
            </a:r>
            <a:r>
              <a:rPr lang="en-US" altLang="en-US" b="1" dirty="0"/>
              <a:t> </a:t>
            </a:r>
            <a:r>
              <a:rPr lang="en-US" altLang="en-US" b="1" dirty="0" err="1"/>
              <a:t>अनुवादक</a:t>
            </a:r>
            <a:r>
              <a:rPr lang="en-US" altLang="en-US" b="1" dirty="0"/>
              <a:t> </a:t>
            </a:r>
            <a:r>
              <a:rPr lang="en-US" altLang="en-US" b="1" dirty="0" err="1"/>
              <a:t>ऐप</a:t>
            </a:r>
            <a:r>
              <a:rPr lang="en-US" altLang="en-US" b="1" dirty="0"/>
              <a:t>:</a:t>
            </a:r>
            <a:endParaRPr lang="en-US" altLang="en-US" dirty="0"/>
          </a:p>
          <a:p>
            <a:pPr eaLnBrk="1" hangingPunct="1">
              <a:spcBef>
                <a:spcPct val="0"/>
              </a:spcBef>
            </a:pPr>
            <a:r>
              <a:rPr lang="en-US" altLang="en-US" dirty="0"/>
              <a:t> </a:t>
            </a:r>
          </a:p>
          <a:p>
            <a:pPr eaLnBrk="1" hangingPunct="1">
              <a:spcBef>
                <a:spcPct val="0"/>
              </a:spcBef>
            </a:pPr>
            <a:r>
              <a:rPr lang="en-US" altLang="en-US" u="sng" dirty="0">
                <a:hlinkClick r:id="rId8"/>
              </a:rPr>
              <a:t>https://play.google.com/store/apps/details?id=com.google.android.apps.translate&amp;hl=en</a:t>
            </a:r>
            <a:endParaRPr lang="en-US" altLang="en-US" u="sng" dirty="0"/>
          </a:p>
          <a:p>
            <a:pPr eaLnBrk="1" hangingPunct="1">
              <a:spcBef>
                <a:spcPct val="0"/>
              </a:spcBef>
            </a:pPr>
            <a:endParaRPr lang="en-US" altLang="en-US" u="sng" dirty="0"/>
          </a:p>
          <a:p>
            <a:endParaRPr lang="en-US" altLang="en-US" dirty="0"/>
          </a:p>
        </p:txBody>
      </p:sp>
      <p:sp>
        <p:nvSpPr>
          <p:cNvPr id="4" name="Slide Number Placeholder 3"/>
          <p:cNvSpPr>
            <a:spLocks noGrp="1"/>
          </p:cNvSpPr>
          <p:nvPr>
            <p:ph type="sldNum" sz="quarter" idx="5"/>
          </p:nvPr>
        </p:nvSpPr>
        <p:spPr/>
        <p:txBody>
          <a:bodyPr/>
          <a:lstStyle/>
          <a:p>
            <a:pPr>
              <a:defRPr/>
            </a:pPr>
            <a:fld id="{B7DA0A28-3D6F-4283-AFD7-8E3A5FC93B79}"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ग्रीनपीस आपको बताएगा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10]</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 अगर दो कारों की जगह अगर मैं जीपीएस सिस्टम को कार से नहीं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बल्कि प्लेन से लेकर कार में डाल देता हूं तो हर तरह की बुरी चीजें होने वाली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शायद कार उड़ जाएगी!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आपको डराने के लिए सबसे अविश्वसनीय बकवास बताएंगे। और उन्होंने जो किया है वह हॉलीवुड में फिल्में बनाने वाले लोगों से बहुत अच्छी तरह से सीखा है। हम जानते हैं कि लोगों को डराना कितना आसान है। लोग वास्तव में हॉरर फिल्मों में जाना पसंद करते हैं और इन फिल्मों को देखते हैं जो उन्हें डर लगता है। लेकिन आमतौर पर</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आप इसे एक फिल्म जानते हैं और भले ही आप फिल्म खत्म होने के थोड़ी देर बाद भी डर सकते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फिर भी आप जानते हैं कि यह सिर्फ कल्पना है। ग्रीनपीस ने आपको इसके काल्पनिक पहलुओं के बारे में कभी नहीं बताया। वे सिर्फ आपको डराना चाहते हैं।</a:t>
            </a:r>
            <a:r>
              <a:rPr lang="en-US" dirty="0" smtClean="0">
                <a:effectLst/>
              </a:rPr>
              <a:t> </a:t>
            </a:r>
            <a:endParaRPr lang="en-US" altLang="en-US" dirty="0"/>
          </a:p>
        </p:txBody>
      </p:sp>
      <p:sp>
        <p:nvSpPr>
          <p:cNvPr id="4" name="Slide Number Placeholder 3"/>
          <p:cNvSpPr>
            <a:spLocks noGrp="1"/>
          </p:cNvSpPr>
          <p:nvPr>
            <p:ph type="sldNum" sz="quarter" idx="5"/>
          </p:nvPr>
        </p:nvSpPr>
        <p:spPr/>
        <p:txBody>
          <a:bodyPr/>
          <a:lstStyle/>
          <a:p>
            <a:pPr>
              <a:defRPr/>
            </a:pPr>
            <a:fld id="{4BA203BB-5F00-4DF4-A045-26F6A55BCE01}"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मुझे लगता है कि हमें जो चीज़ महसूस करनी है वह यह है कि उत्पाद महत्वपूर्ण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विधि नहीं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11]</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विधि नहीं।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जब मैं कुछ आनुवंशिक संशोधन करता हूं चाहे वह पारंपरिक प्रजनन द्वारा या इन जीएमओ तकनीकों का उपयोग करके</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महत्वपूर्ण है। उत्पाद सुरक्षित है या सुरक्षित नहीं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दोनों परीक्षण आमतौर पर पारंपरिक प्रजनन विधियों के लिए नहीं किए जाते हैं और परिणाम कुछ ऐसे होते हैं जो मैं आपको एक पल में बता देता हूं।</a:t>
            </a:r>
            <a:r>
              <a:rPr lang="en-US" dirty="0" smtClean="0">
                <a:effectLst/>
              </a:rPr>
              <a:t> </a:t>
            </a:r>
            <a:endParaRPr lang="en-US" altLang="en-US" dirty="0"/>
          </a:p>
        </p:txBody>
      </p:sp>
      <p:sp>
        <p:nvSpPr>
          <p:cNvPr id="4" name="Slide Number Placeholder 3"/>
          <p:cNvSpPr>
            <a:spLocks noGrp="1"/>
          </p:cNvSpPr>
          <p:nvPr>
            <p:ph type="sldNum" sz="quarter" idx="5"/>
          </p:nvPr>
        </p:nvSpPr>
        <p:spPr/>
        <p:txBody>
          <a:bodyPr/>
          <a:lstStyle/>
          <a:p>
            <a:pPr>
              <a:defRPr/>
            </a:pPr>
            <a:fld id="{29CCE7B5-47DA-4A00-9500-459F453568A2}"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आपको यह महसूस करना होगा कि पौधों को एक बड़ी समस्या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12]</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जिस तरह आप या मैं अगर जंगल में बाहर थे और हम एक शेर देखते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हम भाग सकते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पौधे क्या करते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जब एक बग साथ आता है और उस पौधे को खाना चाहता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यह क्या करता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खैर</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भाग नहीं सकता है और इसलिए अगर यह एक बग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एक मानव</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कुछ से एक हमले जीवित रहने जा रहा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खुद को बचाने के लिए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क्या करता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इसमें कीटनाशकों का इस्तेमाल होता है। पौधे कीटनाशक से भरे हुए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अगर वे नहीं थे वे मौजूद नहीं होता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सब खा लिया गया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कुछ भी नहीं बचा होगा । और इसलिए इन कीटनाशकों में से कुछ पूरी तरह से सुरक्षित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 उन्हें साल के लिए खा रहा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वहां कोई समस्या नहीं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उनमें से कुछ काफी सुरक्षित नहीं हैं ।</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967D9618-0FA3-4F4B-AAF6-C55BC39ECDF0}"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hi-in" sz="1200" kern="1200" dirty="0" smtClean="0">
                <a:solidFill>
                  <a:schemeClr val="tx1"/>
                </a:solidFill>
                <a:effectLst/>
                <a:latin typeface="+mn-lt"/>
                <a:ea typeface="+mn-ea"/>
                <a:cs typeface="+mn-cs"/>
              </a:rPr>
              <a:t>यहां एक उदाहरण है: अजवाइन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13]</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मुझे यकीन है कि कमरे में आप में से कई लोगों ने अजवाइन खाया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आपने इसका आनंद लिया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अच्छा रहा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अजवाइन के बारे में एक अच्छी कहानी है। सुपरमार्केट में बिक्री के लिए अजवाइन पैक करने वाली महिलाएं अजवाइन ले जाएंगी और इसे टुकड़ों में काट लेंगी ताकि यह पैकेज में अच्छी तरह से फिट हो जाए। और ऐसा करने में</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अजवाइन का रस अपनी त्वचा पर</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अपने हाथों की त्वचा पर प्राप्त करते थे। और कई लोगों ने महसूस किया कि उन्हें इसके परिणामस्वरूप एक सतह जिल्द की सूजन हो रही थी। और उनमें से कुछ को इसके परिणामस्वरूप त्वचा कैंसर भी हुआ। और निश्चित रूप से उन्होंने तुरंत दस्ताने पहनना शुरू कर दिया। यह क्यों हुआ</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इस यौगिक की वजह से हुआ: </a:t>
            </a:r>
            <a:r>
              <a:rPr lang="en-US" sz="1200" kern="1200" dirty="0" smtClean="0">
                <a:solidFill>
                  <a:schemeClr val="tx1"/>
                </a:solidFill>
                <a:effectLst/>
                <a:latin typeface="+mn-lt"/>
                <a:ea typeface="+mn-ea"/>
                <a:cs typeface="+mn-cs"/>
              </a:rPr>
              <a:t>5/8-</a:t>
            </a:r>
            <a:r>
              <a:rPr lang="hi-in" sz="1200" kern="1200" dirty="0" smtClean="0">
                <a:solidFill>
                  <a:schemeClr val="tx1"/>
                </a:solidFill>
                <a:effectLst/>
                <a:latin typeface="+mn-lt"/>
                <a:ea typeface="+mn-ea"/>
                <a:cs typeface="+mn-cs"/>
              </a:rPr>
              <a:t>मेथोक्सिस्पोरलेन। यह कुछ ऐसा है जो अजवाइन कीड़े को खाने से रोकने के लिए उपयोग करता है ताकि कीड़े मर जाएं। ऐसे कई अलग-अलग पौधे हैं जिनका उपयोग हम भोजन के रूप में करते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जिनमें यह यौगिक भी होता है। यह एक शक्तिशाली कार्सिनोजेन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एक बहुत ही खतरनाक कार्सिनोजेन। लेकिन पौधे में मात्रा बहुत कम है। यह एक या दो कोशिकाओं को थोड़ा नुकसान पहुंचा सकता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आपका शरीर इनकी मरम्मत करने में सक्षम है क्योंकि हमारे पास बहुत अच्छे मरम्मत तंत्र हैं। तो हमारे लिए</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वास्तव में कोई समस्या नहीं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अगर अजवाइन जीएमओ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आपको इसे बेचने की अनुमति नहीं होगी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 इसे खाने की अनुमति नहीं होगी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सुपरमार्केट में नहीं होगा। और यह वह जगह है जहाँ यह हास्यास्पद हो जाता है। यही कारण है कि उत्पाद महत्वपूर्ण है। इससे कोई फर्क नहीं पड़ता है कि शायद इसे इनमें से कुछ यौगिक मिल गए हैं अगर यह अभी भी खाने के लिए सुरक्षित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यह बढ़ने के लिए सुरक्षित है और बेचने के लिए सुरक्षित है।</a:t>
            </a:r>
            <a:endParaRPr lang="en-US" sz="1200" kern="1200" dirty="0" smtClean="0">
              <a:solidFill>
                <a:schemeClr val="tx1"/>
              </a:solidFill>
              <a:effectLst/>
              <a:latin typeface="+mn-lt"/>
              <a:ea typeface="+mn-ea"/>
              <a:cs typeface="+mn-cs"/>
            </a:endParaRPr>
          </a:p>
          <a:p>
            <a:endParaRPr lang="en-US" altLang="en-US" dirty="0"/>
          </a:p>
        </p:txBody>
      </p:sp>
      <p:sp>
        <p:nvSpPr>
          <p:cNvPr id="4" name="Slide Number Placeholder 3"/>
          <p:cNvSpPr>
            <a:spLocks noGrp="1"/>
          </p:cNvSpPr>
          <p:nvPr>
            <p:ph type="sldNum" sz="quarter" idx="5"/>
          </p:nvPr>
        </p:nvSpPr>
        <p:spPr/>
        <p:txBody>
          <a:bodyPr/>
          <a:lstStyle/>
          <a:p>
            <a:pPr>
              <a:defRPr/>
            </a:pPr>
            <a:fld id="{1366948B-1B3E-49FD-BBA9-16B3938D1445}"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अब</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 विकासशील देशों में भोजन के बारे में बात करना चाहता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14]</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क्योंकि यह वह जगह है जहां नोबेल अभियान वास्तव में चिंतित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ईमानदारी से कहूं तो हमें अमेरिका या यूरोप की परवाह नहीं है या वे क्या करना चाहते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खाने की कोई कमी नहीं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भोजन की कोई कमी नहीं है। अपने आस-पास देखें कि आपको बहुत सारे पतले यूरोपीय मिल रहे हैं। स्कीनी यूरोपीय बहुत पहले चले गए। और इसलिए जब मैंने यह सोचना शुरू किया कि भोजन की आवश्यकता कहां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यह विकासशील देशों में होता है। यह वह जगह है जहां आप छोटे बच्चों को पाते हैं जो खाने के लिए पर्याप्त नहीं हैं और उन्हें अच्छा पोषण नहीं मिलता है। आप अच्छी तरह से सोच सकते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 जीएमओ तकनीकों का उपयोग करके इन नए सटीक तरीकों का उपयोग करके इन फसलों में सुधार कर सकते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जहां विकासशील देशों में इसकी वास्तव में आवश्यकता है। यूरोप को उनकी आवश्यकता नहीं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इसलिए यूरोप इन विशेष तरीकों के खिलाफ क्यों होगा जो विकासशील देशों की मदद कर सकते हैं यदि उन्हें यूरोप में उनकी आवश्यकता नहीं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वे ऐसा क्यों नहीं करते</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क्या आपको लगता है कि यह राजनीति हो सकती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क्या यह पैसा हो सकता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खैर</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वास्तव में यह दोनों है।</a:t>
            </a:r>
            <a:r>
              <a:rPr lang="en-US" dirty="0" smtClean="0">
                <a:effectLst/>
              </a:rPr>
              <a:t> </a:t>
            </a:r>
            <a:endParaRPr lang="en-US" altLang="en-US" dirty="0"/>
          </a:p>
        </p:txBody>
      </p:sp>
      <p:sp>
        <p:nvSpPr>
          <p:cNvPr id="4" name="Slide Number Placeholder 3"/>
          <p:cNvSpPr>
            <a:spLocks noGrp="1"/>
          </p:cNvSpPr>
          <p:nvPr>
            <p:ph type="sldNum" sz="quarter" idx="5"/>
          </p:nvPr>
        </p:nvSpPr>
        <p:spPr/>
        <p:txBody>
          <a:bodyPr/>
          <a:lstStyle/>
          <a:p>
            <a:pPr>
              <a:defRPr/>
            </a:pPr>
            <a:fld id="{3442737B-7E7E-4FEE-A2D5-02154D0AACE1}"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ऐसा क्या हुआ कि यूरोपीय लोग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15]</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अपने भोजन को नियंत्रित करने के लिए बड़े कृषि व्यवसाय नहीं चाहते और जब मोनसेंटो ने पहली बार जीएमओ खाद्य पदार्थों को यूरोप में पेश किया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उन्होंने सोचा कि मोनसेंटो अपने भोजन की आपूर्ति लेने की कोशिश कर रहा था और आप जानते हैं कि यूरोपीय लोग खाद्य सुरक्षा में रुचि रखते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ग्रीनपीस में एक जागृति थी। उन्होंने महसूस किया कि यहां जीएम खाद्य पदार्थों के खिलाफ होने का तरीका था। अब</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मूल रूप से शायद उनके पास कुछ अच्छे विचार थे। मूल रूप से</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उनकी मूल स्थिति अच्छी थी जीएम खाद्य पदार्थ खतरनाक हो सकते हैं (एमई बीई)। आमतौर पर यदि आप उन्हें सुनते हैं तो उन्हें उन्हें परखने की जरूरत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उन्हें परखने की जरूरत है। सुनिश्चित करें कि वे ठीक हैं। खैर</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सभी परीक्षण किए जा चुके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ग्रीनपीस अभी भी उससे संतुष्ट नहीं है। क्यूं कर</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क्योंकि यह सबसे अच्छा धन उगाहने वाला अभियान है जो ग्रीनपीस के पास कभी था। क्या आप ग्रीनपीस का वार्षिक बजट जानते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मुझे यकीन है कि आप नहीं कर सकते</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 नहीं कर रहा हूँ लेकिन जो लोग इन बातों का अनुमान लगाते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आप जानते हैं कि ग्रीनपीस सार्वजनिक रूप से उपलब्ध नहीं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जो लोग इसका अनुमान लगाते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उनका अनुमान है कि यह एक साल में लगभग 500 मिलियन यूरो होगा। यह एक गैर-लाभकारी संगठन है और यह सारा पैसा कहां से आना शुरू हुआ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जैसे ही उन्होंने अपना अभियान शुरू किया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डालना शुरू कर दिया। अब निश्चित रूप से आप अच्छी तरह से कह सकते थे कि हम मोनसेंटो की तरह नहीं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इसलिए हम सिर्फ मोनसेंटो पर प्रतिबंध लगाते हैं। खैर यह काम नहीं किया और यह काम क्यों नहीं किया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क्योंकि किसान मोनसेंटो के माध्यम से अपने बीज खरीदते हैं और वे इसे बर्दाश्त नहीं कर सकते। </a:t>
            </a:r>
            <a:endParaRPr lang="en-US" sz="1200" kern="1200" dirty="0" smtClean="0">
              <a:solidFill>
                <a:schemeClr val="tx1"/>
              </a:solidFill>
              <a:effectLst/>
              <a:latin typeface="+mn-lt"/>
              <a:ea typeface="+mn-ea"/>
              <a:cs typeface="+mn-cs"/>
            </a:endParaRPr>
          </a:p>
          <a:p>
            <a:endParaRPr lang="en-US" altLang="en-US" dirty="0"/>
          </a:p>
        </p:txBody>
      </p:sp>
      <p:sp>
        <p:nvSpPr>
          <p:cNvPr id="4" name="Slide Number Placeholder 3"/>
          <p:cNvSpPr>
            <a:spLocks noGrp="1"/>
          </p:cNvSpPr>
          <p:nvPr>
            <p:ph type="sldNum" sz="quarter" idx="5"/>
          </p:nvPr>
        </p:nvSpPr>
        <p:spPr/>
        <p:txBody>
          <a:bodyPr/>
          <a:lstStyle/>
          <a:p>
            <a:pPr>
              <a:defRPr/>
            </a:pPr>
            <a:fld id="{6366C9F7-C044-4DCB-B853-1AD23C442701}"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और इसलिए</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आप सभी को बताते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16]</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इस सटीक प्रजनन विधि</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इन जीएमओ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खतरनाक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खेल में सबसे पुरानी राजनीतिक चाल के साथ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कहते है कि हम आपकी रक्षा करेंगे!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हमारे लिए वोट दें!</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 आपकी रक्षा करेंगे।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 आपको इन खतरों से बचाएंगे।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इस तरह ग्रीनपीस और आम तौर पर ग्रीन पार्टियों न केवल धन उगाहने वाले योजनाओं पर बहुत सारा पैसा बनाया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भी राजनीतिक शक्ति है और वह आज भी स्पष्ट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अगर आप यूरोप में चारों ओर देखो ग्रीन पार्टियों सत्ता का एक बड़ा सौदा है और यह सब आया था क्योंकि</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उनके विरोधी जीएमओ अभियान की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आप देख सकते है क्यों ग्रीनपीस तो अच्छी तरह से वास्तव में कहने के लिए उत्सुक नहीं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जीएमओ ठीक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भले ही वे वैज्ञानिकों वे विज्ञान पता होना चाहिए होने का दावा.. । वे बस इसके बारे में झूठ बोलते हैं और वे इस पर चर्चा नहीं करेंगे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 ग्रीनपीस के नेताओं के साथ मिलने की कोशिश कर रहा है इस बारे में उनके साथ बात करते है क्योंकि मैं सही बहाना है कि वे जीएम खाद्य पदार्थों के पक्ष में बाहर आने के लिए उपयोग कर सकते है और वह यह है कि</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ठीक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 सब साथ थे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हमने प्रयोग किए जाने के लिए कहा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प्रयोग किए गए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उन्हें स्पष्ट रूप से सुरक्षित दिखाया गया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अब हम समर्थक </a:t>
            </a:r>
            <a:r>
              <a:rPr lang="en-US" sz="1200" kern="1200" dirty="0" smtClean="0">
                <a:solidFill>
                  <a:schemeClr val="tx1"/>
                </a:solidFill>
                <a:effectLst/>
                <a:latin typeface="+mn-lt"/>
                <a:ea typeface="+mn-ea"/>
                <a:cs typeface="+mn-cs"/>
              </a:rPr>
              <a:t>GMO </a:t>
            </a:r>
            <a:r>
              <a:rPr lang="hi-in" sz="1200" kern="1200" dirty="0" smtClean="0">
                <a:solidFill>
                  <a:schemeClr val="tx1"/>
                </a:solidFill>
                <a:effectLst/>
                <a:latin typeface="+mn-lt"/>
                <a:ea typeface="+mn-ea"/>
                <a:cs typeface="+mn-cs"/>
              </a:rPr>
              <a:t>खाद्य पदार्थ रहे है और अब हम पर मिल जाएगा और सभी अच्छी चीजें है कि हम अंय क्षेत्रों में कर रहा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ऐसा नहीं करेंगे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मुझसे बात भी नहीं करेंगे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निश्चित रूप से यूरोप के लिए क्या होता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जल्दी से फैलता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इसलिए वे तर्क नहीं कर सकता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अच्छी तरह से इन बातों को यूरोप में खतरनाक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तुंहें पता है यूरोपीय वास्तव में इन बातों को नहीं ले जा सकते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विकासशील देशों के लिए</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ठीक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वे क्या करते हैं</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D50959E1-1053-406F-B2A2-624484F13372}"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वे विकासशील देशों में जाते हैं और</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17]</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आपकी सरकारों को समझाते हैं कि ये चीजें खतरनाक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अब हम देखते है कि वहां कई</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कई देशों है कि जीएमओ पूरी तरह से इस डर है कि विरोधी जीएमओ आंदोलन द्वारा फैल गया है की वजह से प्रतिबंध लगा दिया है ।</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A2ED4F56-AE19-47B4-A2CB-AA398BA80458}"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955675" y="769938"/>
            <a:ext cx="5019675" cy="3765550"/>
          </a:xfrm>
          <a:solidFill>
            <a:srgbClr val="FFFFFF"/>
          </a:solidFill>
          <a:ln>
            <a:solidFill>
              <a:srgbClr val="000000"/>
            </a:solidFill>
            <a:miter lim="800000"/>
            <a:headEnd/>
            <a:tailEnd/>
          </a:ln>
        </p:spPr>
      </p:sp>
      <p:sp>
        <p:nvSpPr>
          <p:cNvPr id="66563" name="Rectangle 3"/>
          <p:cNvSpPr>
            <a:spLocks noGrp="1" noChangeArrowheads="1"/>
          </p:cNvSpPr>
          <p:nvPr>
            <p:ph type="body" idx="1"/>
          </p:nvPr>
        </p:nvSpPr>
        <p:spPr bwMode="auto">
          <a:xfrm>
            <a:off x="923925" y="4764088"/>
            <a:ext cx="5087938" cy="4533900"/>
          </a:xfrm>
          <a:solidFill>
            <a:srgbClr val="FFFFFF"/>
          </a:solidFill>
          <a:ln>
            <a:solidFill>
              <a:srgbClr val="000000"/>
            </a:solidFill>
            <a:miter lim="800000"/>
            <a:headEnd/>
            <a:tailEnd/>
          </a:ln>
        </p:spPr>
        <p:txBody>
          <a:bodyPr wrap="square" lIns="92251" tIns="46125" rIns="92251" bIns="46125" numCol="1" anchor="t" anchorCtr="0" compatLnSpc="1">
            <a:prstTxWarp prst="textNoShape">
              <a:avLst/>
            </a:prstTxWarp>
          </a:bodyPr>
          <a:lstStyle/>
          <a:p>
            <a:r>
              <a:rPr lang="hi-in" sz="1200" kern="1200" dirty="0" smtClean="0">
                <a:solidFill>
                  <a:schemeClr val="tx1"/>
                </a:solidFill>
                <a:effectLst/>
                <a:latin typeface="+mn-lt"/>
                <a:ea typeface="+mn-ea"/>
                <a:cs typeface="+mn-cs"/>
              </a:rPr>
              <a:t>गोल्डन राइस और बियॉन्ड - मानवीय जीएमओ परियोजना की चुनौतियां।</a:t>
            </a:r>
            <a:endParaRPr lang="en-US" sz="1200" kern="1200" dirty="0" smtClean="0">
              <a:solidFill>
                <a:schemeClr val="tx1"/>
              </a:solidFill>
              <a:effectLst/>
              <a:latin typeface="+mn-lt"/>
              <a:ea typeface="+mn-ea"/>
              <a:cs typeface="+mn-cs"/>
            </a:endParaRPr>
          </a:p>
          <a:p>
            <a:r>
              <a:rPr lang="hi-in" sz="1200" kern="1200" dirty="0" smtClean="0">
                <a:solidFill>
                  <a:schemeClr val="tx1"/>
                </a:solidFill>
                <a:effectLst/>
                <a:latin typeface="+mn-lt"/>
                <a:ea typeface="+mn-ea"/>
                <a:cs typeface="+mn-cs"/>
              </a:rPr>
              <a:t>मैं बस जल्दी से एक या दो मामलों के माध्यम से जाने के लिए आप प्रभाव दिखा देंगे ।</a:t>
            </a:r>
            <a:endParaRPr lang="en-US" sz="1200" kern="1200" dirty="0" smtClean="0">
              <a:solidFill>
                <a:schemeClr val="tx1"/>
              </a:solidFill>
              <a:effectLst/>
              <a:latin typeface="+mn-lt"/>
              <a:ea typeface="+mn-ea"/>
              <a:cs typeface="+mn-cs"/>
            </a:endParaRPr>
          </a:p>
          <a:p>
            <a:r>
              <a:rPr lang="hi-in" sz="1200" kern="1200" dirty="0" smtClean="0">
                <a:solidFill>
                  <a:schemeClr val="tx1"/>
                </a:solidFill>
                <a:effectLst/>
                <a:latin typeface="+mn-lt"/>
                <a:ea typeface="+mn-ea"/>
                <a:cs typeface="+mn-cs"/>
              </a:rPr>
              <a:t>विटामिन ए की कमी</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18]</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कई गरीब देशों में बड़ी समस्या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बहुत से लोगों के आहार में पर्याप्त बीटा-कैरोटीन नहीं है विटामिन ए का उत्पादन करने के लिए जो आवश्यक है जब शिशुओं का विकास शुरू हो रहा है। यदि वे पर्याप्त विटामिन ए प्राप्त नहीं करते हैं तो वे अंधे हो जाते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उनकी मांसपेशियों में दोष होता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उनकी प्रतिरक्षा प्रणाली में दोष होता है।</a:t>
            </a:r>
            <a:r>
              <a:rPr lang="en-US" dirty="0" smtClean="0">
                <a:effectLst/>
              </a:rPr>
              <a:t> </a:t>
            </a:r>
            <a:endParaRPr lang="de-CH" altLang="en-US" dirty="0">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दो पुरुष</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इंगो पेट्रोयकस और पीटर बेयर</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19]</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फैसला किया कि वे इस बारे में कुछ करने जा रहे हैं। और उन्होंने सोचा</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चावल इनमें से कई लोगों के लिए एक प्रमुख फसल है। क्या होगा यदि हम उन जीनों को डाल सकते हैं जो बीटा-कैरोटीन का उत्पादन करेंगे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चावल में</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लोगों को पर्याप्त विटामिन ए मिलेगा क्योंकि बीटा-कैरोटीन विटामिन ए का अग्रदूत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 वे आहार में पर्याप्त प्राप्त कर सकते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फिर बच्चे अंधे नहीं होंगे। इसलिए उन्होंने ऐसा किया।</a:t>
            </a:r>
            <a:r>
              <a:rPr lang="en-US" dirty="0" smtClean="0">
                <a:effectLst/>
              </a:rPr>
              <a:t> </a:t>
            </a:r>
            <a:endParaRPr lang="en-US" altLang="en-US" dirty="0"/>
          </a:p>
        </p:txBody>
      </p:sp>
      <p:sp>
        <p:nvSpPr>
          <p:cNvPr id="4" name="Slide Number Placeholder 3"/>
          <p:cNvSpPr>
            <a:spLocks noGrp="1"/>
          </p:cNvSpPr>
          <p:nvPr>
            <p:ph type="sldNum" sz="quarter" idx="5"/>
          </p:nvPr>
        </p:nvSpPr>
        <p:spPr/>
        <p:txBody>
          <a:bodyPr/>
          <a:lstStyle/>
          <a:p>
            <a:pPr>
              <a:defRPr/>
            </a:pPr>
            <a:fld id="{7F9E562E-783C-4B77-B57A-3BAD7ECE9B8D}"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इसलिए</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 आपको यह बताना चाहता हूं कि इसमें मेरी शुरुआत कैसे हुई</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इतिहास के बारे में थोड़ा और फिर मैं इस बात पर ध्यान देना चाहता हूं कि जीएमओ क्या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तकनीक क्या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सब क्या है। आपको शुरू से ही यह महसूस करना चाहिए कि जीएमओ के साथ समस्या का एक भी उदाहरण नहीं है। एक भी नहीं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आप विपक्ष की बात सुनते हैं और वे आपको सेरालिनी के बारे में बताते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आपको कैंसर के बारे में बताते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आपको हर तरह की चीजों के बारे में बताते हैं। इसमें से किसी में भी कोई सच्चाई नहीं है और इसलिए मैं जो करना चाहता हूं वह यह सुनिश्चित करने के लिए है कि मेरी प्रस्तुति के अंत तक आपको भी पता चल जाएगा कि वास्तविक कहानी क्या है और विज्ञान क्या बताता है कि जीएमओ विरोधी क्या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कार्यकर्ता हमें बताएं।</a:t>
            </a:r>
            <a:r>
              <a:rPr lang="en-US" sz="1200" kern="1200" dirty="0" smtClean="0">
                <a:solidFill>
                  <a:schemeClr val="tx1"/>
                </a:solidFill>
                <a:effectLst/>
                <a:latin typeface="+mn-lt"/>
                <a:ea typeface="+mn-ea"/>
                <a:cs typeface="+mn-cs"/>
              </a:rPr>
              <a:t> </a:t>
            </a:r>
            <a:r>
              <a:rPr lang="en-US" dirty="0" smtClean="0">
                <a:effectLst/>
              </a:rPr>
              <a:t> </a:t>
            </a:r>
            <a:r>
              <a:rPr lang="en-US" sz="1200" kern="1200" dirty="0" smtClean="0">
                <a:solidFill>
                  <a:schemeClr val="tx1"/>
                </a:solidFill>
                <a:effectLst/>
                <a:latin typeface="+mn-lt"/>
                <a:ea typeface="+mn-ea"/>
                <a:cs typeface="+mn-cs"/>
              </a:rPr>
              <a:t> </a:t>
            </a:r>
          </a:p>
          <a:p>
            <a:r>
              <a:rPr lang="hi-in" sz="1200" kern="1200" dirty="0" smtClean="0">
                <a:solidFill>
                  <a:schemeClr val="tx1"/>
                </a:solidFill>
                <a:effectLst/>
                <a:latin typeface="+mn-lt"/>
                <a:ea typeface="+mn-ea"/>
                <a:cs typeface="+mn-cs"/>
              </a:rPr>
              <a:t>तो</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 प्लांट बायोलॉजिस्ट नहीं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जब मैंने अपना स्नातक कार्य किया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मैंने वास्तव में थोड़ी सी लकड़ी पर काम किया जो ब्राजील से आया था ताकि यह पता लगाया जा सके कि उसमें क्या रसायन थे। यही कारण है कि मैं कभी भी किसी भी प्रकार का एक जीवविज्ञानी होने के लिए सबसे करीब आता हूं। मुझे इस सज्जन</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मार्क वैन मोंटेगू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2]</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 80 वें जन्मदिन पर जाने और जेफ स्केल के साथ मिलकर</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एक ही समय में और स्वतंत्र रूप से मैरी डेल चिल्टन को मनाने के लिए आमंत्रित किया गया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जिन्होंने यह पता लगाया कि प्रकृति ने बैक्टीरिया से डीएनए को पौधों में कैसे स्थानांतरित किया। उनके जन्मदिन के लिए उनका यह बड़ा उत्सव था और वह कई वर्षों से मेरे एक पुराने मित्र थे और उन्होंने मुझे एक बात करने और सुनने के लिए आमंत्रित किया। पौधों और लोगों के बारे में एक दिन संगोष्ठी के एक दिन सुनने के बाद मैंने जो कुछ भी खोजा</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वह यह है कि यूरोप में अच्छे पुनः संयोजक डीएनए काम करने की कोशिश कर रहे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 उन्हें बस दाएं बाएं और केंद्र में परेशान किया जा रहा था। सब कुछ उनके रास्ते में डाला जा रहा था जिससे उनके लिए अपना काम करना मुश्किल हो गया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उनके लिए प्रयोग करना कठिन है। वास्तव में</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इस संगोष्ठी में ग्रीनपीस द्वारा इसके बाहर एक बड़ा प्रदर्शन किया गया था और यह आम बात थी। यूरोप में यही हुआ था। हर एक वक्ता ने इस क्षेत्र में काम करने में इस कठिनाई का उल्लेख किया क्योंकि </a:t>
            </a:r>
            <a:r>
              <a:rPr lang="en-US" sz="1200" kern="1200" dirty="0" smtClean="0">
                <a:solidFill>
                  <a:schemeClr val="tx1"/>
                </a:solidFill>
                <a:effectLst/>
                <a:latin typeface="+mn-lt"/>
                <a:ea typeface="+mn-ea"/>
                <a:cs typeface="+mn-cs"/>
              </a:rPr>
              <a:t>GMR </a:t>
            </a:r>
            <a:r>
              <a:rPr lang="hi-in" sz="1200" kern="1200" dirty="0" smtClean="0">
                <a:solidFill>
                  <a:schemeClr val="tx1"/>
                </a:solidFill>
                <a:effectLst/>
                <a:latin typeface="+mn-lt"/>
                <a:ea typeface="+mn-ea"/>
                <a:cs typeface="+mn-cs"/>
              </a:rPr>
              <a:t>विरोधी कार्यकर्ताओं द्वारा फैलाए गए असत्य के कारण।</a:t>
            </a:r>
            <a:r>
              <a:rPr lang="en-US" dirty="0" smtClean="0">
                <a:effectLst/>
              </a:rPr>
              <a:t>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hi-in" sz="1200" kern="1200" dirty="0" smtClean="0">
                <a:solidFill>
                  <a:schemeClr val="tx1"/>
                </a:solidFill>
                <a:effectLst/>
                <a:latin typeface="+mn-lt"/>
                <a:ea typeface="+mn-ea"/>
                <a:cs typeface="+mn-cs"/>
              </a:rPr>
              <a:t>अब</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अगले दिन मैं जाने के लिए और स्वास्थ्य देखभाल के भविष्य के बारे में यूरोपीय आयोग से बात करने के लिए आमंत्रित किया गया था (नहीं है कि मैं उस बारे में बहुत ज्यादा जानने का दावा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तुंहें पता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 कुछ बातों के बारे में सोच सकता है और टीके के बारे में कुछ अच्छे शब्द बात करते है और इतने पर)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मैंने इस दिन को सुनने के बाद फैसला किया कि मैं अपनी बात पूरी तरह बदल दूंगा और मैं एक अलग थीम का इस्तेमाल करूंगा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6927A80A-428D-4CB9-A8A8-CFE264528C17}"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955675" y="769938"/>
            <a:ext cx="5019675" cy="3765550"/>
          </a:xfrm>
          <a:solidFill>
            <a:srgbClr val="FFFFFF"/>
          </a:solidFill>
          <a:ln>
            <a:solidFill>
              <a:srgbClr val="000000"/>
            </a:solidFill>
            <a:miter lim="800000"/>
            <a:headEnd/>
            <a:tailEnd/>
          </a:ln>
        </p:spPr>
      </p:sp>
      <p:sp>
        <p:nvSpPr>
          <p:cNvPr id="70659" name="Rectangle 3"/>
          <p:cNvSpPr>
            <a:spLocks noGrp="1" noChangeArrowheads="1"/>
          </p:cNvSpPr>
          <p:nvPr>
            <p:ph type="body" idx="1"/>
          </p:nvPr>
        </p:nvSpPr>
        <p:spPr bwMode="auto">
          <a:xfrm>
            <a:off x="923925" y="4764088"/>
            <a:ext cx="5087938" cy="4533900"/>
          </a:xfrm>
          <a:solidFill>
            <a:srgbClr val="FFFFFF"/>
          </a:solidFill>
          <a:ln>
            <a:solidFill>
              <a:srgbClr val="000000"/>
            </a:solidFill>
            <a:miter lim="800000"/>
            <a:headEnd/>
            <a:tailEnd/>
          </a:ln>
        </p:spPr>
        <p:txBody>
          <a:bodyPr wrap="square" lIns="92251" tIns="46125" rIns="92251" bIns="46125" numCol="1" anchor="t" anchorCtr="0" compatLnSpc="1">
            <a:prstTxWarp prst="textNoShape">
              <a:avLst/>
            </a:prstTxWarp>
          </a:bodyPr>
          <a:lstStyle/>
          <a:p>
            <a:r>
              <a:rPr lang="hi-in" sz="1200" kern="1200" dirty="0" smtClean="0">
                <a:solidFill>
                  <a:schemeClr val="tx1"/>
                </a:solidFill>
                <a:effectLst/>
                <a:latin typeface="+mn-lt"/>
                <a:ea typeface="+mn-ea"/>
                <a:cs typeface="+mn-cs"/>
              </a:rPr>
              <a:t>गोल्डन राइस और बियॉन्ड - मानवीय जीएमओ परियोजना की चुनौतियां.</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1999</a:t>
            </a:r>
            <a:r>
              <a:rPr lang="hi-in" sz="1200" kern="1200" dirty="0" smtClean="0">
                <a:solidFill>
                  <a:schemeClr val="tx1"/>
                </a:solidFill>
                <a:effectLst/>
                <a:latin typeface="+mn-lt"/>
                <a:ea typeface="+mn-ea"/>
                <a:cs typeface="+mn-cs"/>
              </a:rPr>
              <a:t> था जब</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hlinkClick r:id="rId3"/>
              </a:rPr>
              <a:t>[RR20]</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 पहली बार प्रयोगशाला में उपलब्ध थे और आमतौर पर उस समय से कुछ साल पहले ही फसलों को खेत के लिए तैयार किया गया था और बाहर जाने के लिए तैयार किया गया था। 1999</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20 साल पहले। लेकिन यह एक जीएमओ है। और अब</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इस साल अंत में हम यह देखने जा रहे हैं। और बांग्लादेश के लिए धन्यवाद</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सभी स्थानों पर</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बांग्लादेश में एक सरकार थी जिसने महसूस किया कि यह कुछ ऐसा था जो पीछा करने लायक था। </a:t>
            </a:r>
            <a:endParaRPr lang="de-CH" altLang="en-US" dirty="0">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यह वह जगह है जहां विज्ञान कथा विरोधी जीएमओ अभियान के लिए आता है</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21]</a:t>
            </a:r>
            <a:r>
              <a:rPr lang="en-US" sz="1200" kern="1200" dirty="0" smtClean="0">
                <a:solidFill>
                  <a:schemeClr val="tx1"/>
                </a:solidFill>
                <a:effectLst/>
                <a:latin typeface="+mn-lt"/>
                <a:ea typeface="+mn-ea"/>
                <a:cs typeface="+mn-cs"/>
              </a:rPr>
              <a:t> .  </a:t>
            </a:r>
            <a:r>
              <a:rPr lang="hi-in" sz="1200" kern="1200" dirty="0" smtClean="0">
                <a:solidFill>
                  <a:schemeClr val="tx1"/>
                </a:solidFill>
                <a:effectLst/>
                <a:latin typeface="+mn-lt"/>
                <a:ea typeface="+mn-ea"/>
                <a:cs typeface="+mn-cs"/>
              </a:rPr>
              <a:t>गोल्डन राइस</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उन्हें एहसास हुआ कि गोल्डन राइस वास्तव में एक दवा थी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सिर्फ खाना नहीं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एक दवा थी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जीएमओ तकनीक से आए महान लाभों में से एक मानव इंसुलिन जैसी चीजें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आप जानते हैं कि अगर आप मधुमेह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आप मानव इंसुलिन लेते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वह कहां से आता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खैर</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मनुष्यों से नहीं आता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ठीक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जहां से यह आता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बैक्टीरिया या खमीर से आता है जो इंसुलिन के मानव संस्करण का उत्पादन करने के लिए इंजीनियर किया गया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एक जीएमओ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क्या आपने कभी ग्रीनपीस को इस बारे में कुछ नकारात्मक कहते सुना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मैंने कभी भी उनके बारे में कुछ भी नकारात्मक नहीं सुना है। लेकिन यह एक जीएमओ है और मुझे लगता है कि उन्होंने देखा कि यह ठीक उसी तरह की स्थिति होने जा रही थी। </a:t>
            </a:r>
            <a:endParaRPr lang="en-US" altLang="en-US" dirty="0"/>
          </a:p>
        </p:txBody>
      </p:sp>
      <p:sp>
        <p:nvSpPr>
          <p:cNvPr id="4" name="Slide Number Placeholder 3"/>
          <p:cNvSpPr>
            <a:spLocks noGrp="1"/>
          </p:cNvSpPr>
          <p:nvPr>
            <p:ph type="sldNum" sz="quarter" idx="5"/>
          </p:nvPr>
        </p:nvSpPr>
        <p:spPr/>
        <p:txBody>
          <a:bodyPr/>
          <a:lstStyle/>
          <a:p>
            <a:pPr>
              <a:defRPr/>
            </a:pPr>
            <a:fld id="{3274F8F8-7BA1-44E1-A020-86BC50A1D70D}"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और 2002 के बाद से</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22]</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शायद विटामिन ए की कमी के कारण 15 मिलियन बच्चों की मृत्यु हो गई है ... मैं जानना चाहता हूं कि इससे पहले कि हम यह सोचते हैं कि मानवता के खिलाफ अपराध हो रहा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कितने बच्चों को मरना है। मेरे विचार में</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कुछ ऐसा है जो भयानक है। आप जानते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अगर यह रवांडा में नरसंहार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हम यहां अपराधियों के बारे में कहानियों के अलावा कुछ नहीं सुनते</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4207E234-638B-490C-A4E6-309F678A60D2}"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अब मैं जल्दी से एक या दो बीमारियों है जो कि अफ्रीका के देशों के लिए खतरा हैं जिन्हें बहुत आसानी से हल किया जा सकता है। उनमें से सबसे पहला है</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Xanthomonas</a:t>
            </a:r>
            <a:r>
              <a:rPr lang="en-US" sz="1200" kern="1200" dirty="0" smtClean="0">
                <a:solidFill>
                  <a:schemeClr val="tx1"/>
                </a:solidFill>
                <a:effectLst/>
                <a:latin typeface="+mn-lt"/>
                <a:ea typeface="+mn-ea"/>
                <a:cs typeface="+mn-cs"/>
              </a:rPr>
              <a:t> Wilt</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23]</a:t>
            </a:r>
            <a:r>
              <a:rPr lang="en-US" sz="1200" kern="1200" dirty="0" smtClean="0">
                <a:solidFill>
                  <a:schemeClr val="tx1"/>
                </a:solidFill>
                <a:effectLst/>
                <a:latin typeface="+mn-lt"/>
                <a:ea typeface="+mn-ea"/>
                <a:cs typeface="+mn-cs"/>
              </a:rPr>
              <a:t> . </a:t>
            </a:r>
            <a:r>
              <a:rPr lang="hi-in" sz="1200" kern="1200" dirty="0" smtClean="0">
                <a:solidFill>
                  <a:schemeClr val="tx1"/>
                </a:solidFill>
                <a:effectLst/>
                <a:latin typeface="+mn-lt"/>
                <a:ea typeface="+mn-ea"/>
                <a:cs typeface="+mn-cs"/>
              </a:rPr>
              <a:t>यह एक जीवाणु रोग है जो केले को मार रहा है। कोई प्राकृतिक समाधान नहीं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इसलिए इसे हल करने के लिए कोई पारंपरिक तरीके नहीं अपना सकता है। केले का कोई संस्करण नहीं है जो प्राकृतिक रूप से इसके लिए प्रतिरोधी है। लेकिन मीठे मिर्च में दो जीन होते हैं। यदि आप इन जीनों को केले में स्थानांतरित करते हैं और अब केला </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Xanthomonas</a:t>
            </a:r>
            <a:r>
              <a:rPr lang="en-US" sz="1200" kern="1200" dirty="0" smtClean="0">
                <a:solidFill>
                  <a:schemeClr val="tx1"/>
                </a:solidFill>
                <a:effectLst/>
                <a:latin typeface="+mn-lt"/>
                <a:ea typeface="+mn-ea"/>
                <a:cs typeface="+mn-cs"/>
              </a:rPr>
              <a:t> Wilt </a:t>
            </a:r>
            <a:r>
              <a:rPr lang="hi-in" sz="1200" kern="1200" dirty="0" smtClean="0">
                <a:solidFill>
                  <a:schemeClr val="tx1"/>
                </a:solidFill>
                <a:effectLst/>
                <a:latin typeface="+mn-lt"/>
                <a:ea typeface="+mn-ea"/>
                <a:cs typeface="+mn-cs"/>
              </a:rPr>
              <a:t>के लिए प्रतिरोधी है।</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72669006-C8BD-46ED-BA5B-7FA8E0D032C0}"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hi-in" sz="1200" kern="1200" dirty="0" smtClean="0">
                <a:solidFill>
                  <a:schemeClr val="tx1"/>
                </a:solidFill>
                <a:effectLst/>
                <a:latin typeface="+mn-lt"/>
                <a:ea typeface="+mn-ea"/>
                <a:cs typeface="+mn-cs"/>
              </a:rPr>
              <a:t>वहां एक और एक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पतन आर्मीवर्म</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24]</a:t>
            </a:r>
            <a:r>
              <a:rPr lang="en-US" sz="1200" kern="1200" dirty="0" smtClean="0">
                <a:solidFill>
                  <a:schemeClr val="tx1"/>
                </a:solidFill>
                <a:effectLst/>
                <a:latin typeface="+mn-lt"/>
                <a:ea typeface="+mn-ea"/>
                <a:cs typeface="+mn-cs"/>
              </a:rPr>
              <a:t> .  </a:t>
            </a:r>
            <a:r>
              <a:rPr lang="hi-in" sz="1200" kern="1200" dirty="0" smtClean="0">
                <a:solidFill>
                  <a:schemeClr val="tx1"/>
                </a:solidFill>
                <a:effectLst/>
                <a:latin typeface="+mn-lt"/>
                <a:ea typeface="+mn-ea"/>
                <a:cs typeface="+mn-cs"/>
              </a:rPr>
              <a:t>गिर आर्मीवर्म इस कीड़ा से मक्का की एक जबरदस्त मात्रा में मारा जा रहा है जो इसे खाने के लिए प्यार करता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एक सुंदर समाधान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अमेरिका के दक्षिणी भाग में कई</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कई साल पहले की खोज की थी और इसलिए मक्का है कि अब अमेरिका के दक्षिण में उगाया जाता है के सभी</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क्या एक बीटी जीन कहा जाता है । यह एक बैक्टीरियल टॉक्सिन है जो फॉल आर्कीवर्म को मार डालेगा।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यदि फॉल आर्कीवर्म इसे खाता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वे मर जाते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दक्षिण अफ्रीका में अपनाया गया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सब बीटी मक्का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जिम्बाब्वे में रॉबर्ट मुगाबे ने अपनी बुद्धिमत्ता से फैसला किया कि जिम्बाब्वे में उगाए जाने के लिए यह बहुत खतरनाक है और उन्हें इसे विकसित करने की अनुमति नहीं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जाम्बिया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नामीबिया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मलावे और यह छोटा कीड़ा पागल की तरह फैलता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एक बहुत ही अत्यधिक संचारी रोग है ।</a:t>
            </a:r>
            <a:r>
              <a:rPr lang="en-US" sz="1200" kern="1200" dirty="0" smtClean="0">
                <a:solidFill>
                  <a:schemeClr val="tx1"/>
                </a:solidFill>
                <a:effectLst/>
                <a:latin typeface="+mn-lt"/>
                <a:ea typeface="+mn-ea"/>
                <a:cs typeface="+mn-cs"/>
              </a:rPr>
              <a:t> </a:t>
            </a:r>
          </a:p>
          <a:p>
            <a:endParaRPr lang="en-US" altLang="en-US" dirty="0"/>
          </a:p>
        </p:txBody>
      </p:sp>
      <p:sp>
        <p:nvSpPr>
          <p:cNvPr id="4" name="Slide Number Placeholder 3"/>
          <p:cNvSpPr>
            <a:spLocks noGrp="1"/>
          </p:cNvSpPr>
          <p:nvPr>
            <p:ph type="sldNum" sz="quarter" idx="5"/>
          </p:nvPr>
        </p:nvSpPr>
        <p:spPr/>
        <p:txBody>
          <a:bodyPr/>
          <a:lstStyle/>
          <a:p>
            <a:pPr>
              <a:defRPr/>
            </a:pPr>
            <a:fld id="{F98F3C63-9EF9-415D-9523-24464D29DE8D}"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चलो फिर से बांग्लादेश वापस चलते हैं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25]</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बांग्लादेश को बैंगन को लेकर समस्या हो रही थी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बांग्लादेश में एक मुख्य भोजन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कीटों के कारण वे पर्याप्त नहीं हो सके।</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बीटी बैंगन बनाया गया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अब बांग्लादेश इतना बैंगन का उत्पादन</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यह सब नहीं खा सकते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उन्हें इसका निर्यात करना होगा।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दिलचस्प बात यह है कि भारत में असम में पड़ोसी प्रांतों के किसानों को जहां एक ही समस्या हो रही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भारत में जीएमओ पर प्रतिबंध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किसान बांग्लादेश जाते हैं और बीज प्राप्त करते हैं और इसे स्वयं उगाते हैं और सिर्फ सरकार को नहीं बताते हैं ।</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E4B3D536-4D8B-4F9B-ACBD-8695A2F5C98B}"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हवाई पपीता</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26]</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एक वायरस</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रिंग स्पॉट वायरस द्वारा लगभग मिटा दिया गया था। लगभग 20 साल पहले वैज्ञानिकों ने एक हवाई पपीता बनाया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 रिंग स्पॉट वायरस के लिए प्रतिरोधी था और अब अगर आप यू.एस. हालांकि ऐसा नहीं किया गया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27]</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क्योंकि सरकार ने फैसला किया कि जब किसान विरोध करेंगे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यह बहुत खतरनाक होने वाला था और यह पपीता उद्योग को खत्म कर देगा। तो सरकार ने क्या किया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उन्होंने अच्छी तरह से फैसला किया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 पपीते को दादा बनाएंगे। यह बहुत पहले किया गया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 इसे प्राकृतिक होने का ढोंग करेंगे और यह केवल नया सामान है जिस पर लेबल लगाना है।</a:t>
            </a:r>
            <a:r>
              <a:rPr lang="en-US" dirty="0" smtClean="0">
                <a:effectLst/>
              </a:rPr>
              <a:t> </a:t>
            </a:r>
            <a:endParaRPr lang="en-US" altLang="en-US" dirty="0"/>
          </a:p>
        </p:txBody>
      </p:sp>
      <p:sp>
        <p:nvSpPr>
          <p:cNvPr id="4" name="Slide Number Placeholder 3"/>
          <p:cNvSpPr>
            <a:spLocks noGrp="1"/>
          </p:cNvSpPr>
          <p:nvPr>
            <p:ph type="sldNum" sz="quarter" idx="5"/>
          </p:nvPr>
        </p:nvSpPr>
        <p:spPr/>
        <p:txBody>
          <a:bodyPr/>
          <a:lstStyle/>
          <a:p>
            <a:pPr>
              <a:defRPr/>
            </a:pPr>
            <a:fld id="{3F413484-C7DD-47EF-BA21-4B1B71DA6469}"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तो</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28]</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 यदि आप जीएम विधियों द्वारा प्राप्त भोजन नहीं खाना चाहते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नहीं। यह आपकी पसंद है। कोई भी आपको कुछ भी नहीं बनाता है। लेकिन अगर कुछ भी</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शायद पारंपरिक खाद्य पदार्थों की तुलना में सुरक्षित हैं। यह मत कहो कि आप उन्हें नहीं खा रहे हैं क्योंकि वे खतरनाक हैं।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4AD7629E-F22F-4F77-B66A-781D6AFE48A1}"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विकसित देशों के लिए भोजन वास्तव में एक समस्या नहीं है सिवाय उन लोगों के जो इसे गरीब लोगों को उचित रूप से वितरित नहीं करते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विकासशील देशों के लिए</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29]</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एक बड़ी समस्या है और यह सिर्फ भोजन की मात्रा नहीं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भोजन का पोषण मूल्य है और यह सब जीएम तरीकों का उपयोग करके सुधार किया जा सकता है। हमें राजनीति में बहुत अधिक विज्ञान चाहिए और आदर्श रूप में</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विज्ञान में बहुत कम राजनीति।</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34471B78-EB08-4497-9B80-2C9CD3EA00C0}" type="slidenum">
              <a:rPr lang="en-US" smtClean="0"/>
              <a:pPr>
                <a:defRPr/>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राजनेताओं को उन वैज्ञानिकों को सुनना चाहिए जिन्हें वे निधि देते हैं</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30]</a:t>
            </a:r>
            <a:r>
              <a:rPr lang="en-US" sz="1200" kern="1200" dirty="0" smtClean="0">
                <a:solidFill>
                  <a:schemeClr val="tx1"/>
                </a:solidFill>
                <a:effectLst/>
                <a:latin typeface="+mn-lt"/>
                <a:ea typeface="+mn-ea"/>
                <a:cs typeface="+mn-cs"/>
              </a:rPr>
              <a:t> .  </a:t>
            </a:r>
            <a:r>
              <a:rPr lang="hi-in" sz="1200" kern="1200" dirty="0" smtClean="0">
                <a:solidFill>
                  <a:schemeClr val="tx1"/>
                </a:solidFill>
                <a:effectLst/>
                <a:latin typeface="+mn-lt"/>
                <a:ea typeface="+mn-ea"/>
                <a:cs typeface="+mn-cs"/>
              </a:rPr>
              <a:t>उन्हें निधि क्यों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आप जानते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यदि आप उनके प्रयोगों के परिणामों को सुनने नहीं जा रहे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आपने उन्हें निधि क्यों दी</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इस विचार का समर्थन करना बंद कर दें कि खाद्य पदार्थ स्वाभाविक रूप से खतरनाक होने चाहिए जब वे सटीक तरीकों का उपयोग करके उत्पादित किए जाते हैं। विज्ञान दिखाता है कि वे नहीं हैं। सबूत का एक भी टुकड़ा नहीं। यूरोप में देखें</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यूरोप में आपको जीएम खाद्य पदार्थ उगाने की अनुमति नहीं है और फिर भी वे अपने पशुओं को खिलाने के लिए लाखों टन जीएम खाद्य पदार्थों का आयात करते हैं। मवेशी</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सूअर</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 भी हो। लाखों टन जीएम सोयाबीन यूरोप में जाता है। यूरोपीय लोग स्पष्ट रूप से अपने जानवरों के बारे में चिंता नहीं करते हैं। ये चीजें उनके जानवरों के लिए पूरी तरह से सुरक्षित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बस इंसानों के लिए यह बुरा है। खैर</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 अलग करने के लिए भीख माँगती हूँ। सोयाबीन का स्वाद अच्छा है चाहे वे पारंपरिक हों या जीएम।</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E769B6A5-12F8-4FC6-B528-E57F822F632E}" type="slidenum">
              <a:rPr lang="en-US" smtClean="0"/>
              <a:pPr>
                <a:defRPr/>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a:t>
            </a:r>
            <a:r>
              <a:rPr lang="hi-in" sz="1200" kern="1200" dirty="0" smtClean="0">
                <a:solidFill>
                  <a:schemeClr val="tx1"/>
                </a:solidFill>
                <a:effectLst/>
                <a:latin typeface="+mn-lt"/>
                <a:ea typeface="+mn-ea"/>
                <a:cs typeface="+mn-cs"/>
              </a:rPr>
              <a:t>जिस विषय का मैंने उपयोग करना चुना वह विषय था जो "भोजन दवा है"।</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hlinkClick r:id="rId3"/>
              </a:rPr>
              <a:t>[RR3]</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यदि आप रात में भूखे बिस्तर पर जाते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आप एंटीबायोटिक दवाओं की तलाश नहीं कर रहे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आप फैंसी दवाओं की तलाश नहीं कर रहे हैं जिन्हें हम अमेरिका या यूरोप में देख रहे होंगे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आपको भोजन की क्या आवश्यकता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भोजन आपकी दवा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इसलिए</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मैंने जीएमओ मुद्दे के बारे में बात की और कई चीजों का उल्लेख किया है जिनका मैं आपसे उल्लेख करूंगा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उस बात के अंत में एक इतालवी सीनेटर मेरे पास आया और कहा कि तुम जानते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मैंने सुना है कि मैं क्या कहना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मैं पूरी तरह से </a:t>
            </a:r>
            <a:r>
              <a:rPr lang="en-US" sz="1200" kern="1200" dirty="0" smtClean="0">
                <a:solidFill>
                  <a:schemeClr val="tx1"/>
                </a:solidFill>
                <a:effectLst/>
                <a:latin typeface="+mn-lt"/>
                <a:ea typeface="+mn-ea"/>
                <a:cs typeface="+mn-cs"/>
              </a:rPr>
              <a:t>GMO </a:t>
            </a:r>
            <a:r>
              <a:rPr lang="hi-in" sz="1200" kern="1200" dirty="0" smtClean="0">
                <a:solidFill>
                  <a:schemeClr val="tx1"/>
                </a:solidFill>
                <a:effectLst/>
                <a:latin typeface="+mn-lt"/>
                <a:ea typeface="+mn-ea"/>
                <a:cs typeface="+mn-cs"/>
              </a:rPr>
              <a:t>का विरोध किया गया था इससे पहले कि आप बात की और अब</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मुझे लगता है कि वे सबसे बड़ी बात मैंने कभी के बारे में सुना है रहे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उसने कहा कि मैं उनके लिए वोट जब भी मैं मौका मिलने जा रहा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अंय लोगों को जो अंय सीनेटरों के सहयोगियों के एक नंबर आया और कहा कि हम इस का एक बहुत पहले नहीं सुना है क्योंकि ग्रीनपीस और विरोधी </a:t>
            </a:r>
            <a:r>
              <a:rPr lang="en-US" sz="1200" kern="1200" dirty="0" smtClean="0">
                <a:solidFill>
                  <a:schemeClr val="tx1"/>
                </a:solidFill>
                <a:effectLst/>
                <a:latin typeface="+mn-lt"/>
                <a:ea typeface="+mn-ea"/>
                <a:cs typeface="+mn-cs"/>
              </a:rPr>
              <a:t>GMO </a:t>
            </a:r>
            <a:r>
              <a:rPr lang="hi-in" sz="1200" kern="1200" dirty="0" smtClean="0">
                <a:solidFill>
                  <a:schemeClr val="tx1"/>
                </a:solidFill>
                <a:effectLst/>
                <a:latin typeface="+mn-lt"/>
                <a:ea typeface="+mn-ea"/>
                <a:cs typeface="+mn-cs"/>
              </a:rPr>
              <a:t>लोगों को अनिवार्य रूप से नीचे वैज्ञानिकों</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संयंत्र वैज्ञानिकों जो वास्तव में इस क्षेत्र को पता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बात करने से बंद कर दिया था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उन्होंने कहा कि एक कारण है कि हम हर समय के साथ मारा हो रहा है क्योंकि पौधों पर काम कर रहे लोगों का एक बहुत बड़े कृषि व्यवसाय से पैसा मिलता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मोनसेंटो उनका समर्थन करता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सिंजेंटा उनका समर्थन करता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अन्य स्थान ों का समर्थन करता है और इसलिए वे सिर्फ "उद्योग की पहाड़ियों" के रूप में लेबल हो जाते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सिर्फ उद्योग लाइन टोइंग कर रहे हैं क्योंकि उद्योग उन्हें भुगतान कर रहा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मैंने सोचा</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अच्छी तरह से यहां एक अवसर है जहां मैं वास्तव में कुछ अच्छा कर सकता हो सकता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 अच्छे कारणों के लिए कुछ पिछले नोबेल अभियान चला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मैं सभी नोबेल पुरस्कार विजेताओं के बारे में सोचा है कि मुझे पता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वहां एक भी नहीं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 में से एक नहीं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 कृषि व्यापार के लिए काम करता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 बड़े कृषि व्यापार के साथ में नहीं कर रहे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 इसके साथ कुछ नहीं करना है और इसलिए यह तर्क है कि विरोधी </a:t>
            </a:r>
            <a:r>
              <a:rPr lang="en-US" sz="1200" kern="1200" dirty="0" smtClean="0">
                <a:solidFill>
                  <a:schemeClr val="tx1"/>
                </a:solidFill>
                <a:effectLst/>
                <a:latin typeface="+mn-lt"/>
                <a:ea typeface="+mn-ea"/>
                <a:cs typeface="+mn-cs"/>
              </a:rPr>
              <a:t>GMO </a:t>
            </a:r>
            <a:r>
              <a:rPr lang="hi-in" sz="1200" kern="1200" dirty="0" smtClean="0">
                <a:solidFill>
                  <a:schemeClr val="tx1"/>
                </a:solidFill>
                <a:effectLst/>
                <a:latin typeface="+mn-lt"/>
                <a:ea typeface="+mn-ea"/>
                <a:cs typeface="+mn-cs"/>
              </a:rPr>
              <a:t>लोगों का उपयोग कर रहे थे हमारे खिलाफ इस्तेमाल नहीं किया जा सकता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वह मुझे काफी अच्छी बात लग रहा था ।</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9FF30816-5C59-4059-94A9-A66117F35506}"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हमें क्या करने की जरूरत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31]</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नागरिक नेताओं के बीच कुछ कार्रवाई करने के लिए हमें जो करना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प्रमुख धार्मिक नेताओं को बोलना चाहिए। हम इस पर एक बयान देने के लिए पोप को प्राप्त करने की कोशिश कर रहे हैं क्योंकि यह एक ऐसी चीज है जिसका बड़ा प्रभाव हो सकता है। लेकिन कई अन्य समूह हैं जो मूल रूप से जीएम के पक्ष में हैं। उन्हें बोलना चाहिए। आदर्श रूप से</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उन देशों में से एक जो इस कमरे में किसी का प्रतिनिधित्व करता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वह तय करेगा कि अच्छी तरह से जीएम खाद्य पदार्थ ठीक हैं हम इन जबरदस्त कठिन नियमों को नहीं बनाने जा रहे हैं जिनका पालन करना होगा। एक नियमित रूप से तुलना करके जीएम फसल के उत्पादन की लागत इतनी अधिक है कि केवल बड़े एग्रीबिजनेस ही इसे खरीद सकते हैं। और यही ग्रीनपीस बड़े एग्रीबिजनेस को रोकने की कोशिश कर रहा था। लेकिन अब इन चीजों को बनाना इतना आसान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आप इन्हें बना सकते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आपके वैज्ञानिक इन्हें अपने देश में बना सकते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इन्हें उपलब्ध करवा सकते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स्थानीय कंपनियां इन्हें लोगों को बेचने के लिए इनका समर्थन कर सकती हैं। यूरोपवासियों से कहो कि नरक में जाओ। यही मेरा संदेश है।</a:t>
            </a:r>
            <a:r>
              <a:rPr lang="en-US" dirty="0" smtClean="0">
                <a:effectLst/>
              </a:rPr>
              <a:t> </a:t>
            </a:r>
            <a:endParaRPr lang="en-US" altLang="en-US" dirty="0"/>
          </a:p>
        </p:txBody>
      </p:sp>
      <p:sp>
        <p:nvSpPr>
          <p:cNvPr id="4" name="Slide Number Placeholder 3"/>
          <p:cNvSpPr>
            <a:spLocks noGrp="1"/>
          </p:cNvSpPr>
          <p:nvPr>
            <p:ph type="sldNum" sz="quarter" idx="5"/>
          </p:nvPr>
        </p:nvSpPr>
        <p:spPr/>
        <p:txBody>
          <a:bodyPr/>
          <a:lstStyle/>
          <a:p>
            <a:pPr>
              <a:defRPr/>
            </a:pPr>
            <a:fld id="{45CA19E5-3ECF-40C1-BB11-C00D64B15306}" type="slidenum">
              <a:rPr lang="en-US" smtClean="0"/>
              <a:pPr>
                <a:defRPr/>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यहां एक दिलचस्प बात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32]</a:t>
            </a:r>
            <a:r>
              <a:rPr lang="en-US" sz="1200" kern="1200" dirty="0" smtClean="0">
                <a:solidFill>
                  <a:schemeClr val="tx1"/>
                </a:solidFill>
                <a:effectLst/>
                <a:latin typeface="+mn-lt"/>
                <a:ea typeface="+mn-ea"/>
                <a:cs typeface="+mn-cs"/>
              </a:rPr>
              <a:t> ... </a:t>
            </a:r>
            <a:r>
              <a:rPr lang="hi-in" sz="1200" kern="1200" dirty="0" smtClean="0">
                <a:solidFill>
                  <a:schemeClr val="tx1"/>
                </a:solidFill>
                <a:effectLst/>
                <a:latin typeface="+mn-lt"/>
                <a:ea typeface="+mn-ea"/>
                <a:cs typeface="+mn-cs"/>
              </a:rPr>
              <a:t>यह सबसे अच्छी बात मैंने कैथोलिक चर्च से अब तक सुना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 वेटिकन कैथोलिकों को बताता है कि उन्हें कैसे व्यवहार करना चाहिए। क्या ठीक है और क्या नहीं। अब महान संस्कारों में से एक</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मास में</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शराब पीते हैं और रोटी खाते हैं। इन नियमों को निर्धारित करने वाले समूह यह निर्णय लेते हैं कि यदि यह आनुवंशिक रूप से संशोधित जीवों से बनता है तो यह स्वीकार्य यूचरिस्टिक मामला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अगर यह लस मुक्त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जाहिर है यह काम नहीं करता है। कैथोलिक चर्च से इस बारे में अब तक की सबसे अच्छी बात सामने आई है।</a:t>
            </a:r>
            <a:r>
              <a:rPr lang="en-US" dirty="0" smtClean="0">
                <a:effectLst/>
              </a:rPr>
              <a:t> </a:t>
            </a:r>
            <a:endParaRPr lang="en-US" altLang="en-US" dirty="0"/>
          </a:p>
        </p:txBody>
      </p:sp>
      <p:sp>
        <p:nvSpPr>
          <p:cNvPr id="4" name="Slide Number Placeholder 3"/>
          <p:cNvSpPr>
            <a:spLocks noGrp="1"/>
          </p:cNvSpPr>
          <p:nvPr>
            <p:ph type="sldNum" sz="quarter" idx="5"/>
          </p:nvPr>
        </p:nvSpPr>
        <p:spPr/>
        <p:txBody>
          <a:bodyPr/>
          <a:lstStyle/>
          <a:p>
            <a:pPr>
              <a:defRPr/>
            </a:pPr>
            <a:fld id="{F25E594E-2BC2-4E6B-B35F-ED266F8C4E01}"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अब वहां लोगों का एक गुच्छा है जो</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33]</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इस बारे में मन बदल डाले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पैट्रिक मूर</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वह ग्रीनपीस के राष्ट्रपति थे जब वे अपने विरोधी </a:t>
            </a:r>
            <a:r>
              <a:rPr lang="en-US" sz="1200" kern="1200" dirty="0" smtClean="0">
                <a:solidFill>
                  <a:schemeClr val="tx1"/>
                </a:solidFill>
                <a:effectLst/>
                <a:latin typeface="+mn-lt"/>
                <a:ea typeface="+mn-ea"/>
                <a:cs typeface="+mn-cs"/>
              </a:rPr>
              <a:t>GMO </a:t>
            </a:r>
            <a:r>
              <a:rPr lang="hi-in" sz="1200" kern="1200" dirty="0" smtClean="0">
                <a:solidFill>
                  <a:schemeClr val="tx1"/>
                </a:solidFill>
                <a:effectLst/>
                <a:latin typeface="+mn-lt"/>
                <a:ea typeface="+mn-ea"/>
                <a:cs typeface="+mn-cs"/>
              </a:rPr>
              <a:t>अभियान शुरू कर दिया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वह अब पूरी तरह से </a:t>
            </a:r>
            <a:r>
              <a:rPr lang="en-US" sz="1200" kern="1200" dirty="0" err="1" smtClean="0">
                <a:solidFill>
                  <a:schemeClr val="tx1"/>
                </a:solidFill>
                <a:effectLst/>
                <a:latin typeface="+mn-lt"/>
                <a:ea typeface="+mn-ea"/>
                <a:cs typeface="+mn-cs"/>
              </a:rPr>
              <a:t>gmo</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समर्थक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स्टीवन </a:t>
            </a:r>
            <a:r>
              <a:rPr lang="en-US" sz="1200" kern="1200" dirty="0" err="1" smtClean="0">
                <a:solidFill>
                  <a:schemeClr val="tx1"/>
                </a:solidFill>
                <a:effectLst/>
                <a:latin typeface="+mn-lt"/>
                <a:ea typeface="+mn-ea"/>
                <a:cs typeface="+mn-cs"/>
              </a:rPr>
              <a:t>Tinsdale</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 ब्रिटेन में ग्रीनपीस के प्रमुख हुआ करते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दुर्भाग्य से अब मर चुके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वह भी अपने मन पूरी तरह से बंदल कर दिये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मार्क लिनस वह आदमी है जो इंग्लैंड में फसलों को जला देतेथे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वह अब पूरी तरह से </a:t>
            </a:r>
            <a:r>
              <a:rPr lang="en-US" sz="1200" kern="1200" dirty="0" err="1" smtClean="0">
                <a:solidFill>
                  <a:schemeClr val="tx1"/>
                </a:solidFill>
                <a:effectLst/>
                <a:latin typeface="+mn-lt"/>
                <a:ea typeface="+mn-ea"/>
                <a:cs typeface="+mn-cs"/>
              </a:rPr>
              <a:t>gmo</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समर्थक है और वहां कई अन्य  लोगहैं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इनमे मेरे सबसे पसंद घाना से यह सज्जन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वह किसान किसान संघ के प्रमुख हुआ करते थे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वह पूरी तरह से जीएमओ विरोधी थे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वह प्रदर्शनों का नेतृत्व करते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वह  लोगों को समझाते थे कि जीएमओ खतरनाक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उसने थोड़ा समय लिया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खुद शिक्षित हुए</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विज्ञान को देखा और अब वह पूरी तरह से जीएमओ समर्थक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वह किसानों को बताने जा रहा है कि उन्हें वास्तव में इसकी आवश्यकता है । क्या होता है जब देश का कोई व्यक्ति इस मुद्दे को उठाता है । किसानों</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आबादी और राजनेताओं दोनों को खुद से ज्यादा सुनने की संभावना होती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 बाहर से आता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अच्छी तरह से मेरा इसमें कुछ निहित स्वार्थ होना चाहिए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स्थानीय लोगों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इन लोगों को जो एक फर्क कर सकते है ।इस कारण से इस कमरे में आप सभी को अपने देशों के भीतर एक फर्क करने का अवसर मिला है और यदि आप ऐसा कर सकते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आपको करना चाहिए।</a:t>
            </a:r>
            <a:r>
              <a:rPr lang="en-US" dirty="0" smtClean="0">
                <a:effectLst/>
              </a:rPr>
              <a:t> </a:t>
            </a:r>
            <a:endParaRPr lang="en-US" altLang="en-US" dirty="0"/>
          </a:p>
        </p:txBody>
      </p:sp>
      <p:sp>
        <p:nvSpPr>
          <p:cNvPr id="4" name="Slide Number Placeholder 3"/>
          <p:cNvSpPr>
            <a:spLocks noGrp="1"/>
          </p:cNvSpPr>
          <p:nvPr>
            <p:ph type="sldNum" sz="quarter" idx="5"/>
          </p:nvPr>
        </p:nvSpPr>
        <p:spPr/>
        <p:txBody>
          <a:bodyPr/>
          <a:lstStyle/>
          <a:p>
            <a:pPr>
              <a:defRPr/>
            </a:pPr>
            <a:fld id="{1629CE49-8B05-480F-A01E-092795D928FA}" type="slidenum">
              <a:rPr lang="en-US" smtClean="0"/>
              <a:pPr>
                <a:defRPr/>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hlinkClick r:id="rId3"/>
              </a:rPr>
              <a:t>http://supportprecisionagriculture.org/</a:t>
            </a:r>
            <a:endParaRPr lang="en-US" sz="1200" kern="1200" dirty="0" smtClean="0">
              <a:solidFill>
                <a:schemeClr val="tx1"/>
              </a:solidFill>
              <a:effectLst/>
              <a:latin typeface="+mn-lt"/>
              <a:ea typeface="+mn-ea"/>
              <a:cs typeface="+mn-cs"/>
            </a:endParaRPr>
          </a:p>
          <a:p>
            <a:r>
              <a:rPr lang="hi-in" sz="1200" kern="1200" dirty="0" smtClean="0">
                <a:solidFill>
                  <a:schemeClr val="tx1"/>
                </a:solidFill>
                <a:effectLst/>
                <a:latin typeface="+mn-lt"/>
                <a:ea typeface="+mn-ea"/>
                <a:cs typeface="+mn-cs"/>
              </a:rPr>
              <a:t>और अंत में</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4"/>
              </a:rPr>
              <a:t>[</a:t>
            </a:r>
            <a:r>
              <a:rPr lang="en-US" sz="1200" kern="1200" dirty="0" smtClean="0">
                <a:solidFill>
                  <a:schemeClr val="tx1"/>
                </a:solidFill>
                <a:effectLst/>
                <a:latin typeface="+mn-lt"/>
                <a:ea typeface="+mn-ea"/>
                <a:cs typeface="+mn-cs"/>
                <a:hlinkClick r:id="rId4"/>
              </a:rPr>
              <a:t>RR</a:t>
            </a:r>
            <a:r>
              <a:rPr lang="hi-in" sz="1200" kern="1200" dirty="0" smtClean="0">
                <a:solidFill>
                  <a:schemeClr val="tx1"/>
                </a:solidFill>
                <a:effectLst/>
                <a:latin typeface="+mn-lt"/>
                <a:ea typeface="+mn-ea"/>
                <a:cs typeface="+mn-cs"/>
                <a:hlinkClick r:id="rId4"/>
              </a:rPr>
              <a:t>34]</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मेरी आखिरी स्लाइड मैं कहता हूं कि दूसरों के बारे में सोचे,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गैर </a:t>
            </a:r>
            <a:r>
              <a:rPr lang="en-US" sz="1200" kern="1200" dirty="0" smtClean="0">
                <a:solidFill>
                  <a:schemeClr val="tx1"/>
                </a:solidFill>
                <a:effectLst/>
                <a:latin typeface="+mn-lt"/>
                <a:ea typeface="+mn-ea"/>
                <a:cs typeface="+mn-cs"/>
              </a:rPr>
              <a:t>GMO </a:t>
            </a:r>
            <a:r>
              <a:rPr lang="hi-in" sz="1200" kern="1200" dirty="0" smtClean="0">
                <a:solidFill>
                  <a:schemeClr val="tx1"/>
                </a:solidFill>
                <a:effectLst/>
                <a:latin typeface="+mn-lt"/>
                <a:ea typeface="+mn-ea"/>
                <a:cs typeface="+mn-cs"/>
              </a:rPr>
              <a:t>अमीर ों का एक पश्चिमी भोग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यह गरीब लोगों के लिए काम नहीं करता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वेबसाइट पर एक नज़र डालें</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 हस्ताक्षर करें और पूछें कि आप अपने देश के लिए क्या कर सकते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धन्यवाद!</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hlinkClick r:id="rId5"/>
              </a:rPr>
              <a:t>https://www.icgeb.org/rich-roberts-on-the-nobel-campaign-supporting-gmos-and-golden-rice/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C2ADFF5-5B3B-4508-80F1-674C8B2A7D9C}" type="slidenum">
              <a:rPr lang="en-US" altLang="en-US" smtClean="0">
                <a:latin typeface="Calibri" panose="020F0502020204030204" pitchFamily="34" charset="0"/>
              </a:rPr>
              <a:pPr fontAlgn="base">
                <a:spcBef>
                  <a:spcPct val="0"/>
                </a:spcBef>
                <a:spcAft>
                  <a:spcPct val="0"/>
                </a:spcAft>
              </a:pPr>
              <a:t>34</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और इसलिए मैं इस अभियान के बारे में सोचना शुरू कर दिया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पता लगा कि हम यह कैसे करेंगे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 माध्यम से चला गया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मेरे नोबेल दोस्तों के एक नंबर से बात की और कहा कि तुंहें पता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तुम इस का समर्थन करेंगे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कुछ तुम बोर्ड पर होगा के साथ.. । और बहुत ज्यादा हर कोई मैं बात की हां कहा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बहुत कुछ हम के साथ बोर्ड पर होगा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 तथ्य यह है कि वहां इन सभी झूठ है कि विज्ञान के बारे में बताया जा रहा है और क्या विज्ञान कर सकते है और यह कैसे मदद कर सकता है पसंद नहीं है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hi-in" sz="1200" kern="1200" dirty="0" smtClean="0">
                <a:solidFill>
                  <a:schemeClr val="tx1"/>
                </a:solidFill>
                <a:effectLst/>
                <a:latin typeface="+mn-lt"/>
                <a:ea typeface="+mn-ea"/>
                <a:cs typeface="+mn-cs"/>
              </a:rPr>
              <a:t>तो अभियान ठीक से शुरू किया गया 30 जून</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२०१६ और</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4]</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उस समय मैं वॉशिंगटन में नीचे एक संवाददाता संमेलन आयोजित</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हमारे पास नोबेल पुरस्कार विजेताओं की एक जोड़ी थी जिन्होंने कुछ टिप्पणियां की ंऔर हमने वही किया जो हम कर सकते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उसके बाद हमें भारी मात्रा में प्रेस कवरेज मिला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एक पत्र ग्रीनपीस को भेजा गया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एक पत्र ंयूयॉर्क में हर संयुक्त राष्ट्र के प्रतिनिधिमंडल के प्रमुख को भेजा गया था और मूल रूप से हम क्या पूछा था क्यों नहीं तुम इन कहानियों के सभी के साथ जनता को डरा बंद करो कि सच नहीं है जब विज्ञान का कहना है कि वे पूरी तरह से सुरक्षित हो पर</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इनसे कोई समस्या नहीं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एक भी समस्या सामने नहीं आई है जो विश्वसनीय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अब बेशक आप विरोधी </a:t>
            </a:r>
            <a:r>
              <a:rPr lang="en-US" sz="1200" kern="1200" dirty="0" smtClean="0">
                <a:solidFill>
                  <a:schemeClr val="tx1"/>
                </a:solidFill>
                <a:effectLst/>
                <a:latin typeface="+mn-lt"/>
                <a:ea typeface="+mn-ea"/>
                <a:cs typeface="+mn-cs"/>
              </a:rPr>
              <a:t>GMO </a:t>
            </a:r>
            <a:r>
              <a:rPr lang="hi-in" sz="1200" kern="1200" dirty="0" smtClean="0">
                <a:solidFill>
                  <a:schemeClr val="tx1"/>
                </a:solidFill>
                <a:effectLst/>
                <a:latin typeface="+mn-lt"/>
                <a:ea typeface="+mn-ea"/>
                <a:cs typeface="+mn-cs"/>
              </a:rPr>
              <a:t>कार्यकर्ताओं ओह सुनो और वे आपको इस से कैंसर की इन कहानियों बताओ</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उस से कैंसर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इन कहानियों में से एक भी नहीं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भले ही उनमें से कुछ वैज्ञानिक साहित्य में प्रकाशित किए गए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हर मामले में जब अध्ययन दोहराया गया या जब काम ध्यान से देखा गया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सिर्फ गलत था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a:t>
            </a:r>
            <a:r>
              <a:rPr lang="en-US" sz="1200" kern="1200" dirty="0" err="1" smtClean="0">
                <a:solidFill>
                  <a:schemeClr val="tx1"/>
                </a:solidFill>
                <a:effectLst/>
                <a:latin typeface="+mn-lt"/>
                <a:ea typeface="+mn-ea"/>
                <a:cs typeface="+mn-cs"/>
              </a:rPr>
              <a:t>Seralini</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शायद कट्टर दुश्मन के रूप में दूर के रूप में जीएमओ का संबंध है और वह एक कागज प्रकाशित</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ने कहा कि कुछ चूहों कुछ कैंसर हो गया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लोगों के अध्ययन को देखा और कहा कि संभवतः सच नहीं हो सकता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वह प्रयोगों को ठीक से नहीं किया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विज्ञान बहुत गरीब था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वह कागज वापस लेने के लिए मजबूर किया गया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पत्रिका ने कहा कि हम कागज प्रकाशित नहीं होगा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वह क्या करता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वह चला जाता है और यह एक और पत्रिका है कि कोई सहकर्मी की समीक्षा की है में प्रकाशित करता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कोई वैज्ञानिक नहीं दिखता और कहता है कि यह ठीक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यदि आप विरोधी जीएमओ लोगों की बात सुनते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ओह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आपको यह हर समय बताते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बिल्कुल भयानक सामान है कि इस आदमी को कर रहा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 हम कैसे शुरू हो गया ।</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EE5EFF2-2636-4609-9B8B-CBDFEA8B7B51}"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hlinkClick r:id="rId3"/>
              </a:rPr>
              <a:t>http://supportprecisionagriculture.org/</a:t>
            </a:r>
            <a:endParaRPr lang="en-US" sz="1200" kern="1200" dirty="0" smtClean="0">
              <a:solidFill>
                <a:schemeClr val="tx1"/>
              </a:solidFill>
              <a:effectLst/>
              <a:latin typeface="+mn-lt"/>
              <a:ea typeface="+mn-ea"/>
              <a:cs typeface="+mn-cs"/>
            </a:endParaRPr>
          </a:p>
          <a:p>
            <a:r>
              <a:rPr lang="hi-in" sz="1200" kern="1200" dirty="0" smtClean="0">
                <a:solidFill>
                  <a:schemeClr val="tx1"/>
                </a:solidFill>
                <a:effectLst/>
                <a:latin typeface="+mn-lt"/>
                <a:ea typeface="+mn-ea"/>
                <a:cs typeface="+mn-cs"/>
              </a:rPr>
              <a:t>यह एक पोस्टर था कि</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4"/>
              </a:rPr>
              <a:t>[</a:t>
            </a:r>
            <a:r>
              <a:rPr lang="en-US" sz="1200" kern="1200" dirty="0" smtClean="0">
                <a:solidFill>
                  <a:schemeClr val="tx1"/>
                </a:solidFill>
                <a:effectLst/>
                <a:latin typeface="+mn-lt"/>
                <a:ea typeface="+mn-ea"/>
                <a:cs typeface="+mn-cs"/>
                <a:hlinkClick r:id="rId4"/>
              </a:rPr>
              <a:t>RR</a:t>
            </a:r>
            <a:r>
              <a:rPr lang="hi-in" sz="1200" kern="1200" dirty="0" smtClean="0">
                <a:solidFill>
                  <a:schemeClr val="tx1"/>
                </a:solidFill>
                <a:effectLst/>
                <a:latin typeface="+mn-lt"/>
                <a:ea typeface="+mn-ea"/>
                <a:cs typeface="+mn-cs"/>
                <a:hlinkClick r:id="rId4"/>
              </a:rPr>
              <a:t>5]</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 समय है कि हम इसे भेजा में देखा मुझे लगता है कि १०७ नोबेल पुरस्कार विजेताओं को जो पर हस्ताक्षर किए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अब हम १४२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मूल रूप से</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वहां छोटे कार्टून के बाईं ओर जो आयोवा में एक कार्टूनिस्ट द्वारा तैयार किया गया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मूल रूप से कोई आप को डराने की कोशिश कर रहा है कि </a:t>
            </a:r>
            <a:r>
              <a:rPr lang="en-US" sz="1200" kern="1200" dirty="0" smtClean="0">
                <a:solidFill>
                  <a:schemeClr val="tx1"/>
                </a:solidFill>
                <a:effectLst/>
                <a:latin typeface="+mn-lt"/>
                <a:ea typeface="+mn-ea"/>
                <a:cs typeface="+mn-cs"/>
              </a:rPr>
              <a:t>GMO </a:t>
            </a:r>
            <a:r>
              <a:rPr lang="hi-in" sz="1200" kern="1200" dirty="0" smtClean="0">
                <a:solidFill>
                  <a:schemeClr val="tx1"/>
                </a:solidFill>
                <a:effectLst/>
                <a:latin typeface="+mn-lt"/>
                <a:ea typeface="+mn-ea"/>
                <a:cs typeface="+mn-cs"/>
              </a:rPr>
              <a:t>क्या कर सकते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दाहिने हाथ की ओर छोटा लड़का है जो भोजन के रूप में देखता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मुझे लगता है कि आप बता सकते है कि समीकरण मैं पर खड़े किस तरफ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 एक वेबसाइट अभियान के बारे में वहां पर जानकारी का एक बहुत कुछ के साथ </a:t>
            </a:r>
            <a:r>
              <a:rPr lang="en-US" sz="1200" kern="1200" dirty="0" err="1" smtClean="0">
                <a:solidFill>
                  <a:schemeClr val="tx1"/>
                </a:solidFill>
                <a:effectLst/>
                <a:latin typeface="+mn-lt"/>
                <a:ea typeface="+mn-ea"/>
                <a:cs typeface="+mn-cs"/>
              </a:rPr>
              <a:t>Supportprecisionagriculture.org</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कहा जाता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चीजें है जो हम करते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सामांय में जीएमओ के बारे में</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हम सभी विजेताओं को जो इस समर्थन के नाम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सब वहां सूचीबद्ध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तुम भी पर हस्ताक्षर कर सकते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हमारे साथ और अच्छी तरह से कहते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तुम एक आस्तिक के रूप में अच्छी तरह से कर रहे है और मैं तुंहें ऐसा करने के लिए प्रोत्साहित करेंगे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इसे देखो ।</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D241C99-53D9-4944-893A-4016FB1DFA3C}" type="slidenum">
              <a:rPr lang="en-US" altLang="en-US" smtClean="0">
                <a:latin typeface="Calibri" panose="020F0502020204030204" pitchFamily="34" charset="0"/>
              </a:rPr>
              <a:pPr fontAlgn="base">
                <a:spcBef>
                  <a:spcPct val="0"/>
                </a:spcBef>
                <a:spcAft>
                  <a:spcPct val="0"/>
                </a:spcAft>
              </a:pPr>
              <a:t>5</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अब चीजों में से एक आपको एहसास है कि भोजन का मतलब है कृषि</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6]</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कृषि की शुरुआत लगभग </a:t>
            </a:r>
            <a:r>
              <a:rPr lang="en-US" sz="1200" kern="1200" dirty="0" smtClean="0">
                <a:solidFill>
                  <a:schemeClr val="tx1"/>
                </a:solidFill>
                <a:effectLst/>
                <a:latin typeface="+mn-lt"/>
                <a:ea typeface="+mn-ea"/>
                <a:cs typeface="+mn-cs"/>
              </a:rPr>
              <a:t>10-12,000 </a:t>
            </a:r>
            <a:r>
              <a:rPr lang="hi-in" sz="1200" kern="1200" dirty="0" smtClean="0">
                <a:solidFill>
                  <a:schemeClr val="tx1"/>
                </a:solidFill>
                <a:effectLst/>
                <a:latin typeface="+mn-lt"/>
                <a:ea typeface="+mn-ea"/>
                <a:cs typeface="+mn-cs"/>
              </a:rPr>
              <a:t>साल पहले हुई थी जब शिकारी / इकट्ठा करने वालों को एहसास हुआ कि वे रोज़ाना जंगल में जाने के बजाय उस भोजन को ढूंढना चाहते थे जिसे वे खाना चाहते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इनमें से कुछ पौधे ले सकते हैं और उन्हें अपने पिछवाड़े में उगा सकते हैं। और इस तरह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समय के साथ उन्होंने पाया कि कुछ पौधे दूसरों की तुलना में बहुत बेहतर हो गए</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उन्होंने पाया कि कभी-कभी अगर आपके पास दो पौधे एक साथ उगते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वे परागण करेंगे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आपको कुछ नई किस्में दिखाई देंगी जो वास्तव में बेहतर थीं वे पहले से बढ़ रहे थे। यह आनुवंशिक संशोधन की उत्पत्ति थी जो पौधों में होती है और यह प्राकृतिक माना जाने वाले तरीकों का उपयोग करके </a:t>
            </a:r>
            <a:r>
              <a:rPr lang="en-US" sz="1200" kern="1200" dirty="0" smtClean="0">
                <a:solidFill>
                  <a:schemeClr val="tx1"/>
                </a:solidFill>
                <a:effectLst/>
                <a:latin typeface="+mn-lt"/>
                <a:ea typeface="+mn-ea"/>
                <a:cs typeface="+mn-cs"/>
              </a:rPr>
              <a:t>10 </a:t>
            </a:r>
            <a:r>
              <a:rPr lang="hi-in" sz="1200" kern="1200" dirty="0" smtClean="0">
                <a:solidFill>
                  <a:schemeClr val="tx1"/>
                </a:solidFill>
                <a:effectLst/>
                <a:latin typeface="+mn-lt"/>
                <a:ea typeface="+mn-ea"/>
                <a:cs typeface="+mn-cs"/>
              </a:rPr>
              <a:t>या </a:t>
            </a:r>
            <a:r>
              <a:rPr lang="en-US" sz="1200" kern="1200" dirty="0" smtClean="0">
                <a:solidFill>
                  <a:schemeClr val="tx1"/>
                </a:solidFill>
                <a:effectLst/>
                <a:latin typeface="+mn-lt"/>
                <a:ea typeface="+mn-ea"/>
                <a:cs typeface="+mn-cs"/>
              </a:rPr>
              <a:t>12,000 </a:t>
            </a:r>
            <a:r>
              <a:rPr lang="hi-in" sz="1200" kern="1200" dirty="0" smtClean="0">
                <a:solidFill>
                  <a:schemeClr val="tx1"/>
                </a:solidFill>
                <a:effectLst/>
                <a:latin typeface="+mn-lt"/>
                <a:ea typeface="+mn-ea"/>
                <a:cs typeface="+mn-cs"/>
              </a:rPr>
              <a:t>वर्षों से चल रहा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वह तरीका है जिससे प्रकृति प्रजनन करती है। इसके बारे में सोचने का एक तरीका यह है कि हर बार जब हम एक बच्चा बनाते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उस बच्चे को आनुवंशिक रूप से संशोधित किया जाता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इसमें माँ से कुछ जीन होते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पिता से कुछ और आमतौर पर एक जैसे नहीं दिखते। पौधों के साथ भी यही चीजें होती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जब आप पौधों को पार करते हैं तो आपको जीन का मिश्रण मिलता है।</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E4591351-EC58-48B7-9AA7-DE8D40A861EE}"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यदि आप देखो क्या उदाहरण के लिए मकई के लिए हुआ</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[आरआर7]</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दाहिने हाथ की ओर आप देख सकते है क्या मकई सबसे सुपरमार्केट में पश्चिम में इन दिनों की तरह लग रहा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बाईं ओर यह </a:t>
            </a:r>
            <a:r>
              <a:rPr lang="en-US" sz="1200" kern="1200" dirty="0" smtClean="0">
                <a:solidFill>
                  <a:schemeClr val="tx1"/>
                </a:solidFill>
                <a:effectLst/>
                <a:latin typeface="+mn-lt"/>
                <a:ea typeface="+mn-ea"/>
                <a:cs typeface="+mn-cs"/>
              </a:rPr>
              <a:t>Teosinte </a:t>
            </a:r>
            <a:r>
              <a:rPr lang="hi-in" sz="1200" kern="1200" dirty="0" smtClean="0">
                <a:solidFill>
                  <a:schemeClr val="tx1"/>
                </a:solidFill>
                <a:effectLst/>
                <a:latin typeface="+mn-lt"/>
                <a:ea typeface="+mn-ea"/>
                <a:cs typeface="+mn-cs"/>
              </a:rPr>
              <a:t>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मूल मकई है कि मध्य अमेरिका के जंगलों में विकसित करने के लिए इस्तेमाल किया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मकई की तरह कुछ भी नहीं दिखता है कि आज बढ़ता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जिस तरह से लोगों को धीरे से अनुकूलित किया है और अब हम इस सुंदर मकई है क्योंकि हम चीजें है जो अच्छा लग रही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 अच्छी तरह से बेचते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 अच्छा स्वाद और इस तरह हम पौधों बनाने का चयन किया है ।</a:t>
            </a:r>
            <a:r>
              <a:rPr lang="en-US" sz="1200" kern="1200" dirty="0" smtClean="0">
                <a:solidFill>
                  <a:schemeClr val="tx1"/>
                </a:solidFill>
                <a:effectLst/>
                <a:latin typeface="+mn-lt"/>
                <a:ea typeface="+mn-ea"/>
                <a:cs typeface="+mn-cs"/>
              </a:rPr>
              <a:t> </a:t>
            </a:r>
          </a:p>
          <a:p>
            <a:r>
              <a:rPr lang="en-US" altLang="en-US" dirty="0"/>
              <a:t/>
            </a:r>
            <a:br>
              <a:rPr lang="en-US" altLang="en-US" dirty="0"/>
            </a:br>
            <a:endParaRPr lang="en-US" altLang="en-US" dirty="0"/>
          </a:p>
        </p:txBody>
      </p:sp>
      <p:sp>
        <p:nvSpPr>
          <p:cNvPr id="4" name="Slide Number Placeholder 3"/>
          <p:cNvSpPr>
            <a:spLocks noGrp="1"/>
          </p:cNvSpPr>
          <p:nvPr>
            <p:ph type="sldNum" sz="quarter" idx="5"/>
          </p:nvPr>
        </p:nvSpPr>
        <p:spPr/>
        <p:txBody>
          <a:bodyPr/>
          <a:lstStyle/>
          <a:p>
            <a:pPr>
              <a:defRPr/>
            </a:pPr>
            <a:fld id="{9499DFE4-1131-4171-8A37-3907BD4FF1D0}"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i-in" sz="1200" kern="1200" dirty="0" smtClean="0">
                <a:solidFill>
                  <a:schemeClr val="tx1"/>
                </a:solidFill>
                <a:effectLst/>
                <a:latin typeface="+mn-lt"/>
                <a:ea typeface="+mn-ea"/>
                <a:cs typeface="+mn-cs"/>
              </a:rPr>
              <a:t>यह केवल एक चीज है कि वास्तव में विज्ञान से सीधे संबंधित है कि मैं तुंहें बताता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यह सिर्फ उन लोगों के लिए है जो दर्शकों में वैज्ञानिक नहीं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पारंपरिक प्रजनन</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एक बार हम</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8]</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पता लगा कि क्या हो रहा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 एहसास हुआ कि हम प्रयोगशाला में पारंपरिक प्रजनन कर सकता है और इसलिए हम उस पर काम करेंगे और विचार यह है कि आप यहां एक अच्छी विविधता है कि आप बेचते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यह एक है कि हम काम कर रहे है और बेच रहा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हम चाहते थे कि यह थोड़ा लंबा हो जाए</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 हम चाहेंगे कि यह थोड़ा और अनाज का उत्पादन करे</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इसलिए हम क्या करते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 एक जंगली किस्म है कि विशेषता हम चाहते है और वह एक है कि हम इस समय बढ़ रहा है और हम एक पार करने में याद आ रही है लगता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के बाद आप पार पहली बार के आसपास बनाने के लिए</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जीन के आधे अभिजात वर्ग विविधता से आते है (उन सफेद लोगों को कि यहां दिखाने के) और आधे जंगली विविधता से आते है (उन पीले जीन है कि वहां दिखाने के होते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अब</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आप उन लोगों को चुन सकते हैं जिनके पास जीन है जो आप चाहते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उनके पास विशेषताएं हैं जो आप चाहते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वे वहां भी बहुत सारे अन्य जीन डालते हैं जो शायद आप नहीं चाहते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इसलिए अब आप क्या करते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क्या आप इन संकरों को मूल एक में वापस पार करते रहते हैं ताकि आप मूल जीन के अधिक से अधिक को जोड़ते रहें जो आप तब तक बना रहे हैं जब तक कि अंततः आपको वांछित विविधता नहीं मिल जाती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जिसे आप चाहते हैं (क्या हो रहा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ठीक है!) इसके अलावा यह भी अंय लक्षण है कि हम नहीं जानते कि वे क्या वहां के लिए कर रहे है की एक बहुत कुछ मिल गया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वे जिस तरह से यह बढ़ता है प्रभावित नहीं लगता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इसलिए इसका मतलब है कि आपको यह महसूस करना होगा कि जब आप पारंपरिक रूप से पैदा की गई किसी भी चीज को देखते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तो आप कुछ ऐसी चीजें जानते हैं जो इसमें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बहुत सी चीजें हैं जिन्हें आप नहीं जानते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मैं आपको उस का एक परिणाम दिखाता हूं जो पारंपरिक प्रजनन से आता है।</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hi-in" sz="1200" kern="1200" dirty="0" smtClean="0">
                <a:solidFill>
                  <a:schemeClr val="tx1"/>
                </a:solidFill>
                <a:effectLst/>
                <a:latin typeface="+mn-lt"/>
                <a:ea typeface="+mn-ea"/>
                <a:cs typeface="+mn-cs"/>
              </a:rPr>
              <a:t>दाहिने हाथ की ओर जिस तरह से मार्क वॉन </a:t>
            </a:r>
            <a:r>
              <a:rPr lang="en-US" sz="1200" kern="1200" dirty="0" smtClean="0">
                <a:solidFill>
                  <a:schemeClr val="tx1"/>
                </a:solidFill>
                <a:effectLst/>
                <a:latin typeface="+mn-lt"/>
                <a:ea typeface="+mn-ea"/>
                <a:cs typeface="+mn-cs"/>
              </a:rPr>
              <a:t>Montague </a:t>
            </a:r>
            <a:r>
              <a:rPr lang="hi-in" sz="1200" kern="1200" dirty="0" smtClean="0">
                <a:solidFill>
                  <a:schemeClr val="tx1"/>
                </a:solidFill>
                <a:effectLst/>
                <a:latin typeface="+mn-lt"/>
                <a:ea typeface="+mn-ea"/>
                <a:cs typeface="+mn-cs"/>
              </a:rPr>
              <a:t>की खोज बैक्टीरिया पौधों में डीएनए हस्तांतरण करने में सक्षम थे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वह एग्रोबैक्टीरियम नामक कुछ का अध्ययन किया और यह इसमें डीएनए का एक छोटा सा टुकड़ा है (हम इसे एक प्लाज्मिड कहते हैं) कि जीवाणु में है और इस जीवाणु बाहर लगा है कि यह कैसे संयंत्र सेल में पाने के लिए कि एग्रोबैक्टीरियम पर विकसित करने के लिए पसंद करती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क्या मार्क अच्छी तरह से एहसास हुआ था कि अगर इस प्लाज्मिड यह स्वाभाविक रूप से करना होगा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हम यह जीन है कि प्लाज्मिड पर पहले से ही थे के साथ करते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शायद हम एक जीन है कि हम संयंत्र में डाल करना चाहता था ले सकता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प्लाज्मिड पर डाल दिया और एग्रोबैक्टीरियम का उपयोग करने के लिए यह संयंत्र में डाल दिया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उन्होंने ऐसा किया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वास्तव में अच्छी तरह से काम किया और यह क्या अब जीएमओ (आनुवंशिक रूप से संशोधित जीव) कहा जाता है का आधार था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कुछ है कि अप्राकृतिक नहीं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वही है जो प्रकृति हर समय करता है और अब हम जानते है के रूप में हम इन पौधों में से कुछ के जीनोम अनुक्रमण गया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हमें पता है कि वे चीजें है जो हम पहले के बारे में पता नहीं था के सभी प्रकार से जीन उठाया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कुछ ऐसा है जो हर समय प्रकृति में चलता रहता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फिर भी ग्रीनपीस का तर्क होगा कि यह स्वाभाविक रूप से खतरनाक है जहां आप एक जीन लेते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आप जानते हैं कि यह क्या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इसे पौधे में रखें</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बहुत खतरनाक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आप जीन का भार लेते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उन्हें मिलाते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अंत में होते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ठीक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ठीक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क्यों</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क्योंकि हम इसे एक लंबे समय के लिए कर रहा है और हम वास्तव में देखने के लिए कि क्या इन पौधों को सभी सुरक्षित है या कि क्या वे नहीं कर रहे है कभी नहीं देखा है ।</a:t>
            </a:r>
            <a:r>
              <a:rPr lang="en-US" sz="1200" kern="1200" dirty="0" smtClean="0">
                <a:solidFill>
                  <a:schemeClr val="tx1"/>
                </a:solidFill>
                <a:effectLst/>
                <a:latin typeface="+mn-lt"/>
                <a:ea typeface="+mn-ea"/>
                <a:cs typeface="+mn-cs"/>
              </a:rPr>
              <a:t> </a:t>
            </a:r>
          </a:p>
          <a:p>
            <a:r>
              <a:rPr lang="hi-in" sz="1200" kern="1200" dirty="0" smtClean="0">
                <a:solidFill>
                  <a:schemeClr val="tx1"/>
                </a:solidFill>
                <a:effectLst/>
                <a:latin typeface="+mn-lt"/>
                <a:ea typeface="+mn-ea"/>
                <a:cs typeface="+mn-cs"/>
              </a:rPr>
              <a:t>मुझे इस सादृश्य का उपयोग करना पसंद है</a:t>
            </a:r>
            <a:r>
              <a:rPr lang="hi-in" sz="1200" kern="1200" dirty="0" smtClean="0">
                <a:solidFill>
                  <a:schemeClr val="tx1"/>
                </a:solidFill>
                <a:effectLst/>
                <a:latin typeface="+mn-lt"/>
                <a:ea typeface="+mn-ea"/>
                <a:cs typeface="+mn-cs"/>
                <a:hlinkClick r:id="rId3"/>
              </a:rPr>
              <a:t>[</a:t>
            </a:r>
            <a:r>
              <a:rPr lang="en-US" sz="1200" kern="1200" dirty="0" smtClean="0">
                <a:solidFill>
                  <a:schemeClr val="tx1"/>
                </a:solidFill>
                <a:effectLst/>
                <a:latin typeface="+mn-lt"/>
                <a:ea typeface="+mn-ea"/>
                <a:cs typeface="+mn-cs"/>
                <a:hlinkClick r:id="rId3"/>
              </a:rPr>
              <a:t>RR</a:t>
            </a:r>
            <a:r>
              <a:rPr lang="hi-in" sz="1200" kern="1200" dirty="0" smtClean="0">
                <a:solidFill>
                  <a:schemeClr val="tx1"/>
                </a:solidFill>
                <a:effectLst/>
                <a:latin typeface="+mn-lt"/>
                <a:ea typeface="+mn-ea"/>
                <a:cs typeface="+mn-cs"/>
                <a:hlinkClick r:id="rId3"/>
              </a:rPr>
              <a:t>9]</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क्योंकि मुझे लगता है कि बहुत से लोग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जो आनुवंशिकी नहीं कर रहे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वैज्ञानिकों नहीं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रूपक है कि उंहें पता चलता है कि क्या हो रहा है किसी तरह की तरह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और इसलिए सादृश्य मैं उपयोग यह है: मैं एक कार मिल गया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उस में एक जीपीएस प्रणाली मिल गया है और मैं एक और एक है कि इसमें कोई जीपीएस प्रणाली है मिल गया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 जीपीएस सिस्टम को एक कार से दूसरी कार में कैसे ले जाऊं</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अगर मैं एक पारंपरिक ब्रीडर थे</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मैं दो कारों के अलावा ले जाएगा</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सभी भागों को एक साथ मिश्रण</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दो कारों कि जिस तरह से बनाने के लिए और फिर एक है कि जीपीएस प्रणाली थी उठाओ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लेकिन मुझे लगता है कि आप सभी जानते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साथ ही मैं करता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समझदार तरीका यह करने के लिए जीपीएस प्रणाली ले रहा है</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यह हाल चलाना और यह कार में डाल जहां आप इसे जाना चाहते हैं ।</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यानी जीएमओ विधि।</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आधुनिक कृषि वैज्ञानिकों</a:t>
            </a:r>
            <a:r>
              <a:rPr lang="en-US" sz="1200" kern="1200" dirty="0" smtClean="0">
                <a:solidFill>
                  <a:schemeClr val="tx1"/>
                </a:solidFill>
                <a:effectLst/>
                <a:latin typeface="+mn-lt"/>
                <a:ea typeface="+mn-ea"/>
                <a:cs typeface="+mn-cs"/>
              </a:rPr>
              <a:t>, </a:t>
            </a:r>
            <a:r>
              <a:rPr lang="hi-in" sz="1200" kern="1200" dirty="0" smtClean="0">
                <a:solidFill>
                  <a:schemeClr val="tx1"/>
                </a:solidFill>
                <a:effectLst/>
                <a:latin typeface="+mn-lt"/>
                <a:ea typeface="+mn-ea"/>
                <a:cs typeface="+mn-cs"/>
              </a:rPr>
              <a:t>कृषि प्रजनकों का यही तरीका है कि हम नए पौधे बनाते हैं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6485CA02-4026-44B2-843B-B37D5BC268B7}"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मुझे इस सादृश्य का उपयोग करना पसंद है</a:t>
            </a:r>
            <a:r>
              <a:rPr lang="en-US" altLang="en-US">
                <a:hlinkClick r:id="rId3"/>
              </a:rPr>
              <a:t>[RR9]</a:t>
            </a:r>
            <a:r>
              <a:rPr lang="en-US" altLang="en-US"/>
              <a:t>  क्योंकि मुझे लगता है कि बहुत से लोग हैं, जो आनुवंशिकी नहीं कर रहे हैं, वैज्ञानिकों नहीं, रूपक है कि उंहें पता चलता है कि क्या हो रहा है किसी तरह की तरह है ।  और इसलिए सादृश्य मैं उपयोग यह है: मैं एक कार मिल गया है, यह उस में एक जीपीएस प्रणाली मिल गया है और मैं एक और एक है कि इसमें कोई जीपीएस प्रणाली है मिल गया है ।  मैं जीपीएस सिस्टम को एक कार से दूसरी कार में कैसे ले जाऊं?  अगर मैं एक पारंपरिक ब्रीडर थे, मैं दो कारों के अलावा ले जाएगा, सभी भागों को एक साथ मिश्रण, दो कारों कि जिस तरह से बनाने के लिए और फिर एक है कि जीपीएस प्रणाली थी उठाओ ।  लेकिन मुझे लगता है कि आप सभी जानते हैं, साथ ही मैं करता हूं, समझदार तरीका यह करने के लिए जीपीएस प्रणाली ले रहा है, यह हाल चलाना और यह कार में डाल जहां आप इसे जाना चाहते हैं ।  यानी जीएमओ विधि।  आधुनिक कृषि वैज्ञानिकों, कृषि प्रजनकों का यही तरीका है कि हम नए पौधे बनाते हैं ।</a:t>
            </a:r>
          </a:p>
        </p:txBody>
      </p:sp>
      <p:sp>
        <p:nvSpPr>
          <p:cNvPr id="4" name="Slide Number Placeholder 3"/>
          <p:cNvSpPr>
            <a:spLocks noGrp="1"/>
          </p:cNvSpPr>
          <p:nvPr>
            <p:ph type="sldNum" sz="quarter" idx="5"/>
          </p:nvPr>
        </p:nvSpPr>
        <p:spPr/>
        <p:txBody>
          <a:bodyPr/>
          <a:lstStyle/>
          <a:p>
            <a:pPr>
              <a:defRPr/>
            </a:pPr>
            <a:fld id="{0A9CE0AD-B574-491B-AA82-4C562032F4F8}"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cxnSp>
        <p:nvCxnSpPr>
          <p:cNvPr id="4" name="Straight Connector 3"/>
          <p:cNvCxnSpPr/>
          <p:nvPr userDrawn="1"/>
        </p:nvCxnSpPr>
        <p:spPr>
          <a:xfrm flipH="1">
            <a:off x="5605463" y="5148263"/>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36542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5783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9336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799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796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239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923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1674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3881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547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689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032978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81925E5-81C2-4BE5-A3D9-2B7A7723FB30}"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41F702-9982-487D-A255-94C9A5CF6055}" type="slidenum">
              <a:rPr lang="en-US"/>
              <a:pPr>
                <a:defRPr/>
              </a:pPr>
              <a:t>‹#›</a:t>
            </a:fld>
            <a:endParaRPr lang="en-US"/>
          </a:p>
        </p:txBody>
      </p:sp>
    </p:spTree>
    <p:extLst>
      <p:ext uri="{BB962C8B-B14F-4D97-AF65-F5344CB8AC3E}">
        <p14:creationId xmlns:p14="http://schemas.microsoft.com/office/powerpoint/2010/main" val="857814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DB601B0-2AA1-4A97-B85F-373363DE9E20}"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4F0355-007C-4BD9-A9EE-7F79B79B3E18}" type="slidenum">
              <a:rPr lang="en-US"/>
              <a:pPr>
                <a:defRPr/>
              </a:pPr>
              <a:t>‹#›</a:t>
            </a:fld>
            <a:endParaRPr lang="en-US"/>
          </a:p>
        </p:txBody>
      </p:sp>
    </p:spTree>
    <p:extLst>
      <p:ext uri="{BB962C8B-B14F-4D97-AF65-F5344CB8AC3E}">
        <p14:creationId xmlns:p14="http://schemas.microsoft.com/office/powerpoint/2010/main" val="2071708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1680516-95E9-432B-AC26-4552AB978BCA}"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FB936B-F9F6-492C-9561-38C6C9EB611A}" type="slidenum">
              <a:rPr lang="en-US"/>
              <a:pPr>
                <a:defRPr/>
              </a:pPr>
              <a:t>‹#›</a:t>
            </a:fld>
            <a:endParaRPr lang="en-US"/>
          </a:p>
        </p:txBody>
      </p:sp>
    </p:spTree>
    <p:extLst>
      <p:ext uri="{BB962C8B-B14F-4D97-AF65-F5344CB8AC3E}">
        <p14:creationId xmlns:p14="http://schemas.microsoft.com/office/powerpoint/2010/main" val="570044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AC3D7EC-7809-4FA0-B843-D447ED66FE47}" type="datetimeFigureOut">
              <a:rPr lang="en-US"/>
              <a:pPr>
                <a:defRPr/>
              </a:pPr>
              <a:t>12/15/19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5B1ACD-00C3-4361-A43B-58A35065E740}" type="slidenum">
              <a:rPr lang="en-US"/>
              <a:pPr>
                <a:defRPr/>
              </a:pPr>
              <a:t>‹#›</a:t>
            </a:fld>
            <a:endParaRPr lang="en-US"/>
          </a:p>
        </p:txBody>
      </p:sp>
    </p:spTree>
    <p:extLst>
      <p:ext uri="{BB962C8B-B14F-4D97-AF65-F5344CB8AC3E}">
        <p14:creationId xmlns:p14="http://schemas.microsoft.com/office/powerpoint/2010/main" val="283151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AA04BF0-BDFA-41A1-9BD4-E79A44312581}" type="datetimeFigureOut">
              <a:rPr lang="en-US"/>
              <a:pPr>
                <a:defRPr/>
              </a:pPr>
              <a:t>12/15/19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CB3ACFB-8F83-4A75-B841-E5C947414113}" type="slidenum">
              <a:rPr lang="en-US"/>
              <a:pPr>
                <a:defRPr/>
              </a:pPr>
              <a:t>‹#›</a:t>
            </a:fld>
            <a:endParaRPr lang="en-US"/>
          </a:p>
        </p:txBody>
      </p:sp>
    </p:spTree>
    <p:extLst>
      <p:ext uri="{BB962C8B-B14F-4D97-AF65-F5344CB8AC3E}">
        <p14:creationId xmlns:p14="http://schemas.microsoft.com/office/powerpoint/2010/main" val="2546678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9E66BC7-FA10-4E81-BA87-098A8F72B165}" type="datetimeFigureOut">
              <a:rPr lang="en-US"/>
              <a:pPr>
                <a:defRPr/>
              </a:pPr>
              <a:t>12/15/19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D821AAD-EC38-48DF-A938-AD628E32DFFA}" type="slidenum">
              <a:rPr lang="en-US"/>
              <a:pPr>
                <a:defRPr/>
              </a:pPr>
              <a:t>‹#›</a:t>
            </a:fld>
            <a:endParaRPr lang="en-US"/>
          </a:p>
        </p:txBody>
      </p:sp>
    </p:spTree>
    <p:extLst>
      <p:ext uri="{BB962C8B-B14F-4D97-AF65-F5344CB8AC3E}">
        <p14:creationId xmlns:p14="http://schemas.microsoft.com/office/powerpoint/2010/main" val="3039107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7A50A4-D3D7-45E5-BE63-49992FB85C76}" type="datetimeFigureOut">
              <a:rPr lang="en-US"/>
              <a:pPr>
                <a:defRPr/>
              </a:pPr>
              <a:t>12/15/19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7CF6ADD-1F2A-451F-ACF5-B0FEE2F81381}" type="slidenum">
              <a:rPr lang="en-US"/>
              <a:pPr>
                <a:defRPr/>
              </a:pPr>
              <a:t>‹#›</a:t>
            </a:fld>
            <a:endParaRPr lang="en-US"/>
          </a:p>
        </p:txBody>
      </p:sp>
    </p:spTree>
    <p:extLst>
      <p:ext uri="{BB962C8B-B14F-4D97-AF65-F5344CB8AC3E}">
        <p14:creationId xmlns:p14="http://schemas.microsoft.com/office/powerpoint/2010/main" val="4158294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84D108A-FADF-489A-9A78-988C328C6943}" type="datetimeFigureOut">
              <a:rPr lang="en-US"/>
              <a:pPr>
                <a:defRPr/>
              </a:pPr>
              <a:t>12/15/19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220000-6212-4C2B-BE17-16056012CCFF}" type="slidenum">
              <a:rPr lang="en-US"/>
              <a:pPr>
                <a:defRPr/>
              </a:pPr>
              <a:t>‹#›</a:t>
            </a:fld>
            <a:endParaRPr lang="en-US"/>
          </a:p>
        </p:txBody>
      </p:sp>
    </p:spTree>
    <p:extLst>
      <p:ext uri="{BB962C8B-B14F-4D97-AF65-F5344CB8AC3E}">
        <p14:creationId xmlns:p14="http://schemas.microsoft.com/office/powerpoint/2010/main" val="41136656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56B9E2F-9801-4607-9EAB-091A21218F65}" type="datetimeFigureOut">
              <a:rPr lang="en-US"/>
              <a:pPr>
                <a:defRPr/>
              </a:pPr>
              <a:t>12/15/19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79C0AD-D2DE-4606-B0C9-1A2FE4BD51D5}" type="slidenum">
              <a:rPr lang="en-US"/>
              <a:pPr>
                <a:defRPr/>
              </a:pPr>
              <a:t>‹#›</a:t>
            </a:fld>
            <a:endParaRPr lang="en-US"/>
          </a:p>
        </p:txBody>
      </p:sp>
    </p:spTree>
    <p:extLst>
      <p:ext uri="{BB962C8B-B14F-4D97-AF65-F5344CB8AC3E}">
        <p14:creationId xmlns:p14="http://schemas.microsoft.com/office/powerpoint/2010/main" val="598836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0D5BBEB-7141-40BB-ACDE-FA1CD75B5A4F}"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12BC46-CCC7-40A8-9ACA-15308440EAD8}" type="slidenum">
              <a:rPr lang="en-US"/>
              <a:pPr>
                <a:defRPr/>
              </a:pPr>
              <a:t>‹#›</a:t>
            </a:fld>
            <a:endParaRPr lang="en-US"/>
          </a:p>
        </p:txBody>
      </p:sp>
    </p:spTree>
    <p:extLst>
      <p:ext uri="{BB962C8B-B14F-4D97-AF65-F5344CB8AC3E}">
        <p14:creationId xmlns:p14="http://schemas.microsoft.com/office/powerpoint/2010/main" val="2629455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cxnSp>
        <p:nvCxnSpPr>
          <p:cNvPr id="4" name="Straight Connector 3"/>
          <p:cNvCxnSpPr/>
          <p:nvPr userDrawn="1"/>
        </p:nvCxnSpPr>
        <p:spPr>
          <a:xfrm flipH="1">
            <a:off x="5605463" y="5148263"/>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72787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9DAB395-1DB9-445F-9D61-5F4DC017A1BA}"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26E6ED-11DE-480F-BAE4-7EFC58FF993F}" type="slidenum">
              <a:rPr lang="en-US"/>
              <a:pPr>
                <a:defRPr/>
              </a:pPr>
              <a:t>‹#›</a:t>
            </a:fld>
            <a:endParaRPr lang="en-US"/>
          </a:p>
        </p:txBody>
      </p:sp>
    </p:spTree>
    <p:extLst>
      <p:ext uri="{BB962C8B-B14F-4D97-AF65-F5344CB8AC3E}">
        <p14:creationId xmlns:p14="http://schemas.microsoft.com/office/powerpoint/2010/main" val="2199936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A270F0C-5931-45C1-898F-130048A29941}"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ACAA77-8FF0-4FA4-A65D-FF332CF5B2FE}" type="slidenum">
              <a:rPr lang="en-US"/>
              <a:pPr>
                <a:defRPr/>
              </a:pPr>
              <a:t>‹#›</a:t>
            </a:fld>
            <a:endParaRPr lang="en-US"/>
          </a:p>
        </p:txBody>
      </p:sp>
    </p:spTree>
    <p:extLst>
      <p:ext uri="{BB962C8B-B14F-4D97-AF65-F5344CB8AC3E}">
        <p14:creationId xmlns:p14="http://schemas.microsoft.com/office/powerpoint/2010/main" val="29694383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142D4C-3026-4D08-99AB-3F00F7B9243D}"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08C752-732D-4480-B8A9-0173A07CB487}" type="slidenum">
              <a:rPr lang="en-US"/>
              <a:pPr>
                <a:defRPr/>
              </a:pPr>
              <a:t>‹#›</a:t>
            </a:fld>
            <a:endParaRPr lang="en-US"/>
          </a:p>
        </p:txBody>
      </p:sp>
    </p:spTree>
    <p:extLst>
      <p:ext uri="{BB962C8B-B14F-4D97-AF65-F5344CB8AC3E}">
        <p14:creationId xmlns:p14="http://schemas.microsoft.com/office/powerpoint/2010/main" val="2375678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4B77E8B-F263-47E2-8C5A-66E5BE4E196C}"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DB4BFE-1CE9-417A-B6D9-913B462D0CDD}" type="slidenum">
              <a:rPr lang="en-US"/>
              <a:pPr>
                <a:defRPr/>
              </a:pPr>
              <a:t>‹#›</a:t>
            </a:fld>
            <a:endParaRPr lang="en-US"/>
          </a:p>
        </p:txBody>
      </p:sp>
    </p:spTree>
    <p:extLst>
      <p:ext uri="{BB962C8B-B14F-4D97-AF65-F5344CB8AC3E}">
        <p14:creationId xmlns:p14="http://schemas.microsoft.com/office/powerpoint/2010/main" val="2392291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089EB39-8A4C-4EC4-BE8D-37873CC008A4}" type="datetimeFigureOut">
              <a:rPr lang="en-US"/>
              <a:pPr>
                <a:defRPr/>
              </a:pPr>
              <a:t>12/15/19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89FCCD-2B35-48B1-9DA1-342A59616EFF}" type="slidenum">
              <a:rPr lang="en-US"/>
              <a:pPr>
                <a:defRPr/>
              </a:pPr>
              <a:t>‹#›</a:t>
            </a:fld>
            <a:endParaRPr lang="en-US"/>
          </a:p>
        </p:txBody>
      </p:sp>
    </p:spTree>
    <p:extLst>
      <p:ext uri="{BB962C8B-B14F-4D97-AF65-F5344CB8AC3E}">
        <p14:creationId xmlns:p14="http://schemas.microsoft.com/office/powerpoint/2010/main" val="4142507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B1618F4-E456-46B0-AB8E-4F492307B525}" type="datetimeFigureOut">
              <a:rPr lang="en-US"/>
              <a:pPr>
                <a:defRPr/>
              </a:pPr>
              <a:t>12/15/19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A78314D-DB6D-4EC0-AFD6-B2CEC84801E7}" type="slidenum">
              <a:rPr lang="en-US"/>
              <a:pPr>
                <a:defRPr/>
              </a:pPr>
              <a:t>‹#›</a:t>
            </a:fld>
            <a:endParaRPr lang="en-US"/>
          </a:p>
        </p:txBody>
      </p:sp>
    </p:spTree>
    <p:extLst>
      <p:ext uri="{BB962C8B-B14F-4D97-AF65-F5344CB8AC3E}">
        <p14:creationId xmlns:p14="http://schemas.microsoft.com/office/powerpoint/2010/main" val="2086094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AFF574-0C16-482D-9F33-3D8FF47CD4F2}" type="datetimeFigureOut">
              <a:rPr lang="en-US"/>
              <a:pPr>
                <a:defRPr/>
              </a:pPr>
              <a:t>12/15/19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9C43F80-8437-4C64-9057-D06B34A7D253}" type="slidenum">
              <a:rPr lang="en-US"/>
              <a:pPr>
                <a:defRPr/>
              </a:pPr>
              <a:t>‹#›</a:t>
            </a:fld>
            <a:endParaRPr lang="en-US"/>
          </a:p>
        </p:txBody>
      </p:sp>
    </p:spTree>
    <p:extLst>
      <p:ext uri="{BB962C8B-B14F-4D97-AF65-F5344CB8AC3E}">
        <p14:creationId xmlns:p14="http://schemas.microsoft.com/office/powerpoint/2010/main" val="2393106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76C40CB-FDF5-4A6F-9BD8-9CCA2874776E}" type="datetimeFigureOut">
              <a:rPr lang="en-US"/>
              <a:pPr>
                <a:defRPr/>
              </a:pPr>
              <a:t>12/15/19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939FCCD-E40F-4310-86D0-D393BAE9F6D2}" type="slidenum">
              <a:rPr lang="en-US"/>
              <a:pPr>
                <a:defRPr/>
              </a:pPr>
              <a:t>‹#›</a:t>
            </a:fld>
            <a:endParaRPr lang="en-US"/>
          </a:p>
        </p:txBody>
      </p:sp>
    </p:spTree>
    <p:extLst>
      <p:ext uri="{BB962C8B-B14F-4D97-AF65-F5344CB8AC3E}">
        <p14:creationId xmlns:p14="http://schemas.microsoft.com/office/powerpoint/2010/main" val="24378120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9A1685B-1AE5-48F2-8E8E-D31DCBD33211}" type="datetimeFigureOut">
              <a:rPr lang="en-US"/>
              <a:pPr>
                <a:defRPr/>
              </a:pPr>
              <a:t>12/15/19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4E97E9-5A31-4DBA-A010-17EF4C3377ED}" type="slidenum">
              <a:rPr lang="en-US"/>
              <a:pPr>
                <a:defRPr/>
              </a:pPr>
              <a:t>‹#›</a:t>
            </a:fld>
            <a:endParaRPr lang="en-US"/>
          </a:p>
        </p:txBody>
      </p:sp>
    </p:spTree>
    <p:extLst>
      <p:ext uri="{BB962C8B-B14F-4D97-AF65-F5344CB8AC3E}">
        <p14:creationId xmlns:p14="http://schemas.microsoft.com/office/powerpoint/2010/main" val="877644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711A5BB-6E65-4441-958E-E6B1F376BCAD}" type="datetimeFigureOut">
              <a:rPr lang="en-US"/>
              <a:pPr>
                <a:defRPr/>
              </a:pPr>
              <a:t>12/15/19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518B0B-EC59-4686-A038-93A60F6A7CD9}" type="slidenum">
              <a:rPr lang="en-US"/>
              <a:pPr>
                <a:defRPr/>
              </a:pPr>
              <a:t>‹#›</a:t>
            </a:fld>
            <a:endParaRPr lang="en-US"/>
          </a:p>
        </p:txBody>
      </p:sp>
    </p:spTree>
    <p:extLst>
      <p:ext uri="{BB962C8B-B14F-4D97-AF65-F5344CB8AC3E}">
        <p14:creationId xmlns:p14="http://schemas.microsoft.com/office/powerpoint/2010/main" val="996082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cxnSp>
        <p:nvCxnSpPr>
          <p:cNvPr id="4" name="Straight Connector 3"/>
          <p:cNvCxnSpPr/>
          <p:nvPr userDrawn="1"/>
        </p:nvCxnSpPr>
        <p:spPr>
          <a:xfrm flipH="1">
            <a:off x="5605463" y="5148263"/>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Placeholder 10"/>
          <p:cNvSpPr>
            <a:spLocks noGrp="1"/>
          </p:cNvSpPr>
          <p:nvPr>
            <p:ph type="title"/>
          </p:nvPr>
        </p:nvSpPr>
        <p:spPr>
          <a:xfrm>
            <a:off x="228600" y="228600"/>
            <a:ext cx="7315200" cy="576072"/>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118303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A0D724-A3CD-476D-AF61-6758E3DD4593}"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C8CC67-7023-4DD5-8194-99DD7F30CAFD}" type="slidenum">
              <a:rPr lang="en-US"/>
              <a:pPr>
                <a:defRPr/>
              </a:pPr>
              <a:t>‹#›</a:t>
            </a:fld>
            <a:endParaRPr lang="en-US"/>
          </a:p>
        </p:txBody>
      </p:sp>
    </p:spTree>
    <p:extLst>
      <p:ext uri="{BB962C8B-B14F-4D97-AF65-F5344CB8AC3E}">
        <p14:creationId xmlns:p14="http://schemas.microsoft.com/office/powerpoint/2010/main" val="4182282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C90A57E-A968-47B2-B7EF-7F09CFD80D9F}"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4F2975-A1DB-4D0E-980D-80B17820C308}" type="slidenum">
              <a:rPr lang="en-US"/>
              <a:pPr>
                <a:defRPr/>
              </a:pPr>
              <a:t>‹#›</a:t>
            </a:fld>
            <a:endParaRPr lang="en-US"/>
          </a:p>
        </p:txBody>
      </p:sp>
    </p:spTree>
    <p:extLst>
      <p:ext uri="{BB962C8B-B14F-4D97-AF65-F5344CB8AC3E}">
        <p14:creationId xmlns:p14="http://schemas.microsoft.com/office/powerpoint/2010/main" val="3427641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6122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783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9050"/>
            <a:ext cx="2895600" cy="328613"/>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fld id="{6396A3A3-94A6-4E5B-AF39-173ACA3E61CC}" type="datetime2">
              <a:rPr lang="en-US"/>
              <a:pPr>
                <a:defRPr/>
              </a:pPr>
              <a:t>Sunday, December 15, 2019</a:t>
            </a:fld>
            <a:endParaRPr lang="en-US"/>
          </a:p>
        </p:txBody>
      </p:sp>
      <p:sp>
        <p:nvSpPr>
          <p:cNvPr id="5" name="Footer Placeholder 4"/>
          <p:cNvSpPr>
            <a:spLocks noGrp="1"/>
          </p:cNvSpPr>
          <p:nvPr>
            <p:ph type="ftr" sz="quarter" idx="11"/>
          </p:nvPr>
        </p:nvSpPr>
        <p:spPr>
          <a:xfrm>
            <a:off x="3429000" y="19050"/>
            <a:ext cx="4114800" cy="328613"/>
          </a:xfrm>
          <a:prstGeom prst="rect">
            <a:avLst/>
          </a:prstGeom>
        </p:spPr>
        <p:txBody>
          <a:bodyPr/>
          <a:lstStyle>
            <a:lvl1pPr algn="r" defTabSz="342900" eaLnBrk="1" fontAlgn="auto" hangingPunct="1">
              <a:spcBef>
                <a:spcPts val="0"/>
              </a:spcBef>
              <a:spcAft>
                <a:spcPts val="0"/>
              </a:spcAft>
              <a:defRPr sz="1350">
                <a:solidFill>
                  <a:srgbClr val="3B3D3C"/>
                </a:solidFill>
                <a:latin typeface="+mn-lt"/>
              </a:defRPr>
            </a:lvl1pPr>
          </a:lstStyle>
          <a:p>
            <a:pPr>
              <a:defRPr/>
            </a:pPr>
            <a:endParaRPr lang="en-US"/>
          </a:p>
        </p:txBody>
      </p:sp>
      <p:sp>
        <p:nvSpPr>
          <p:cNvPr id="6" name="Slide Number Placeholder 5"/>
          <p:cNvSpPr>
            <a:spLocks noGrp="1"/>
          </p:cNvSpPr>
          <p:nvPr>
            <p:ph type="sldNum" sz="quarter" idx="12"/>
          </p:nvPr>
        </p:nvSpPr>
        <p:spPr>
          <a:xfrm>
            <a:off x="7620000" y="19050"/>
            <a:ext cx="1066800" cy="328613"/>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fld id="{1BEBFBF7-12C3-4D8A-98E4-434C8401E943}" type="slidenum">
              <a:rPr lang="en-US"/>
              <a:pPr>
                <a:defRPr/>
              </a:pPr>
              <a:t>‹#›</a:t>
            </a:fld>
            <a:endParaRPr lang="en-US"/>
          </a:p>
        </p:txBody>
      </p:sp>
    </p:spTree>
    <p:extLst>
      <p:ext uri="{BB962C8B-B14F-4D97-AF65-F5344CB8AC3E}">
        <p14:creationId xmlns:p14="http://schemas.microsoft.com/office/powerpoint/2010/main" val="8901870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fld id="{2D16505B-2DF9-43DE-828A-7E18F1F8B58A}" type="datetimeFigureOut">
              <a:rPr lang="en-US"/>
              <a:pPr>
                <a:defRPr/>
              </a:pPr>
              <a:t>12/15/19</a:t>
            </a:fld>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fld id="{50AFBAE9-B5B2-4785-8C17-7ABAAF35953B}" type="slidenum">
              <a:rPr lang="en-US"/>
              <a:pPr>
                <a:defRPr/>
              </a:pPr>
              <a:t>‹#›</a:t>
            </a:fld>
            <a:endParaRPr lang="en-US"/>
          </a:p>
        </p:txBody>
      </p:sp>
    </p:spTree>
    <p:extLst>
      <p:ext uri="{BB962C8B-B14F-4D97-AF65-F5344CB8AC3E}">
        <p14:creationId xmlns:p14="http://schemas.microsoft.com/office/powerpoint/2010/main" val="13130207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defTabSz="342900" eaLnBrk="1" fontAlgn="auto" hangingPunct="1">
              <a:spcBef>
                <a:spcPts val="0"/>
              </a:spcBef>
              <a:spcAft>
                <a:spcPts val="0"/>
              </a:spcAft>
              <a:defRPr sz="1350">
                <a:solidFill>
                  <a:srgbClr val="000000"/>
                </a:solidFill>
                <a:latin typeface="+mn-lt"/>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defTabSz="342900" eaLnBrk="1" fontAlgn="auto" hangingPunct="1">
              <a:spcBef>
                <a:spcPts val="0"/>
              </a:spcBef>
              <a:spcAft>
                <a:spcPts val="0"/>
              </a:spcAft>
              <a:defRPr sz="1350">
                <a:solidFill>
                  <a:srgbClr val="000000"/>
                </a:solidFill>
                <a:latin typeface="+mn-lt"/>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defTabSz="342900" eaLnBrk="1" fontAlgn="auto" hangingPunct="1">
              <a:spcBef>
                <a:spcPts val="0"/>
              </a:spcBef>
              <a:spcAft>
                <a:spcPts val="0"/>
              </a:spcAft>
              <a:defRPr sz="1350">
                <a:solidFill>
                  <a:srgbClr val="000000"/>
                </a:solidFill>
                <a:latin typeface="+mn-lt"/>
              </a:defRPr>
            </a:lvl1pPr>
          </a:lstStyle>
          <a:p>
            <a:pPr>
              <a:defRPr/>
            </a:pPr>
            <a:fld id="{2F0F7D81-8BF7-45BB-87BA-EE326D11070A}" type="slidenum">
              <a:rPr lang="en-US"/>
              <a:pPr>
                <a:defRPr/>
              </a:pPr>
              <a:t>‹#›</a:t>
            </a:fld>
            <a:endParaRPr lang="en-US"/>
          </a:p>
        </p:txBody>
      </p:sp>
    </p:spTree>
    <p:extLst>
      <p:ext uri="{BB962C8B-B14F-4D97-AF65-F5344CB8AC3E}">
        <p14:creationId xmlns:p14="http://schemas.microsoft.com/office/powerpoint/2010/main" val="2274424180"/>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208232435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060001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19165676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7897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997668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48253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85423535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97671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90324258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74897038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631255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492998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B42973F-057D-4FBC-905D-AF7B4D5A837C}"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F6AB75-9F2F-416F-8CC9-73798C8F3AE2}" type="slidenum">
              <a:rPr lang="en-US"/>
              <a:pPr>
                <a:defRPr/>
              </a:pPr>
              <a:t>‹#›</a:t>
            </a:fld>
            <a:endParaRPr lang="en-US"/>
          </a:p>
        </p:txBody>
      </p:sp>
    </p:spTree>
    <p:extLst>
      <p:ext uri="{BB962C8B-B14F-4D97-AF65-F5344CB8AC3E}">
        <p14:creationId xmlns:p14="http://schemas.microsoft.com/office/powerpoint/2010/main" val="3712132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F91D605-FB79-4D41-A0BF-DE8B2657A693}"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944D0C-EF36-4A20-A717-DAE43647D675}" type="slidenum">
              <a:rPr lang="en-US"/>
              <a:pPr>
                <a:defRPr/>
              </a:pPr>
              <a:t>‹#›</a:t>
            </a:fld>
            <a:endParaRPr lang="en-US"/>
          </a:p>
        </p:txBody>
      </p:sp>
    </p:spTree>
    <p:extLst>
      <p:ext uri="{BB962C8B-B14F-4D97-AF65-F5344CB8AC3E}">
        <p14:creationId xmlns:p14="http://schemas.microsoft.com/office/powerpoint/2010/main" val="238578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41140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703281B1-6661-4C90-9C88-FFBD3353076F}"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27045C-9B3F-4559-BBFC-3259AAC9D5E0}" type="slidenum">
              <a:rPr lang="en-US"/>
              <a:pPr>
                <a:defRPr/>
              </a:pPr>
              <a:t>‹#›</a:t>
            </a:fld>
            <a:endParaRPr lang="en-US"/>
          </a:p>
        </p:txBody>
      </p:sp>
    </p:spTree>
    <p:extLst>
      <p:ext uri="{BB962C8B-B14F-4D97-AF65-F5344CB8AC3E}">
        <p14:creationId xmlns:p14="http://schemas.microsoft.com/office/powerpoint/2010/main" val="2913930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BBB3107-5C95-4894-AF00-B67025B4217A}" type="datetimeFigureOut">
              <a:rPr lang="en-US"/>
              <a:pPr>
                <a:defRPr/>
              </a:pPr>
              <a:t>12/15/19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724BD1-FC2A-4FC2-A81C-7326BC5A8BCC}" type="slidenum">
              <a:rPr lang="en-US"/>
              <a:pPr>
                <a:defRPr/>
              </a:pPr>
              <a:t>‹#›</a:t>
            </a:fld>
            <a:endParaRPr lang="en-US"/>
          </a:p>
        </p:txBody>
      </p:sp>
    </p:spTree>
    <p:extLst>
      <p:ext uri="{BB962C8B-B14F-4D97-AF65-F5344CB8AC3E}">
        <p14:creationId xmlns:p14="http://schemas.microsoft.com/office/powerpoint/2010/main" val="23269236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E774808-9159-4C1D-A382-D8386ACC3688}" type="datetimeFigureOut">
              <a:rPr lang="en-US"/>
              <a:pPr>
                <a:defRPr/>
              </a:pPr>
              <a:t>12/15/19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E4A3B9A-0159-4090-94D6-CEEF0BE9E3F7}" type="slidenum">
              <a:rPr lang="en-US"/>
              <a:pPr>
                <a:defRPr/>
              </a:pPr>
              <a:t>‹#›</a:t>
            </a:fld>
            <a:endParaRPr lang="en-US"/>
          </a:p>
        </p:txBody>
      </p:sp>
    </p:spTree>
    <p:extLst>
      <p:ext uri="{BB962C8B-B14F-4D97-AF65-F5344CB8AC3E}">
        <p14:creationId xmlns:p14="http://schemas.microsoft.com/office/powerpoint/2010/main" val="42288370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1DD5BAC-AB0E-411C-889F-246E46420A49}" type="datetimeFigureOut">
              <a:rPr lang="en-US"/>
              <a:pPr>
                <a:defRPr/>
              </a:pPr>
              <a:t>12/15/19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26FB15C-38CE-4C4C-B1E2-4605F6FE2FD1}" type="slidenum">
              <a:rPr lang="en-US"/>
              <a:pPr>
                <a:defRPr/>
              </a:pPr>
              <a:t>‹#›</a:t>
            </a:fld>
            <a:endParaRPr lang="en-US"/>
          </a:p>
        </p:txBody>
      </p:sp>
    </p:spTree>
    <p:extLst>
      <p:ext uri="{BB962C8B-B14F-4D97-AF65-F5344CB8AC3E}">
        <p14:creationId xmlns:p14="http://schemas.microsoft.com/office/powerpoint/2010/main" val="9298133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00EB749-829F-4961-BC18-40A981189D64}" type="datetimeFigureOut">
              <a:rPr lang="en-US"/>
              <a:pPr>
                <a:defRPr/>
              </a:pPr>
              <a:t>12/15/19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E7017FF-7D30-4EC3-905B-B9FC585BD5E5}" type="slidenum">
              <a:rPr lang="en-US"/>
              <a:pPr>
                <a:defRPr/>
              </a:pPr>
              <a:t>‹#›</a:t>
            </a:fld>
            <a:endParaRPr lang="en-US"/>
          </a:p>
        </p:txBody>
      </p:sp>
    </p:spTree>
    <p:extLst>
      <p:ext uri="{BB962C8B-B14F-4D97-AF65-F5344CB8AC3E}">
        <p14:creationId xmlns:p14="http://schemas.microsoft.com/office/powerpoint/2010/main" val="39405560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B292FE6B-996A-4671-B9C8-F9001CE8A888}" type="datetimeFigureOut">
              <a:rPr lang="en-US"/>
              <a:pPr>
                <a:defRPr/>
              </a:pPr>
              <a:t>12/15/19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0E902B-D661-44C6-8558-1398DF215F40}" type="slidenum">
              <a:rPr lang="en-US"/>
              <a:pPr>
                <a:defRPr/>
              </a:pPr>
              <a:t>‹#›</a:t>
            </a:fld>
            <a:endParaRPr lang="en-US"/>
          </a:p>
        </p:txBody>
      </p:sp>
    </p:spTree>
    <p:extLst>
      <p:ext uri="{BB962C8B-B14F-4D97-AF65-F5344CB8AC3E}">
        <p14:creationId xmlns:p14="http://schemas.microsoft.com/office/powerpoint/2010/main" val="174805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363350A-10A9-4CB4-A68D-0BD0ED7EE3C2}" type="datetimeFigureOut">
              <a:rPr lang="en-US"/>
              <a:pPr>
                <a:defRPr/>
              </a:pPr>
              <a:t>12/15/19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DFCEB0-DAC4-4CAA-87C1-BD0DCBFD2AA1}" type="slidenum">
              <a:rPr lang="en-US"/>
              <a:pPr>
                <a:defRPr/>
              </a:pPr>
              <a:t>‹#›</a:t>
            </a:fld>
            <a:endParaRPr lang="en-US"/>
          </a:p>
        </p:txBody>
      </p:sp>
    </p:spTree>
    <p:extLst>
      <p:ext uri="{BB962C8B-B14F-4D97-AF65-F5344CB8AC3E}">
        <p14:creationId xmlns:p14="http://schemas.microsoft.com/office/powerpoint/2010/main" val="31043615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33F032B-5CC5-4F5B-BAEF-FFC76EECC575}"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C8FC00-928C-4166-A1D3-8341451C5FEC}" type="slidenum">
              <a:rPr lang="en-US"/>
              <a:pPr>
                <a:defRPr/>
              </a:pPr>
              <a:t>‹#›</a:t>
            </a:fld>
            <a:endParaRPr lang="en-US"/>
          </a:p>
        </p:txBody>
      </p:sp>
    </p:spTree>
    <p:extLst>
      <p:ext uri="{BB962C8B-B14F-4D97-AF65-F5344CB8AC3E}">
        <p14:creationId xmlns:p14="http://schemas.microsoft.com/office/powerpoint/2010/main" val="25448804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FAF86B-7B01-4D78-AA7E-FAA225B1B13E}"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32ED9E-49EE-4B71-B0D5-EF9458B6791D}" type="slidenum">
              <a:rPr lang="en-US"/>
              <a:pPr>
                <a:defRPr/>
              </a:pPr>
              <a:t>‹#›</a:t>
            </a:fld>
            <a:endParaRPr lang="en-US"/>
          </a:p>
        </p:txBody>
      </p:sp>
    </p:spTree>
    <p:extLst>
      <p:ext uri="{BB962C8B-B14F-4D97-AF65-F5344CB8AC3E}">
        <p14:creationId xmlns:p14="http://schemas.microsoft.com/office/powerpoint/2010/main" val="1543057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CA6B555-CD83-41AB-AC82-7B99609EBC77}"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A37010-89BE-4ACE-A2A0-EB2CC14D0A99}" type="slidenum">
              <a:rPr lang="en-US"/>
              <a:pPr>
                <a:defRPr/>
              </a:pPr>
              <a:t>‹#›</a:t>
            </a:fld>
            <a:endParaRPr lang="en-US"/>
          </a:p>
        </p:txBody>
      </p:sp>
    </p:spTree>
    <p:extLst>
      <p:ext uri="{BB962C8B-B14F-4D97-AF65-F5344CB8AC3E}">
        <p14:creationId xmlns:p14="http://schemas.microsoft.com/office/powerpoint/2010/main" val="2881114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A99DA1DF-5A2D-49CE-AE96-762DE2987F83}" type="datetimeFigureOut">
              <a:rPr lang="en-US"/>
              <a:pPr>
                <a:defRPr/>
              </a:pPr>
              <a:t>12/15/19</a:t>
            </a:fld>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E6D14B9-B91A-4D05-B52B-C953FFCDF529}" type="slidenum">
              <a:rPr lang="en-US"/>
              <a:pPr>
                <a:defRPr/>
              </a:pPr>
              <a:t>‹#›</a:t>
            </a:fld>
            <a:endParaRPr lang="en-US"/>
          </a:p>
        </p:txBody>
      </p:sp>
    </p:spTree>
    <p:extLst>
      <p:ext uri="{BB962C8B-B14F-4D97-AF65-F5344CB8AC3E}">
        <p14:creationId xmlns:p14="http://schemas.microsoft.com/office/powerpoint/2010/main" val="8968486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5290EBCF-2D57-41DA-8455-BB0C3FDFEB4A}"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C6D720-BDC3-411A-9221-409DDBF9C758}" type="slidenum">
              <a:rPr lang="en-US"/>
              <a:pPr>
                <a:defRPr/>
              </a:pPr>
              <a:t>‹#›</a:t>
            </a:fld>
            <a:endParaRPr lang="en-US"/>
          </a:p>
        </p:txBody>
      </p:sp>
    </p:spTree>
    <p:extLst>
      <p:ext uri="{BB962C8B-B14F-4D97-AF65-F5344CB8AC3E}">
        <p14:creationId xmlns:p14="http://schemas.microsoft.com/office/powerpoint/2010/main" val="9055830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F183145F-1B16-4058-B4BD-2ECAA269B8B5}"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91B9B8-7F6B-4E5E-8DC4-7421C207BD0A}" type="slidenum">
              <a:rPr lang="en-US"/>
              <a:pPr>
                <a:defRPr/>
              </a:pPr>
              <a:t>‹#›</a:t>
            </a:fld>
            <a:endParaRPr lang="en-US"/>
          </a:p>
        </p:txBody>
      </p:sp>
    </p:spTree>
    <p:extLst>
      <p:ext uri="{BB962C8B-B14F-4D97-AF65-F5344CB8AC3E}">
        <p14:creationId xmlns:p14="http://schemas.microsoft.com/office/powerpoint/2010/main" val="3504152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4944C56E-A2B3-41A6-94B8-5525617040EC}" type="datetimeFigureOut">
              <a:rPr lang="en-US"/>
              <a:pPr>
                <a:defRPr/>
              </a:pPr>
              <a:t>12/15/19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0B5E29-5A7D-478A-B0B8-4A2A0C183014}" type="slidenum">
              <a:rPr lang="en-US"/>
              <a:pPr>
                <a:defRPr/>
              </a:pPr>
              <a:t>‹#›</a:t>
            </a:fld>
            <a:endParaRPr lang="en-US"/>
          </a:p>
        </p:txBody>
      </p:sp>
    </p:spTree>
    <p:extLst>
      <p:ext uri="{BB962C8B-B14F-4D97-AF65-F5344CB8AC3E}">
        <p14:creationId xmlns:p14="http://schemas.microsoft.com/office/powerpoint/2010/main" val="5677936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3F0164C5-4FBE-4254-A064-BE9BC9460AB9}" type="datetimeFigureOut">
              <a:rPr lang="en-US"/>
              <a:pPr>
                <a:defRPr/>
              </a:pPr>
              <a:t>12/15/19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4B46D3-30F0-4F3E-927D-4722DA3B44E3}" type="slidenum">
              <a:rPr lang="en-US"/>
              <a:pPr>
                <a:defRPr/>
              </a:pPr>
              <a:t>‹#›</a:t>
            </a:fld>
            <a:endParaRPr lang="en-US"/>
          </a:p>
        </p:txBody>
      </p:sp>
    </p:spTree>
    <p:extLst>
      <p:ext uri="{BB962C8B-B14F-4D97-AF65-F5344CB8AC3E}">
        <p14:creationId xmlns:p14="http://schemas.microsoft.com/office/powerpoint/2010/main" val="34652854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1925B1-0731-4D63-8896-3E9978E54CC2}" type="datetimeFigureOut">
              <a:rPr lang="en-US"/>
              <a:pPr>
                <a:defRPr/>
              </a:pPr>
              <a:t>12/15/19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BB22AB9-830B-46FF-943E-28718923C957}" type="slidenum">
              <a:rPr lang="en-US"/>
              <a:pPr>
                <a:defRPr/>
              </a:pPr>
              <a:t>‹#›</a:t>
            </a:fld>
            <a:endParaRPr lang="en-US"/>
          </a:p>
        </p:txBody>
      </p:sp>
    </p:spTree>
    <p:extLst>
      <p:ext uri="{BB962C8B-B14F-4D97-AF65-F5344CB8AC3E}">
        <p14:creationId xmlns:p14="http://schemas.microsoft.com/office/powerpoint/2010/main" val="18446282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C909240-9238-428B-8336-A6B8E2D87C35}" type="datetimeFigureOut">
              <a:rPr lang="en-US"/>
              <a:pPr>
                <a:defRPr/>
              </a:pPr>
              <a:t>12/15/19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9B82E47-2DF4-4CAA-A88E-75861000CF10}" type="slidenum">
              <a:rPr lang="en-US"/>
              <a:pPr>
                <a:defRPr/>
              </a:pPr>
              <a:t>‹#›</a:t>
            </a:fld>
            <a:endParaRPr lang="en-US"/>
          </a:p>
        </p:txBody>
      </p:sp>
    </p:spTree>
    <p:extLst>
      <p:ext uri="{BB962C8B-B14F-4D97-AF65-F5344CB8AC3E}">
        <p14:creationId xmlns:p14="http://schemas.microsoft.com/office/powerpoint/2010/main" val="41465979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208764A4-ACCD-4948-8876-7D24290E8442}" type="datetimeFigureOut">
              <a:rPr lang="en-US"/>
              <a:pPr>
                <a:defRPr/>
              </a:pPr>
              <a:t>12/15/19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3C2A542-45EE-4DEB-84A8-C871172DFCB3}" type="slidenum">
              <a:rPr lang="en-US"/>
              <a:pPr>
                <a:defRPr/>
              </a:pPr>
              <a:t>‹#›</a:t>
            </a:fld>
            <a:endParaRPr lang="en-US"/>
          </a:p>
        </p:txBody>
      </p:sp>
    </p:spTree>
    <p:extLst>
      <p:ext uri="{BB962C8B-B14F-4D97-AF65-F5344CB8AC3E}">
        <p14:creationId xmlns:p14="http://schemas.microsoft.com/office/powerpoint/2010/main" val="6674277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A3713531-F832-4B81-8507-DA274D2D87A0}" type="datetimeFigureOut">
              <a:rPr lang="en-US"/>
              <a:pPr>
                <a:defRPr/>
              </a:pPr>
              <a:t>12/15/19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58E02FD-5049-419A-AA6C-0D4AC54DA785}" type="slidenum">
              <a:rPr lang="en-US"/>
              <a:pPr>
                <a:defRPr/>
              </a:pPr>
              <a:t>‹#›</a:t>
            </a:fld>
            <a:endParaRPr lang="en-US"/>
          </a:p>
        </p:txBody>
      </p:sp>
    </p:spTree>
    <p:extLst>
      <p:ext uri="{BB962C8B-B14F-4D97-AF65-F5344CB8AC3E}">
        <p14:creationId xmlns:p14="http://schemas.microsoft.com/office/powerpoint/2010/main" val="3048571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CCDF0F63-46C6-4792-B424-1859FECD77E2}"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3DC27E-5172-4751-A67D-F270DDA45D0D}" type="slidenum">
              <a:rPr lang="en-US"/>
              <a:pPr>
                <a:defRPr/>
              </a:pPr>
              <a:t>‹#›</a:t>
            </a:fld>
            <a:endParaRPr lang="en-US"/>
          </a:p>
        </p:txBody>
      </p:sp>
    </p:spTree>
    <p:extLst>
      <p:ext uri="{BB962C8B-B14F-4D97-AF65-F5344CB8AC3E}">
        <p14:creationId xmlns:p14="http://schemas.microsoft.com/office/powerpoint/2010/main" val="22316346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86A7ACC-F1E5-45A3-B000-E11407DB31AF}" type="datetimeFigureOut">
              <a:rPr lang="en-US"/>
              <a:pPr>
                <a:defRPr/>
              </a:pPr>
              <a:t>12/15/19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4B9A74-95DC-48D6-B81A-0DC0F20E2D07}" type="slidenum">
              <a:rPr lang="en-US"/>
              <a:pPr>
                <a:defRPr/>
              </a:pPr>
              <a:t>‹#›</a:t>
            </a:fld>
            <a:endParaRPr lang="en-US"/>
          </a:p>
        </p:txBody>
      </p:sp>
    </p:spTree>
    <p:extLst>
      <p:ext uri="{BB962C8B-B14F-4D97-AF65-F5344CB8AC3E}">
        <p14:creationId xmlns:p14="http://schemas.microsoft.com/office/powerpoint/2010/main" val="3637634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fontAlgn="auto" hangingPunct="1">
              <a:spcBef>
                <a:spcPts val="0"/>
              </a:spcBef>
              <a:spcAft>
                <a:spcPts val="0"/>
              </a:spcAft>
              <a:defRPr>
                <a:solidFill>
                  <a:srgbClr val="000000"/>
                </a:solidFill>
                <a:latin typeface="+mn-lt"/>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fontAlgn="auto" hangingPunct="1">
              <a:spcBef>
                <a:spcPts val="0"/>
              </a:spcBef>
              <a:spcAft>
                <a:spcPts val="0"/>
              </a:spcAft>
              <a:defRPr>
                <a:solidFill>
                  <a:srgbClr val="000000"/>
                </a:solidFill>
                <a:latin typeface="+mn-lt"/>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1" fontAlgn="auto" hangingPunct="1">
              <a:spcBef>
                <a:spcPts val="0"/>
              </a:spcBef>
              <a:spcAft>
                <a:spcPts val="0"/>
              </a:spcAft>
              <a:defRPr>
                <a:solidFill>
                  <a:srgbClr val="000000"/>
                </a:solidFill>
                <a:latin typeface="+mn-lt"/>
              </a:defRPr>
            </a:lvl1pPr>
          </a:lstStyle>
          <a:p>
            <a:pPr>
              <a:defRPr/>
            </a:pPr>
            <a:fld id="{DC3517E3-2D19-480C-A1B9-63C32C7BFEB8}" type="slidenum">
              <a:rPr lang="en-US"/>
              <a:pPr>
                <a:defRPr/>
              </a:pPr>
              <a:t>‹#›</a:t>
            </a:fld>
            <a:endParaRPr lang="en-US"/>
          </a:p>
        </p:txBody>
      </p:sp>
    </p:spTree>
    <p:extLst>
      <p:ext uri="{BB962C8B-B14F-4D97-AF65-F5344CB8AC3E}">
        <p14:creationId xmlns:p14="http://schemas.microsoft.com/office/powerpoint/2010/main" val="2715913989"/>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574844"/>
      </p:ext>
    </p:extLst>
  </p:cSld>
  <p:clrMapOvr>
    <a:masterClrMapping/>
  </p:clrMapOvr>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4.emf"/><Relationship Id="rId1" Type="http://schemas.openxmlformats.org/officeDocument/2006/relationships/slideLayout" Target="../slideLayouts/slideLayout17.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4.emf"/><Relationship Id="rId1" Type="http://schemas.openxmlformats.org/officeDocument/2006/relationships/slideLayout" Target="../slideLayouts/slideLayout18.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4.emf"/><Relationship Id="rId1" Type="http://schemas.openxmlformats.org/officeDocument/2006/relationships/slideLayout" Target="../slideLayouts/slideLayout19.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13.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41.xml"/><Relationship Id="rId12" Type="http://schemas.openxmlformats.org/officeDocument/2006/relationships/theme" Target="../theme/theme14.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theme" Target="../theme/theme15.xml"/><Relationship Id="rId7" Type="http://schemas.openxmlformats.org/officeDocument/2006/relationships/image" Target="../media/image6.jpeg"/><Relationship Id="rId1" Type="http://schemas.openxmlformats.org/officeDocument/2006/relationships/slideLayout" Target="../slideLayouts/slideLayout42.xml"/><Relationship Id="rId2" Type="http://schemas.openxmlformats.org/officeDocument/2006/relationships/slideLayout" Target="../slideLayouts/slideLayout43.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16.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17.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18.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 Id="rId3"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emf"/><Relationship Id="rId1" Type="http://schemas.openxmlformats.org/officeDocument/2006/relationships/slideLayout" Target="../slideLayouts/slideLayout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emf"/><Relationship Id="rId1" Type="http://schemas.openxmlformats.org/officeDocument/2006/relationships/slideLayout" Target="../slideLayouts/slideLayout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theme" Target="../theme/theme5.xml"/><Relationship Id="rId7" Type="http://schemas.openxmlformats.org/officeDocument/2006/relationships/image" Target="../media/image6.jpeg"/><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6.xml"/><Relationship Id="rId3"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theme" Target="../theme/theme7.xml"/><Relationship Id="rId6" Type="http://schemas.openxmlformats.org/officeDocument/2006/relationships/image" Target="../media/image8.jpeg"/><Relationship Id="rId1" Type="http://schemas.openxmlformats.org/officeDocument/2006/relationships/slideLayout" Target="../slideLayouts/slideLayout11.xml"/><Relationship Id="rId2"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4.emf"/><Relationship Id="rId1" Type="http://schemas.openxmlformats.org/officeDocument/2006/relationships/slideLayout" Target="../slideLayouts/slideLayout15.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4.emf"/><Relationship Id="rId1" Type="http://schemas.openxmlformats.org/officeDocument/2006/relationships/slideLayout" Target="../slideLayouts/slideLayout16.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4481"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10244" name="Text Placeholder 2"/>
          <p:cNvSpPr>
            <a:spLocks noGrp="1"/>
          </p:cNvSpPr>
          <p:nvPr>
            <p:ph type="body" idx="1"/>
          </p:nvPr>
        </p:nvSpPr>
        <p:spPr bwMode="auto">
          <a:xfrm>
            <a:off x="228600" y="1371600"/>
            <a:ext cx="8229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45"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21"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rgbClr val="FFFFFF"/>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rgbClr val="FFFFFF"/>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rgbClr val="FFFFFF"/>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
        <p:nvSpPr>
          <p:cNvPr id="11268" name="Text Placeholder 2"/>
          <p:cNvSpPr>
            <a:spLocks noGrp="1"/>
          </p:cNvSpPr>
          <p:nvPr>
            <p:ph type="body" idx="1"/>
          </p:nvPr>
        </p:nvSpPr>
        <p:spPr bwMode="auto">
          <a:xfrm>
            <a:off x="228600" y="1371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1269"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22"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rgbClr val="FFFFFF"/>
          </a:solidFill>
          <a:latin typeface="Helvetica"/>
          <a:ea typeface="+mn-ea"/>
          <a:cs typeface="Helvetica"/>
        </a:defRPr>
      </a:lvl1pPr>
      <a:lvl2pPr marL="742950" indent="-285750" algn="l" defTabSz="457200" rtl="0" eaLnBrk="0" fontAlgn="base" hangingPunct="0">
        <a:spcBef>
          <a:spcPct val="20000"/>
        </a:spcBef>
        <a:spcAft>
          <a:spcPct val="0"/>
        </a:spcAft>
        <a:buFont typeface="Lucida Grande"/>
        <a:buChar char="–"/>
        <a:defRPr sz="2000" kern="1200">
          <a:solidFill>
            <a:srgbClr val="FFFFFF"/>
          </a:solidFill>
          <a:latin typeface="Helvetica"/>
          <a:ea typeface="+mn-ea"/>
          <a:cs typeface="Helvetica"/>
        </a:defRPr>
      </a:lvl2pPr>
      <a:lvl3pPr marL="1143000" indent="-228600" algn="l" defTabSz="457200" rtl="0" eaLnBrk="0" fontAlgn="base" hangingPunct="0">
        <a:spcBef>
          <a:spcPct val="20000"/>
        </a:spcBef>
        <a:spcAft>
          <a:spcPct val="0"/>
        </a:spcAft>
        <a:buClr>
          <a:schemeClr val="bg1"/>
        </a:buClr>
        <a:buFont typeface="Courier New" panose="02070309020205020404" pitchFamily="49" charset="0"/>
        <a:buChar char="o"/>
        <a:defRPr sz="2000" kern="1200">
          <a:solidFill>
            <a:srgbClr val="FFFFFF"/>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rgbClr val="FFFFFF"/>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12292" name="Text Placeholder 2"/>
          <p:cNvSpPr>
            <a:spLocks noGrp="1"/>
          </p:cNvSpPr>
          <p:nvPr>
            <p:ph type="body" idx="1"/>
          </p:nvPr>
        </p:nvSpPr>
        <p:spPr bwMode="auto">
          <a:xfrm>
            <a:off x="228600" y="1371600"/>
            <a:ext cx="845820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2293"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23" r:id="rId1"/>
  </p:sldLayoutIdLst>
  <p:txStyles>
    <p:titleStyle>
      <a:lvl1pPr algn="l" defTabSz="457200" rtl="0" eaLnBrk="0" fontAlgn="base" hangingPunct="0">
        <a:spcBef>
          <a:spcPct val="0"/>
        </a:spcBef>
        <a:spcAft>
          <a:spcPct val="0"/>
        </a:spcAft>
        <a:defRPr sz="3600" b="1" kern="1200">
          <a:solidFill>
            <a:srgbClr val="FFFFFF"/>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rgbClr val="FFFFFF"/>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rgbClr val="FFFFFF"/>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rgbClr val="FFFFFF"/>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mn-lt"/>
              </a:defRPr>
            </a:lvl1pPr>
          </a:lstStyle>
          <a:p>
            <a:pPr>
              <a:defRPr/>
            </a:pPr>
            <a:fld id="{6B73A172-031E-484D-960E-E5162B4C2EBC}" type="datetimeFigureOut">
              <a:rPr lang="en-US"/>
              <a:pPr>
                <a:defRPr/>
              </a:pPr>
              <a:t>12/15/19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mn-lt"/>
              </a:defRPr>
            </a:lvl1pPr>
          </a:lstStyle>
          <a:p>
            <a:pPr>
              <a:defRPr/>
            </a:pPr>
            <a:fld id="{BDC6A3E7-8F47-4787-A562-8DCAC25991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mn-lt"/>
              </a:defRPr>
            </a:lvl1pPr>
          </a:lstStyle>
          <a:p>
            <a:pPr>
              <a:defRPr/>
            </a:pPr>
            <a:fld id="{0C70877A-E526-473A-A14B-F340716FF3E0}" type="datetimeFigureOut">
              <a:rPr lang="en-US"/>
              <a:pPr>
                <a:defRPr/>
              </a:pPr>
              <a:t>12/15/19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mn-lt"/>
              </a:defRPr>
            </a:lvl1pPr>
          </a:lstStyle>
          <a:p>
            <a:pPr>
              <a:defRPr/>
            </a:pPr>
            <a:fld id="{612E7C75-8D8B-4726-BDC1-D2B5162B9A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15364" name="Text Placeholder 2"/>
          <p:cNvSpPr>
            <a:spLocks noGrp="1"/>
          </p:cNvSpPr>
          <p:nvPr>
            <p:ph type="body" idx="1"/>
          </p:nvPr>
        </p:nvSpPr>
        <p:spPr bwMode="auto">
          <a:xfrm>
            <a:off x="228600" y="1371600"/>
            <a:ext cx="8458200"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446" r:id="rId1"/>
    <p:sldLayoutId id="2147484447" r:id="rId2"/>
    <p:sldLayoutId id="2147484487" r:id="rId3"/>
    <p:sldLayoutId id="2147484488" r:id="rId4"/>
    <p:sldLayoutId id="2147484489" r:id="rId5"/>
  </p:sldLayoutIdLst>
  <p:txStyles>
    <p:titleStyle>
      <a:lvl1pPr algn="l" defTabSz="342900" rtl="0" eaLnBrk="0" fontAlgn="base" hangingPunct="0">
        <a:spcBef>
          <a:spcPct val="0"/>
        </a:spcBef>
        <a:spcAft>
          <a:spcPct val="0"/>
        </a:spcAft>
        <a:defRPr sz="27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342900" rtl="0" eaLnBrk="0" fontAlgn="base" hangingPunct="0">
        <a:spcBef>
          <a:spcPct val="0"/>
        </a:spcBef>
        <a:spcAft>
          <a:spcPct val="0"/>
        </a:spcAft>
        <a:defRPr sz="2700" b="1">
          <a:solidFill>
            <a:schemeClr val="bg1"/>
          </a:solidFill>
          <a:latin typeface="Helvetica" panose="020B0604020202020204" pitchFamily="34" charset="0"/>
          <a:cs typeface="Helvetica" panose="020B0604020202020204" pitchFamily="34" charset="0"/>
        </a:defRPr>
      </a:lvl2pPr>
      <a:lvl3pPr algn="l" defTabSz="342900" rtl="0" eaLnBrk="0" fontAlgn="base" hangingPunct="0">
        <a:spcBef>
          <a:spcPct val="0"/>
        </a:spcBef>
        <a:spcAft>
          <a:spcPct val="0"/>
        </a:spcAft>
        <a:defRPr sz="2700" b="1">
          <a:solidFill>
            <a:schemeClr val="bg1"/>
          </a:solidFill>
          <a:latin typeface="Helvetica" panose="020B0604020202020204" pitchFamily="34" charset="0"/>
          <a:cs typeface="Helvetica" panose="020B0604020202020204" pitchFamily="34" charset="0"/>
        </a:defRPr>
      </a:lvl3pPr>
      <a:lvl4pPr algn="l" defTabSz="342900" rtl="0" eaLnBrk="0" fontAlgn="base" hangingPunct="0">
        <a:spcBef>
          <a:spcPct val="0"/>
        </a:spcBef>
        <a:spcAft>
          <a:spcPct val="0"/>
        </a:spcAft>
        <a:defRPr sz="2700" b="1">
          <a:solidFill>
            <a:schemeClr val="bg1"/>
          </a:solidFill>
          <a:latin typeface="Helvetica" panose="020B0604020202020204" pitchFamily="34" charset="0"/>
          <a:cs typeface="Helvetica" panose="020B0604020202020204" pitchFamily="34" charset="0"/>
        </a:defRPr>
      </a:lvl4pPr>
      <a:lvl5pPr algn="l" defTabSz="342900" rtl="0" eaLnBrk="0" fontAlgn="base" hangingPunct="0">
        <a:spcBef>
          <a:spcPct val="0"/>
        </a:spcBef>
        <a:spcAft>
          <a:spcPct val="0"/>
        </a:spcAft>
        <a:defRPr sz="2700" b="1">
          <a:solidFill>
            <a:schemeClr val="bg1"/>
          </a:solidFill>
          <a:latin typeface="Helvetica" panose="020B0604020202020204" pitchFamily="34" charset="0"/>
          <a:cs typeface="Helvetica" panose="020B0604020202020204" pitchFamily="34" charset="0"/>
        </a:defRPr>
      </a:lvl5pPr>
      <a:lvl6pPr marL="457200" algn="l" defTabSz="342900" rtl="0" fontAlgn="base">
        <a:spcBef>
          <a:spcPct val="0"/>
        </a:spcBef>
        <a:spcAft>
          <a:spcPct val="0"/>
        </a:spcAft>
        <a:defRPr sz="2700" b="1">
          <a:solidFill>
            <a:schemeClr val="bg1"/>
          </a:solidFill>
          <a:latin typeface="Helvetica" panose="020B0604020202020204" pitchFamily="34" charset="0"/>
          <a:cs typeface="Helvetica" panose="020B0604020202020204" pitchFamily="34" charset="0"/>
        </a:defRPr>
      </a:lvl6pPr>
      <a:lvl7pPr marL="914400" algn="l" defTabSz="342900" rtl="0" fontAlgn="base">
        <a:spcBef>
          <a:spcPct val="0"/>
        </a:spcBef>
        <a:spcAft>
          <a:spcPct val="0"/>
        </a:spcAft>
        <a:defRPr sz="2700" b="1">
          <a:solidFill>
            <a:schemeClr val="bg1"/>
          </a:solidFill>
          <a:latin typeface="Helvetica" panose="020B0604020202020204" pitchFamily="34" charset="0"/>
          <a:cs typeface="Helvetica" panose="020B0604020202020204" pitchFamily="34" charset="0"/>
        </a:defRPr>
      </a:lvl7pPr>
      <a:lvl8pPr marL="1371600" algn="l" defTabSz="342900" rtl="0" fontAlgn="base">
        <a:spcBef>
          <a:spcPct val="0"/>
        </a:spcBef>
        <a:spcAft>
          <a:spcPct val="0"/>
        </a:spcAft>
        <a:defRPr sz="2700" b="1">
          <a:solidFill>
            <a:schemeClr val="bg1"/>
          </a:solidFill>
          <a:latin typeface="Helvetica" panose="020B0604020202020204" pitchFamily="34" charset="0"/>
          <a:cs typeface="Helvetica" panose="020B0604020202020204" pitchFamily="34" charset="0"/>
        </a:defRPr>
      </a:lvl8pPr>
      <a:lvl9pPr marL="1828800" algn="l" defTabSz="342900" rtl="0" fontAlgn="base">
        <a:spcBef>
          <a:spcPct val="0"/>
        </a:spcBef>
        <a:spcAft>
          <a:spcPct val="0"/>
        </a:spcAft>
        <a:defRPr sz="2700" b="1">
          <a:solidFill>
            <a:schemeClr val="bg1"/>
          </a:solidFill>
          <a:latin typeface="Helvetica" panose="020B0604020202020204" pitchFamily="34" charset="0"/>
          <a:cs typeface="Helvetica" panose="020B0604020202020204" pitchFamily="34" charset="0"/>
        </a:defRPr>
      </a:lvl9pPr>
    </p:titleStyle>
    <p:bodyStyle>
      <a:lvl1pPr marL="257175" indent="-257175" algn="l" defTabSz="342900" rtl="0" eaLnBrk="0" fontAlgn="base" hangingPunct="0">
        <a:spcBef>
          <a:spcPct val="20000"/>
        </a:spcBef>
        <a:spcAft>
          <a:spcPct val="0"/>
        </a:spcAft>
        <a:buClr>
          <a:schemeClr val="tx2"/>
        </a:buClr>
        <a:buFont typeface="Arial" panose="020B0604020202020204" pitchFamily="34" charset="0"/>
        <a:buChar char="•"/>
        <a:defRPr sz="1500" kern="1200">
          <a:solidFill>
            <a:schemeClr val="tx1"/>
          </a:solidFill>
          <a:latin typeface="Helvetica"/>
          <a:ea typeface="+mn-ea"/>
          <a:cs typeface="Helvetica"/>
        </a:defRPr>
      </a:lvl1pPr>
      <a:lvl2pPr marL="557213" indent="-214313"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mn-ea"/>
          <a:cs typeface="Helvetica"/>
        </a:defRPr>
      </a:lvl2pPr>
      <a:lvl3pPr marL="857250" indent="-171450" algn="l" defTabSz="342900" rtl="0" eaLnBrk="0" fontAlgn="base" hangingPunct="0">
        <a:spcBef>
          <a:spcPct val="20000"/>
        </a:spcBef>
        <a:spcAft>
          <a:spcPct val="0"/>
        </a:spcAft>
        <a:buFont typeface="Courier New" panose="02070309020205020404" pitchFamily="49" charset="0"/>
        <a:buChar char="o"/>
        <a:defRPr sz="1500" kern="1200">
          <a:solidFill>
            <a:schemeClr val="tx1"/>
          </a:solidFill>
          <a:latin typeface="Helvetica"/>
          <a:ea typeface="+mn-ea"/>
          <a:cs typeface="Helvetica"/>
        </a:defRPr>
      </a:lvl3pPr>
      <a:lvl4pPr marL="1200150" indent="-171450" algn="l" defTabSz="342900" rtl="0" eaLnBrk="0" fontAlgn="base" hangingPunct="0">
        <a:spcBef>
          <a:spcPct val="20000"/>
        </a:spcBef>
        <a:spcAft>
          <a:spcPct val="0"/>
        </a:spcAft>
        <a:buClr>
          <a:schemeClr val="tx2"/>
        </a:buClr>
        <a:buFont typeface="Wingdings" panose="05000000000000000000" pitchFamily="2" charset="2"/>
        <a:buChar char="§"/>
        <a:defRPr sz="1500" kern="1200">
          <a:solidFill>
            <a:schemeClr val="tx1"/>
          </a:solidFill>
          <a:latin typeface="Helvetica"/>
          <a:ea typeface="+mn-ea"/>
          <a:cs typeface="Helvetica"/>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3857892C-23FB-4F07-B6D3-1EF74DDBACFA}" type="datetimeFigureOut">
              <a:rPr lang="en-US"/>
              <a:pPr>
                <a:defRPr/>
              </a:pPr>
              <a:t>12/15/19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86CB485C-EFA8-41E1-ADB7-D96F66A005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84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5F9D0A6-6D9D-4AE7-BC1B-EA14896F6BA7}" type="datetimeFigureOut">
              <a:rPr lang="en-US"/>
              <a:pPr>
                <a:defRPr/>
              </a:pPr>
              <a:t>12/15/19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EBC6DDE2-B363-41D6-AC86-F02DE2D788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4411"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pic>
        <p:nvPicPr>
          <p:cNvPr id="3076"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82"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0"/>
          <p:cNvSpPr>
            <a:spLocks noGrp="1"/>
          </p:cNvSpPr>
          <p:nvPr>
            <p:ph type="title"/>
          </p:nvPr>
        </p:nvSpPr>
        <p:spPr bwMode="auto">
          <a:xfrm>
            <a:off x="228600" y="228600"/>
            <a:ext cx="7315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4100"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83" r:id="rId1"/>
  </p:sldLayoutIdLst>
  <p:txStyles>
    <p:titleStyle>
      <a:lvl1pPr algn="l" defTabSz="457200" rtl="0" eaLnBrk="0" fontAlgn="base" hangingPunct="0">
        <a:spcBef>
          <a:spcPct val="0"/>
        </a:spcBef>
        <a:spcAft>
          <a:spcPct val="0"/>
        </a:spcAft>
        <a:defRPr sz="4400" kern="12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panose="020B0604020202020204" pitchFamily="34" charset="0"/>
        </a:defRPr>
      </a:lvl2pPr>
      <a:lvl3pPr algn="l" defTabSz="457200" rtl="0" eaLnBrk="0" fontAlgn="base" hangingPunct="0">
        <a:spcBef>
          <a:spcPct val="0"/>
        </a:spcBef>
        <a:spcAft>
          <a:spcPct val="0"/>
        </a:spcAft>
        <a:defRPr sz="4400">
          <a:solidFill>
            <a:schemeClr val="tx1"/>
          </a:solidFill>
          <a:latin typeface="Arial" panose="020B0604020202020204" pitchFamily="34" charset="0"/>
        </a:defRPr>
      </a:lvl3pPr>
      <a:lvl4pPr algn="l" defTabSz="457200" rtl="0" eaLnBrk="0" fontAlgn="base" hangingPunct="0">
        <a:spcBef>
          <a:spcPct val="0"/>
        </a:spcBef>
        <a:spcAft>
          <a:spcPct val="0"/>
        </a:spcAft>
        <a:defRPr sz="4400">
          <a:solidFill>
            <a:schemeClr val="tx1"/>
          </a:solidFill>
          <a:latin typeface="Arial" panose="020B0604020202020204" pitchFamily="34" charset="0"/>
        </a:defRPr>
      </a:lvl4pPr>
      <a:lvl5pPr algn="l" defTabSz="457200" rtl="0" eaLnBrk="0" fontAlgn="base" hangingPunct="0">
        <a:spcBef>
          <a:spcPct val="0"/>
        </a:spcBef>
        <a:spcAft>
          <a:spcPct val="0"/>
        </a:spcAft>
        <a:defRPr sz="4400">
          <a:solidFill>
            <a:schemeClr val="tx1"/>
          </a:solidFill>
          <a:latin typeface="Arial" panose="020B0604020202020204" pitchFamily="34" charset="0"/>
        </a:defRPr>
      </a:lvl5pPr>
      <a:lvl6pPr marL="457200" algn="l" defTabSz="457200" rtl="0" fontAlgn="base">
        <a:spcBef>
          <a:spcPct val="0"/>
        </a:spcBef>
        <a:spcAft>
          <a:spcPct val="0"/>
        </a:spcAft>
        <a:defRPr sz="4400">
          <a:solidFill>
            <a:schemeClr val="tx1"/>
          </a:solidFill>
          <a:latin typeface="Arial" panose="020B0604020202020204" pitchFamily="34" charset="0"/>
        </a:defRPr>
      </a:lvl6pPr>
      <a:lvl7pPr marL="914400" algn="l" defTabSz="457200" rtl="0" fontAlgn="base">
        <a:spcBef>
          <a:spcPct val="0"/>
        </a:spcBef>
        <a:spcAft>
          <a:spcPct val="0"/>
        </a:spcAft>
        <a:defRPr sz="4400">
          <a:solidFill>
            <a:schemeClr val="tx1"/>
          </a:solidFill>
          <a:latin typeface="Arial" panose="020B0604020202020204" pitchFamily="34" charset="0"/>
        </a:defRPr>
      </a:lvl7pPr>
      <a:lvl8pPr marL="1371600" algn="l" defTabSz="457200" rtl="0" fontAlgn="base">
        <a:spcBef>
          <a:spcPct val="0"/>
        </a:spcBef>
        <a:spcAft>
          <a:spcPct val="0"/>
        </a:spcAft>
        <a:defRPr sz="4400">
          <a:solidFill>
            <a:schemeClr val="tx1"/>
          </a:solidFill>
          <a:latin typeface="Arial" panose="020B0604020202020204" pitchFamily="34" charset="0"/>
        </a:defRPr>
      </a:lvl8pPr>
      <a:lvl9pPr marL="1828800" algn="l" defTabSz="457200"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5124" name="Text Placeholder 2"/>
          <p:cNvSpPr>
            <a:spLocks noGrp="1"/>
          </p:cNvSpPr>
          <p:nvPr>
            <p:ph type="body" idx="1"/>
          </p:nvPr>
        </p:nvSpPr>
        <p:spPr bwMode="auto">
          <a:xfrm>
            <a:off x="228600" y="1371600"/>
            <a:ext cx="8458200"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412" r:id="rId1"/>
    <p:sldLayoutId id="2147484413" r:id="rId2"/>
    <p:sldLayoutId id="2147484484" r:id="rId3"/>
    <p:sldLayoutId id="2147484485" r:id="rId4"/>
    <p:sldLayoutId id="2147484486" r:id="rId5"/>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
        <p:nvSpPr>
          <p:cNvPr id="6148" name="Text Placeholder 2"/>
          <p:cNvSpPr>
            <a:spLocks noGrp="1"/>
          </p:cNvSpPr>
          <p:nvPr>
            <p:ph type="body" idx="1"/>
          </p:nvPr>
        </p:nvSpPr>
        <p:spPr bwMode="auto">
          <a:xfrm>
            <a:off x="228600" y="1371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414" r:id="rId1"/>
  </p:sldLayoutIdLst>
  <p:txStyles>
    <p:titleStyle>
      <a:lvl1pPr algn="l" defTabSz="457200" rtl="0" eaLnBrk="0" fontAlgn="base" hangingPunct="0">
        <a:spcBef>
          <a:spcPct val="0"/>
        </a:spcBef>
        <a:spcAft>
          <a:spcPct val="0"/>
        </a:spcAft>
        <a:defRPr sz="3600" b="1" kern="1200">
          <a:solidFill>
            <a:srgbClr val="FFFFFF"/>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
        <p:nvSpPr>
          <p:cNvPr id="7172" name="Text Placeholder 2"/>
          <p:cNvSpPr>
            <a:spLocks noGrp="1"/>
          </p:cNvSpPr>
          <p:nvPr>
            <p:ph type="body" idx="1"/>
          </p:nvPr>
        </p:nvSpPr>
        <p:spPr bwMode="auto">
          <a:xfrm>
            <a:off x="228600" y="1371600"/>
            <a:ext cx="4572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
        <p:nvSpPr>
          <p:cNvPr id="8196" name="Text Placeholder 2"/>
          <p:cNvSpPr>
            <a:spLocks noGrp="1"/>
          </p:cNvSpPr>
          <p:nvPr>
            <p:ph type="body" idx="1"/>
          </p:nvPr>
        </p:nvSpPr>
        <p:spPr bwMode="auto">
          <a:xfrm>
            <a:off x="228600" y="1371600"/>
            <a:ext cx="4572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8197"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19"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9220" name="Text Placeholder 2"/>
          <p:cNvSpPr>
            <a:spLocks noGrp="1"/>
          </p:cNvSpPr>
          <p:nvPr>
            <p:ph type="body" idx="1"/>
          </p:nvPr>
        </p:nvSpPr>
        <p:spPr bwMode="auto">
          <a:xfrm>
            <a:off x="228600" y="27432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9221"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20" r:id="rId1"/>
  </p:sldLayoutIdLst>
  <p:txStyles>
    <p:titleStyle>
      <a:lvl1pPr algn="l" defTabSz="457200" rtl="0" eaLnBrk="0" fontAlgn="base" hangingPunct="0">
        <a:spcBef>
          <a:spcPct val="0"/>
        </a:spcBef>
        <a:spcAft>
          <a:spcPct val="0"/>
        </a:spcAft>
        <a:defRPr sz="3600" b="1" kern="1200">
          <a:solidFill>
            <a:srgbClr val="FFFFFF"/>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bg1"/>
          </a:solidFill>
          <a:latin typeface="Helvetica"/>
          <a:ea typeface="+mn-ea"/>
          <a:cs typeface="Helvetica"/>
        </a:defRPr>
      </a:lvl3pPr>
      <a:lvl4pPr marL="1600200" indent="-228600" algn="l" defTabSz="457200" rtl="0" eaLnBrk="0" fontAlgn="base" hangingPunct="0">
        <a:spcBef>
          <a:spcPct val="20000"/>
        </a:spcBef>
        <a:spcAft>
          <a:spcPct val="0"/>
        </a:spcAft>
        <a:buFont typeface="Wingdings" panose="05000000000000000000" pitchFamily="2" charset="2"/>
        <a:buChar char="§"/>
        <a:defRPr sz="2000" kern="1200">
          <a:solidFill>
            <a:schemeClr val="bg1"/>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www.pitt.edu/super1" TargetMode="External"/><Relationship Id="rId1" Type="http://schemas.openxmlformats.org/officeDocument/2006/relationships/slideLayout" Target="../slideLayouts/slideLayout6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jpeg"/><Relationship Id="rId1" Type="http://schemas.openxmlformats.org/officeDocument/2006/relationships/slideLayout" Target="../slideLayouts/slideLayout3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jpeg"/><Relationship Id="rId1" Type="http://schemas.openxmlformats.org/officeDocument/2006/relationships/slideLayout" Target="../slideLayouts/slideLayout2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4.xml"/><Relationship Id="rId3" Type="http://schemas.openxmlformats.org/officeDocument/2006/relationships/image" Target="../media/image3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5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hyperlink" Target="http://www.apsnet.org/edcenter/intropp/lessons/viruses/Pages/PapayaRingspotvirus.aspx" TargetMode="External"/><Relationship Id="rId3" Type="http://schemas.openxmlformats.org/officeDocument/2006/relationships/hyperlink" Target="http://hawaiitribune-herald.com/sections/news/local-news/papaya-gmo-success-story.htm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6.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hyperlink" Target="http://supportprecisionagriculture.org/" TargetMode="External"/><Relationship Id="rId6" Type="http://schemas.openxmlformats.org/officeDocument/2006/relationships/image" Target="../media/image46.png"/><Relationship Id="rId1" Type="http://schemas.openxmlformats.org/officeDocument/2006/relationships/slideLayout" Target="../slideLayouts/slideLayout64.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hyperlink" Target="http://supportprecisionagriculture.org/" TargetMode="External"/><Relationship Id="rId1" Type="http://schemas.openxmlformats.org/officeDocument/2006/relationships/slideLayout" Target="../slideLayouts/slideLayout5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375" y="354013"/>
            <a:ext cx="7513638" cy="5134739"/>
          </a:xfrm>
          <a:prstGeom prst="rect">
            <a:avLst/>
          </a:prstGeom>
          <a:noFill/>
        </p:spPr>
        <p:txBody>
          <a:bodyPr>
            <a:spAutoFit/>
          </a:bodyPr>
          <a:lstStyle/>
          <a:p>
            <a:pPr algn="ctr" defTabSz="685800">
              <a:defRPr/>
            </a:pPr>
            <a:r>
              <a:rPr lang="en-US" sz="3300" b="1" dirty="0">
                <a:solidFill>
                  <a:srgbClr val="FF0000"/>
                </a:solidFill>
                <a:latin typeface="Calibri" panose="020F0502020204030204"/>
              </a:rPr>
              <a:t>१४२ नोबेल पुरस्कार विजेताओं का </a:t>
            </a:r>
            <a:r>
              <a:rPr lang="hi-in" sz="3300" b="1" dirty="0">
                <a:solidFill>
                  <a:srgbClr val="FF0000"/>
                </a:solidFill>
                <a:latin typeface="Calibri" panose="020F0502020204030204"/>
              </a:rPr>
              <a:t>जीएमओ</a:t>
            </a:r>
            <a:endParaRPr lang="en-US" sz="3300" b="1" dirty="0">
              <a:solidFill>
                <a:srgbClr val="FF0000"/>
              </a:solidFill>
              <a:latin typeface="Calibri" panose="020F0502020204030204"/>
            </a:endParaRPr>
          </a:p>
          <a:p>
            <a:pPr algn="ctr" defTabSz="685800">
              <a:defRPr/>
            </a:pPr>
            <a:r>
              <a:rPr lang="en-US" sz="3300" b="1" dirty="0">
                <a:solidFill>
                  <a:srgbClr val="FF0000"/>
                </a:solidFill>
                <a:latin typeface="Calibri" panose="020F0502020204030204"/>
              </a:rPr>
              <a:t>समर्थन </a:t>
            </a:r>
          </a:p>
          <a:p>
            <a:pPr algn="ctr" defTabSz="685800">
              <a:defRPr/>
            </a:pPr>
            <a:endParaRPr lang="en-US" b="1" dirty="0">
              <a:solidFill>
                <a:prstClr val="black"/>
              </a:solidFill>
              <a:latin typeface="Calibri" panose="020F0502020204030204"/>
            </a:endParaRPr>
          </a:p>
          <a:p>
            <a:pPr algn="ctr" defTabSz="685800">
              <a:defRPr/>
            </a:pPr>
            <a:r>
              <a:rPr lang="en-US" b="1" dirty="0">
                <a:solidFill>
                  <a:prstClr val="black"/>
                </a:solidFill>
                <a:latin typeface="Calibri" panose="020F0502020204030204"/>
              </a:rPr>
              <a:t>रिचर्ड जे रॉबर्ट्स</a:t>
            </a:r>
          </a:p>
          <a:p>
            <a:pPr algn="ctr" defTabSz="685800">
              <a:defRPr/>
            </a:pPr>
            <a:endParaRPr lang="en-US" b="1" dirty="0">
              <a:solidFill>
                <a:prstClr val="black"/>
              </a:solidFill>
              <a:latin typeface="Calibri" panose="020F0502020204030204"/>
            </a:endParaRPr>
          </a:p>
          <a:p>
            <a:pPr algn="ctr" defTabSz="685800">
              <a:defRPr/>
            </a:pPr>
            <a:endParaRPr lang="en-US" b="1" dirty="0">
              <a:solidFill>
                <a:prstClr val="black"/>
              </a:solidFill>
              <a:latin typeface="Calibri" panose="020F0502020204030204"/>
            </a:endParaRPr>
          </a:p>
          <a:p>
            <a:pPr algn="ctr" defTabSz="685800">
              <a:defRPr/>
            </a:pPr>
            <a:endParaRPr lang="en-US" b="1" dirty="0">
              <a:solidFill>
                <a:prstClr val="black"/>
              </a:solidFill>
              <a:latin typeface="Calibri" panose="020F0502020204030204"/>
            </a:endParaRPr>
          </a:p>
          <a:p>
            <a:pPr algn="ctr" defTabSz="685800">
              <a:defRPr/>
            </a:pPr>
            <a:endParaRPr lang="en-US" b="1" dirty="0">
              <a:solidFill>
                <a:prstClr val="black"/>
              </a:solidFill>
              <a:latin typeface="Calibri" panose="020F0502020204030204"/>
            </a:endParaRPr>
          </a:p>
          <a:p>
            <a:pPr algn="ctr" defTabSz="685800">
              <a:defRPr/>
            </a:pPr>
            <a:endParaRPr lang="en-US" b="1" dirty="0">
              <a:solidFill>
                <a:prstClr val="black"/>
              </a:solidFill>
              <a:latin typeface="Calibri" panose="020F0502020204030204"/>
            </a:endParaRPr>
          </a:p>
          <a:p>
            <a:pPr algn="ctr" defTabSz="685800">
              <a:defRPr/>
            </a:pPr>
            <a:r>
              <a:rPr lang="en-US" b="1" dirty="0">
                <a:solidFill>
                  <a:prstClr val="black"/>
                </a:solidFill>
                <a:latin typeface="Calibri" panose="020F0502020204030204"/>
              </a:rPr>
              <a:t>ICGEB राज्यपालों, 22 मई</a:t>
            </a:r>
            <a:r>
              <a:rPr lang="en-US" b="1" baseline="30000" dirty="0">
                <a:solidFill>
                  <a:prstClr val="black"/>
                </a:solidFill>
                <a:latin typeface="Calibri" panose="020F0502020204030204"/>
              </a:rPr>
              <a:t>एन डी</a:t>
            </a:r>
            <a:r>
              <a:rPr lang="en-US" b="1" dirty="0">
                <a:solidFill>
                  <a:prstClr val="black"/>
                </a:solidFill>
                <a:latin typeface="Calibri" panose="020F0502020204030204"/>
              </a:rPr>
              <a:t> 2019</a:t>
            </a:r>
          </a:p>
          <a:p>
            <a:pPr algn="ctr" defTabSz="685800">
              <a:defRPr/>
            </a:pPr>
            <a:endParaRPr lang="en-US" b="1" dirty="0">
              <a:solidFill>
                <a:prstClr val="black"/>
              </a:solidFill>
              <a:latin typeface="Calibri" panose="020F0502020204030204"/>
            </a:endParaRPr>
          </a:p>
          <a:p>
            <a:pPr algn="ctr" defTabSz="685800">
              <a:defRPr/>
            </a:pPr>
            <a:endParaRPr lang="en-US" sz="1500" b="1" dirty="0">
              <a:solidFill>
                <a:prstClr val="black"/>
              </a:solidFill>
              <a:latin typeface="Calibri" panose="020F0502020204030204"/>
            </a:endParaRPr>
          </a:p>
          <a:p>
            <a:pPr algn="ctr" defTabSz="685800">
              <a:defRPr/>
            </a:pPr>
            <a:endParaRPr lang="en-US" sz="1500" b="1" dirty="0">
              <a:solidFill>
                <a:prstClr val="black"/>
              </a:solidFill>
              <a:latin typeface="Calibri" panose="020F0502020204030204"/>
            </a:endParaRPr>
          </a:p>
          <a:p>
            <a:pPr algn="ctr" defTabSz="685800">
              <a:defRPr/>
            </a:pPr>
            <a:endParaRPr lang="en-US" sz="1500" b="1" dirty="0">
              <a:solidFill>
                <a:prstClr val="black"/>
              </a:solidFill>
              <a:latin typeface="Calibri" panose="020F0502020204030204"/>
            </a:endParaRPr>
          </a:p>
          <a:p>
            <a:pPr algn="ctr" defTabSz="685800">
              <a:defRPr/>
            </a:pPr>
            <a:endParaRPr lang="en-US" sz="900" b="1" dirty="0">
              <a:solidFill>
                <a:prstClr val="black"/>
              </a:solidFill>
              <a:latin typeface="Calibri" panose="020F0502020204030204"/>
            </a:endParaRPr>
          </a:p>
          <a:p>
            <a:pPr algn="ctr">
              <a:defRPr/>
            </a:pPr>
            <a:endParaRPr lang="en-US" sz="2800" b="1" baseline="-25000" dirty="0">
              <a:solidFill>
                <a:prstClr val="black"/>
              </a:solidFill>
            </a:endParaRPr>
          </a:p>
          <a:p>
            <a:pPr algn="ctr" defTabSz="685800">
              <a:defRPr/>
            </a:pPr>
            <a:endParaRPr lang="en-US" sz="1350" dirty="0">
              <a:solidFill>
                <a:prstClr val="black"/>
              </a:solidFill>
              <a:latin typeface="Calibri" panose="020F0502020204030204"/>
            </a:endParaRPr>
          </a:p>
          <a:p>
            <a:pPr defTabSz="685800">
              <a:defRPr/>
            </a:pPr>
            <a:endParaRPr lang="en-US" sz="1350" dirty="0">
              <a:solidFill>
                <a:prstClr val="black"/>
              </a:solidFill>
              <a:latin typeface="Calibri" panose="020F0502020204030204"/>
            </a:endParaRPr>
          </a:p>
        </p:txBody>
      </p:sp>
      <p:pic>
        <p:nvPicPr>
          <p:cNvPr id="307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75" y="2232295"/>
            <a:ext cx="1504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
          <p:cNvSpPr txBox="1">
            <a:spLocks noChangeArrowheads="1"/>
          </p:cNvSpPr>
          <p:nvPr/>
        </p:nvSpPr>
        <p:spPr bwMode="auto">
          <a:xfrm>
            <a:off x="1230313" y="4402138"/>
            <a:ext cx="68802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200" dirty="0"/>
              <a:t>डॉ रॉबर्ट्स बहुभाषी विज्ञान के समर्थक हैं । डीआरएस रोनाल्ड लापोर्टे, यूजीन शुनिकोव, इस्माइल सेराजिन और कई अन्य लोगों द्वारा बीड़ा उठाया पहल के लिए धन्यवाद, Trieste में दिया गया यह व्याख्यान कई अलग-अलग भाषाओं में उपलब्ध है</a:t>
            </a:r>
          </a:p>
          <a:p>
            <a:pPr>
              <a:defRPr/>
            </a:pPr>
            <a:endParaRPr lang="en-US" altLang="en-US" sz="1200" dirty="0"/>
          </a:p>
          <a:p>
            <a:pPr>
              <a:defRPr/>
            </a:pPr>
            <a:endParaRPr lang="en-US" altLang="en-US" sz="1200" dirty="0"/>
          </a:p>
          <a:p>
            <a:pPr>
              <a:defRPr/>
            </a:pPr>
            <a:r>
              <a:rPr lang="en-US" altLang="en-US" sz="1200" dirty="0"/>
              <a:t>यहां 6500 भाषाएं हैं, लेकिन विज्ञान की सिर्फ एक भाषा (अंग्रेजी) है। डॉ रॉबर्ट्स और दूसरों द्वारा इस प्रस्तुति के साथ हम बहुभाषी विज्ञान विकसित कर रहे है विज्ञान में भाषा की समस्या को कम करने के लिए (</a:t>
            </a:r>
            <a:r>
              <a:rPr lang="en-US" altLang="en-US" sz="1200" dirty="0">
                <a:hlinkClick r:id="rId4"/>
              </a:rPr>
              <a:t>www.pitt.edu/~super1</a:t>
            </a:r>
            <a:r>
              <a:rPr lang="en-US" altLang="en-US" sz="1200" dirty="0"/>
              <a:t>)</a:t>
            </a:r>
          </a:p>
          <a:p>
            <a:pPr>
              <a:defRPr/>
            </a:pPr>
            <a:endParaRPr lang="en-US" altLang="en-US" sz="1200" dirty="0"/>
          </a:p>
          <a:p>
            <a:pPr>
              <a:defRPr/>
            </a:pPr>
            <a:endParaRPr lang="en-US" altLang="en-US" sz="1200" dirty="0"/>
          </a:p>
          <a:p>
            <a:pPr>
              <a:defRPr/>
            </a:pPr>
            <a:r>
              <a:rPr lang="en-US" altLang="en-US" sz="1200"/>
              <a:t>हिंदी </a:t>
            </a:r>
            <a:r>
              <a:rPr lang="en-US" sz="1200" dirty="0"/>
              <a:t>संस्करण मशीन अनुवाद द्वारा तैयार और संपादित/द्वारा सही </a:t>
            </a:r>
            <a:r>
              <a:rPr lang="en-US" sz="1200" dirty="0">
                <a:solidFill>
                  <a:schemeClr val="bg1">
                    <a:lumMod val="75000"/>
                  </a:schemeClr>
                </a:solidFill>
              </a:rPr>
              <a:t>(कृपया रखो नाम (एस)</a:t>
            </a:r>
            <a:endParaRPr lang="en-US" altLang="en-US" sz="1200" dirty="0">
              <a:solidFill>
                <a:schemeClr val="bg1">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7388" y="228600"/>
            <a:ext cx="7942262" cy="576263"/>
          </a:xfrm>
        </p:spPr>
        <p:txBody>
          <a:bodyPr>
            <a:normAutofit fontScale="90000"/>
          </a:bodyPr>
          <a:lstStyle/>
          <a:p>
            <a:pPr algn="ctr" eaLnBrk="1" fontAlgn="auto" hangingPunct="1">
              <a:spcAft>
                <a:spcPts val="0"/>
              </a:spcAft>
              <a:defRPr/>
            </a:pPr>
            <a:r>
              <a:rPr lang="en-US" dirty="0"/>
              <a:t>पारंपरिक बनाम सटीक तरीके</a:t>
            </a:r>
          </a:p>
        </p:txBody>
      </p:sp>
      <p:sp>
        <p:nvSpPr>
          <p:cNvPr id="4" name="Content Placeholder 3"/>
          <p:cNvSpPr>
            <a:spLocks noGrp="1"/>
          </p:cNvSpPr>
          <p:nvPr>
            <p:ph idx="10"/>
          </p:nvPr>
        </p:nvSpPr>
        <p:spPr>
          <a:xfrm>
            <a:off x="687388" y="2957513"/>
            <a:ext cx="7942262" cy="4189412"/>
          </a:xfrm>
        </p:spPr>
        <p:txBody>
          <a:bodyPr rtlCol="0">
            <a:normAutofit/>
          </a:bodyPr>
          <a:lstStyle/>
          <a:p>
            <a:pPr algn="ctr" eaLnBrk="1" fontAlgn="auto" hangingPunct="1">
              <a:spcAft>
                <a:spcPts val="0"/>
              </a:spcAft>
              <a:buFont typeface="Arial"/>
              <a:buChar char="•"/>
              <a:defRPr/>
            </a:pPr>
            <a:endParaRPr lang="en-US" sz="2200" dirty="0">
              <a:solidFill>
                <a:schemeClr val="accent6"/>
              </a:solidFill>
            </a:endParaRPr>
          </a:p>
          <a:p>
            <a:pPr algn="ctr" eaLnBrk="1" fontAlgn="auto" hangingPunct="1">
              <a:spcAft>
                <a:spcPts val="0"/>
              </a:spcAft>
              <a:buFont typeface="Arial"/>
              <a:buChar char="•"/>
              <a:defRPr/>
            </a:pPr>
            <a:endParaRPr lang="en-US" sz="2200" dirty="0">
              <a:solidFill>
                <a:schemeClr val="accent6"/>
              </a:solidFill>
            </a:endParaRPr>
          </a:p>
          <a:p>
            <a:pPr algn="ctr" eaLnBrk="1" fontAlgn="auto" hangingPunct="1">
              <a:spcAft>
                <a:spcPts val="0"/>
              </a:spcAft>
              <a:buFont typeface="Arial"/>
              <a:buChar char="•"/>
              <a:defRPr/>
            </a:pPr>
            <a:endParaRPr lang="en-US" sz="2200" dirty="0">
              <a:solidFill>
                <a:schemeClr val="accent6"/>
              </a:solidFill>
            </a:endParaRPr>
          </a:p>
          <a:p>
            <a:pPr marL="0" indent="0" algn="ctr" eaLnBrk="1" fontAlgn="auto" hangingPunct="1">
              <a:spcAft>
                <a:spcPts val="0"/>
              </a:spcAft>
              <a:buFont typeface="Arial"/>
              <a:buNone/>
              <a:defRPr/>
            </a:pPr>
            <a:r>
              <a:rPr lang="en-US" sz="3600" b="1" dirty="0">
                <a:solidFill>
                  <a:srgbClr val="FF0000"/>
                </a:solidFill>
              </a:rPr>
              <a:t>अगर मैं एक हवाई जहाज से एक जीपीएस </a:t>
            </a:r>
            <a:r>
              <a:rPr lang="hi-in" sz="3600" b="1" dirty="0">
                <a:solidFill>
                  <a:srgbClr val="FF0000"/>
                </a:solidFill>
              </a:rPr>
              <a:t>लेकर नई कार में डालू, फिर क्या </a:t>
            </a:r>
            <a:r>
              <a:rPr lang="en-US" sz="3600" b="1" dirty="0">
                <a:solidFill>
                  <a:srgbClr val="FF0000"/>
                </a:solidFill>
              </a:rPr>
              <a:t>नई कार </a:t>
            </a:r>
            <a:r>
              <a:rPr lang="hi-in" sz="3600" b="1" dirty="0">
                <a:solidFill>
                  <a:srgbClr val="FF0000"/>
                </a:solidFill>
              </a:rPr>
              <a:t>उड़ सकेगा</a:t>
            </a:r>
            <a:r>
              <a:rPr lang="en-US" sz="3600" b="1" dirty="0">
                <a:solidFill>
                  <a:srgbClr val="FF0000"/>
                </a:solidFill>
              </a:rPr>
              <a:t>?</a:t>
            </a:r>
          </a:p>
        </p:txBody>
      </p:sp>
      <p:sp>
        <p:nvSpPr>
          <p:cNvPr id="5" name="Rectangle 4"/>
          <p:cNvSpPr/>
          <p:nvPr/>
        </p:nvSpPr>
        <p:spPr>
          <a:xfrm>
            <a:off x="663575" y="4006850"/>
            <a:ext cx="8066088" cy="2286000"/>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noFill/>
            </a:endParaRPr>
          </a:p>
        </p:txBody>
      </p:sp>
      <p:pic>
        <p:nvPicPr>
          <p:cNvPr id="491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388" y="965200"/>
            <a:ext cx="7942262"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4588" cy="576263"/>
          </a:xfrm>
        </p:spPr>
        <p:txBody>
          <a:bodyPr>
            <a:normAutofit fontScale="90000"/>
          </a:bodyPr>
          <a:lstStyle/>
          <a:p>
            <a:pPr algn="ctr" eaLnBrk="1" fontAlgn="auto" hangingPunct="1">
              <a:spcAft>
                <a:spcPts val="0"/>
              </a:spcAft>
              <a:defRPr/>
            </a:pPr>
            <a:r>
              <a:rPr lang="en-US" dirty="0"/>
              <a:t>आनुवंशिक संशोधन एक विधि को संदर्भित करता है</a:t>
            </a:r>
          </a:p>
        </p:txBody>
      </p:sp>
      <p:sp>
        <p:nvSpPr>
          <p:cNvPr id="51203" name="Content Placeholder 2"/>
          <p:cNvSpPr>
            <a:spLocks noGrp="1"/>
          </p:cNvSpPr>
          <p:nvPr>
            <p:ph idx="10"/>
          </p:nvPr>
        </p:nvSpPr>
        <p:spPr>
          <a:xfrm>
            <a:off x="189706" y="1267767"/>
            <a:ext cx="8764588" cy="4916488"/>
          </a:xfrm>
        </p:spPr>
        <p:txBody>
          <a:bodyPr/>
          <a:lstStyle/>
          <a:p>
            <a:pPr marL="0" indent="0" algn="ctr" eaLnBrk="1" hangingPunct="1">
              <a:buFont typeface="Arial" panose="020B0604020202020204" pitchFamily="34" charset="0"/>
              <a:buNone/>
            </a:pPr>
            <a:r>
              <a:rPr lang="en-US" altLang="en-US" sz="4000" dirty="0">
                <a:latin typeface="Helvetica" panose="020B0604020202020204" pitchFamily="34" charset="0"/>
                <a:cs typeface="Helvetica" panose="020B0604020202020204" pitchFamily="34" charset="0"/>
              </a:rPr>
              <a:t>लेकिन महत्वपूर्ण बात </a:t>
            </a:r>
          </a:p>
          <a:p>
            <a:pPr marL="0" indent="0" algn="ctr" eaLnBrk="1" hangingPunct="1">
              <a:buFont typeface="Arial" panose="020B0604020202020204" pitchFamily="34" charset="0"/>
              <a:buNone/>
            </a:pPr>
            <a:endParaRPr lang="en-US" altLang="en-US" sz="4000" dirty="0">
              <a:solidFill>
                <a:srgbClr val="FF0000"/>
              </a:solidFill>
              <a:latin typeface="Helvetica" panose="020B0604020202020204" pitchFamily="34" charset="0"/>
              <a:cs typeface="Helvetica" panose="020B0604020202020204" pitchFamily="34" charset="0"/>
            </a:endParaRPr>
          </a:p>
          <a:p>
            <a:pPr marL="0" indent="0" algn="ctr" eaLnBrk="1" hangingPunct="1">
              <a:buFont typeface="Arial" panose="020B0604020202020204" pitchFamily="34" charset="0"/>
              <a:buNone/>
            </a:pPr>
            <a:r>
              <a:rPr lang="en-US" altLang="en-US" sz="4800" dirty="0">
                <a:solidFill>
                  <a:srgbClr val="0070C0"/>
                </a:solidFill>
                <a:latin typeface="Helvetica" panose="020B0604020202020204" pitchFamily="34" charset="0"/>
                <a:cs typeface="Helvetica" panose="020B0604020202020204" pitchFamily="34" charset="0"/>
              </a:rPr>
              <a:t>उत्पाद </a:t>
            </a:r>
            <a:r>
              <a:rPr lang="hi-in" altLang="en-US" sz="4800" dirty="0">
                <a:solidFill>
                  <a:srgbClr val="0070C0"/>
                </a:solidFill>
                <a:latin typeface="Helvetica" panose="020B0604020202020204" pitchFamily="34" charset="0"/>
                <a:cs typeface="Helvetica" panose="020B0604020202020204" pitchFamily="34" charset="0"/>
              </a:rPr>
              <a:t>है</a:t>
            </a:r>
            <a:endParaRPr lang="en-US" altLang="en-US" sz="2800" dirty="0">
              <a:solidFill>
                <a:srgbClr val="0070C0"/>
              </a:solidFill>
              <a:latin typeface="Helvetica" panose="020B0604020202020204" pitchFamily="34" charset="0"/>
              <a:cs typeface="Helvetica" panose="020B0604020202020204" pitchFamily="34" charset="0"/>
            </a:endParaRPr>
          </a:p>
          <a:p>
            <a:pPr marL="0" indent="0" algn="ctr" eaLnBrk="1" hangingPunct="1">
              <a:buFont typeface="Arial" panose="020B0604020202020204" pitchFamily="34" charset="0"/>
              <a:buNone/>
            </a:pPr>
            <a:endParaRPr lang="en-US" altLang="en-US" sz="2400" dirty="0">
              <a:latin typeface="Helvetica" panose="020B0604020202020204" pitchFamily="34" charset="0"/>
              <a:cs typeface="Helvetica" panose="020B0604020202020204" pitchFamily="34" charset="0"/>
            </a:endParaRPr>
          </a:p>
          <a:p>
            <a:pPr marL="0" indent="0" algn="ctr" eaLnBrk="1" hangingPunct="1">
              <a:buFont typeface="Arial" panose="020B0604020202020204" pitchFamily="34" charset="0"/>
              <a:buNone/>
            </a:pPr>
            <a:r>
              <a:rPr lang="en-US" altLang="en-US" sz="4800" dirty="0">
                <a:solidFill>
                  <a:srgbClr val="FF0000"/>
                </a:solidFill>
                <a:latin typeface="Helvetica" panose="020B0604020202020204" pitchFamily="34" charset="0"/>
                <a:cs typeface="Helvetica" panose="020B0604020202020204" pitchFamily="34" charset="0"/>
              </a:rPr>
              <a:t>विधि</a:t>
            </a:r>
            <a:r>
              <a:rPr lang="en-US" altLang="en-US" sz="2800" dirty="0">
                <a:solidFill>
                  <a:srgbClr val="FF0000"/>
                </a:solidFill>
                <a:latin typeface="Helvetica" panose="020B0604020202020204" pitchFamily="34" charset="0"/>
                <a:cs typeface="Helvetica" panose="020B0604020202020204" pitchFamily="34" charset="0"/>
              </a:rPr>
              <a:t> </a:t>
            </a:r>
            <a:r>
              <a:rPr lang="hi-in" altLang="en-US" sz="2800" dirty="0">
                <a:solidFill>
                  <a:srgbClr val="FF0000"/>
                </a:solidFill>
                <a:latin typeface="Helvetica" panose="020B0604020202020204" pitchFamily="34" charset="0"/>
                <a:cs typeface="Helvetica" panose="020B0604020202020204" pitchFamily="34" charset="0"/>
              </a:rPr>
              <a:t>नहीं </a:t>
            </a:r>
            <a:endParaRPr lang="en-US" altLang="en-US" sz="2800" dirty="0">
              <a:solidFill>
                <a:srgbClr val="FF0000"/>
              </a:solidFill>
              <a:latin typeface="Helvetica" panose="020B0604020202020204" pitchFamily="34" charset="0"/>
              <a:cs typeface="Helvetica" panose="020B0604020202020204" pitchFamily="34" charset="0"/>
            </a:endParaRPr>
          </a:p>
          <a:p>
            <a:pPr marL="0" indent="0" algn="ctr" eaLnBrk="1" hangingPunct="1">
              <a:buFont typeface="Arial" panose="020B0604020202020204" pitchFamily="34" charset="0"/>
              <a:buNone/>
            </a:pPr>
            <a:endParaRPr lang="en-US" altLang="en-US" sz="2800" dirty="0">
              <a:solidFill>
                <a:srgbClr val="FF0000"/>
              </a:solidFill>
              <a:latin typeface="Helvetica" panose="020B0604020202020204" pitchFamily="34" charset="0"/>
              <a:cs typeface="Helvetica" panose="020B0604020202020204" pitchFamily="34" charset="0"/>
            </a:endParaRPr>
          </a:p>
          <a:p>
            <a:pPr marL="0" indent="0" algn="ctr" eaLnBrk="1" hangingPunct="1">
              <a:buFont typeface="Arial" panose="020B0604020202020204" pitchFamily="34" charset="0"/>
              <a:buNone/>
            </a:pPr>
            <a:r>
              <a:rPr lang="en-US" altLang="en-US" sz="2800" dirty="0">
                <a:latin typeface="Helvetica" panose="020B0604020202020204" pitchFamily="34" charset="0"/>
                <a:cs typeface="Helvetica" panose="020B0604020202020204" pitchFamily="34" charset="0"/>
              </a:rPr>
              <a:t>यह पारंपरिक प्रजनन के लिए </a:t>
            </a:r>
            <a:r>
              <a:rPr lang="hi-in" altLang="en-US" sz="2800" dirty="0">
                <a:latin typeface="Helvetica" panose="020B0604020202020204" pitchFamily="34" charset="0"/>
                <a:cs typeface="Helvetica" panose="020B0604020202020204" pitchFamily="34" charset="0"/>
              </a:rPr>
              <a:t>सच है</a:t>
            </a:r>
            <a:endParaRPr lang="en-US" altLang="en-US" sz="2800" dirty="0">
              <a:latin typeface="Helvetica" panose="020B0604020202020204" pitchFamily="34" charset="0"/>
              <a:cs typeface="Helvetica"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5"/>
          <p:cNvSpPr txBox="1">
            <a:spLocks noChangeArrowheads="1"/>
          </p:cNvSpPr>
          <p:nvPr/>
        </p:nvSpPr>
        <p:spPr bwMode="auto">
          <a:xfrm>
            <a:off x="688975" y="1711325"/>
            <a:ext cx="77374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a:solidFill>
                  <a:srgbClr val="FF0000"/>
                </a:solidFill>
                <a:latin typeface="Calibri" panose="020F0502020204030204" pitchFamily="34" charset="0"/>
              </a:rPr>
              <a:t>पौधे शिकारियों से दूर नहीं भाग सकते</a:t>
            </a:r>
          </a:p>
          <a:p>
            <a:pPr algn="ctr" eaLnBrk="1" hangingPunct="1"/>
            <a:endParaRPr lang="en-US" altLang="en-US" sz="3600">
              <a:solidFill>
                <a:srgbClr val="000000"/>
              </a:solidFill>
              <a:latin typeface="Calibri" panose="020F0502020204030204" pitchFamily="34" charset="0"/>
            </a:endParaRPr>
          </a:p>
          <a:p>
            <a:pPr algn="ctr" eaLnBrk="1" hangingPunct="1"/>
            <a:r>
              <a:rPr lang="en-US" altLang="en-US" sz="3600">
                <a:solidFill>
                  <a:srgbClr val="0070C0"/>
                </a:solidFill>
                <a:latin typeface="Calibri" panose="020F0502020204030204" pitchFamily="34" charset="0"/>
              </a:rPr>
              <a:t>तो वे खुद को कैसे बचाते हैं?</a:t>
            </a:r>
          </a:p>
          <a:p>
            <a:pPr algn="ctr" eaLnBrk="1" hangingPunct="1"/>
            <a:endParaRPr lang="en-US" altLang="en-US" sz="3600">
              <a:solidFill>
                <a:srgbClr val="000000"/>
              </a:solidFill>
              <a:latin typeface="Calibri" panose="020F0502020204030204" pitchFamily="34" charset="0"/>
            </a:endParaRPr>
          </a:p>
          <a:p>
            <a:pPr algn="ctr" eaLnBrk="1" hangingPunct="1"/>
            <a:r>
              <a:rPr lang="en-US" altLang="en-US" sz="3600">
                <a:solidFill>
                  <a:srgbClr val="00B050"/>
                </a:solidFill>
                <a:latin typeface="Calibri" panose="020F0502020204030204" pitchFamily="34" charset="0"/>
              </a:rPr>
              <a:t>कीटनाशकों के साथ!</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3325" y="587375"/>
            <a:ext cx="4664075"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675" y="2622550"/>
            <a:ext cx="53721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5"/>
          <p:cNvSpPr txBox="1">
            <a:spLocks noChangeArrowheads="1"/>
          </p:cNvSpPr>
          <p:nvPr/>
        </p:nvSpPr>
        <p:spPr bwMode="auto">
          <a:xfrm>
            <a:off x="2868613" y="5640388"/>
            <a:ext cx="1333500" cy="3238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b="1">
                <a:latin typeface="Bookman Old Style" panose="02050604050505020204" pitchFamily="18" charset="0"/>
              </a:rPr>
              <a:t>+ 11 और</a:t>
            </a:r>
          </a:p>
        </p:txBody>
      </p:sp>
      <p:sp>
        <p:nvSpPr>
          <p:cNvPr id="55301" name="TextBox 1"/>
          <p:cNvSpPr txBox="1">
            <a:spLocks noChangeArrowheads="1"/>
          </p:cNvSpPr>
          <p:nvPr/>
        </p:nvSpPr>
        <p:spPr bwMode="auto">
          <a:xfrm>
            <a:off x="5867400" y="828675"/>
            <a:ext cx="3319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solidFill>
                  <a:srgbClr val="FF0000"/>
                </a:solidFill>
                <a:latin typeface="Calibri" panose="020F0502020204030204" pitchFamily="34" charset="0"/>
              </a:rPr>
              <a:t>कई आम सब्जियों में प्राकृतिक कीटनाशकों का स्तर </a:t>
            </a:r>
            <a:r>
              <a:rPr lang="hi-in" altLang="en-US" b="1" dirty="0">
                <a:solidFill>
                  <a:srgbClr val="FF0000"/>
                </a:solidFill>
                <a:latin typeface="Calibri" panose="020F0502020204030204" pitchFamily="34" charset="0"/>
              </a:rPr>
              <a:t>उच्च</a:t>
            </a:r>
            <a:r>
              <a:rPr lang="en-US" altLang="en-US" b="1" dirty="0">
                <a:solidFill>
                  <a:srgbClr val="FF0000"/>
                </a:solidFill>
                <a:latin typeface="Calibri" panose="020F0502020204030204" pitchFamily="34" charset="0"/>
              </a:rPr>
              <a:t> होता है।</a:t>
            </a:r>
          </a:p>
        </p:txBody>
      </p:sp>
      <p:pic>
        <p:nvPicPr>
          <p:cNvPr id="55302" name="Picture 2" descr="Image result for cele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3044825"/>
            <a:ext cx="28575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8425" y="228600"/>
            <a:ext cx="6100763" cy="576263"/>
          </a:xfrm>
        </p:spPr>
        <p:txBody>
          <a:bodyPr>
            <a:normAutofit fontScale="90000"/>
          </a:bodyPr>
          <a:lstStyle/>
          <a:p>
            <a:pPr eaLnBrk="1" fontAlgn="auto" hangingPunct="1">
              <a:spcAft>
                <a:spcPts val="0"/>
              </a:spcAft>
              <a:defRPr/>
            </a:pPr>
            <a:r>
              <a:rPr lang="en-US" dirty="0">
                <a:solidFill>
                  <a:srgbClr val="FFFFFF"/>
                </a:solidFill>
              </a:rPr>
              <a:t>विकासशील देशों में भोजन</a:t>
            </a:r>
          </a:p>
        </p:txBody>
      </p:sp>
      <p:sp>
        <p:nvSpPr>
          <p:cNvPr id="5" name="Content Placeholder 4"/>
          <p:cNvSpPr>
            <a:spLocks noGrp="1"/>
          </p:cNvSpPr>
          <p:nvPr>
            <p:ph idx="10"/>
          </p:nvPr>
        </p:nvSpPr>
        <p:spPr>
          <a:xfrm>
            <a:off x="228600" y="1371600"/>
            <a:ext cx="7729538" cy="4597400"/>
          </a:xfrm>
        </p:spPr>
        <p:txBody>
          <a:bodyPr rtlCol="0">
            <a:normAutofit fontScale="92500"/>
          </a:bodyPr>
          <a:lstStyle/>
          <a:p>
            <a:pPr marL="0" indent="0" eaLnBrk="1" fontAlgn="auto" hangingPunct="1">
              <a:spcAft>
                <a:spcPts val="0"/>
              </a:spcAft>
              <a:buFont typeface="Arial"/>
              <a:buNone/>
              <a:defRPr/>
            </a:pPr>
            <a:r>
              <a:rPr lang="en-US" sz="2200" dirty="0">
                <a:solidFill>
                  <a:schemeClr val="accent5">
                    <a:lumMod val="75000"/>
                  </a:schemeClr>
                </a:solidFill>
              </a:rPr>
              <a:t>अफ्रीका,</a:t>
            </a:r>
            <a:r>
              <a:rPr lang="hi-in" sz="2200" dirty="0">
                <a:solidFill>
                  <a:schemeClr val="accent5">
                    <a:lumMod val="75000"/>
                  </a:schemeClr>
                </a:solidFill>
              </a:rPr>
              <a:t> दक्षिण अ</a:t>
            </a:r>
            <a:r>
              <a:rPr lang="en-US" sz="2200" dirty="0">
                <a:solidFill>
                  <a:schemeClr val="accent5">
                    <a:lumMod val="75000"/>
                  </a:schemeClr>
                </a:solidFill>
              </a:rPr>
              <a:t>मेरिका, एशिया को अधिक पैदावार के साथ बेहतर फसलों की जरूरत है ।</a:t>
            </a:r>
          </a:p>
          <a:p>
            <a:pPr marL="0" indent="0" eaLnBrk="1" fontAlgn="auto" hangingPunct="1">
              <a:spcAft>
                <a:spcPts val="0"/>
              </a:spcAft>
              <a:buFont typeface="Arial"/>
              <a:buNone/>
              <a:defRPr/>
            </a:pPr>
            <a:r>
              <a:rPr lang="en-US" sz="2200" dirty="0">
                <a:solidFill>
                  <a:schemeClr val="accent5">
                    <a:lumMod val="75000"/>
                  </a:schemeClr>
                </a:solidFill>
              </a:rPr>
              <a:t>           </a:t>
            </a:r>
            <a:r>
              <a:rPr lang="hi-in" sz="2200" dirty="0">
                <a:solidFill>
                  <a:schemeClr val="accent5">
                    <a:lumMod val="75000"/>
                  </a:schemeClr>
                </a:solidFill>
              </a:rPr>
              <a:t>उनहे </a:t>
            </a:r>
            <a:r>
              <a:rPr lang="en-US" sz="2200" dirty="0">
                <a:solidFill>
                  <a:schemeClr val="accent5">
                    <a:lumMod val="75000"/>
                  </a:schemeClr>
                </a:solidFill>
              </a:rPr>
              <a:t>सटीक प्रजनन के उत्पादों की जरूरत है</a:t>
            </a:r>
          </a:p>
          <a:p>
            <a:pPr marL="0" indent="0" eaLnBrk="1" fontAlgn="auto" hangingPunct="1">
              <a:spcAft>
                <a:spcPts val="0"/>
              </a:spcAft>
              <a:buFont typeface="Arial"/>
              <a:buNone/>
              <a:defRPr/>
            </a:pPr>
            <a:r>
              <a:rPr lang="en-US" sz="2200" dirty="0">
                <a:solidFill>
                  <a:schemeClr val="accent5">
                    <a:lumMod val="75000"/>
                  </a:schemeClr>
                </a:solidFill>
              </a:rPr>
              <a:t> </a:t>
            </a:r>
            <a:endParaRPr lang="en-US" sz="2200" dirty="0"/>
          </a:p>
          <a:p>
            <a:pPr marL="0" indent="0" eaLnBrk="1" fontAlgn="auto" hangingPunct="1">
              <a:spcAft>
                <a:spcPts val="0"/>
              </a:spcAft>
              <a:buFont typeface="Arial"/>
              <a:buNone/>
              <a:defRPr/>
            </a:pPr>
            <a:r>
              <a:rPr lang="en-US" sz="2200" dirty="0">
                <a:solidFill>
                  <a:srgbClr val="FF0000"/>
                </a:solidFill>
              </a:rPr>
              <a:t>                     </a:t>
            </a:r>
            <a:r>
              <a:rPr lang="en-US" sz="3200" dirty="0">
                <a:solidFill>
                  <a:srgbClr val="FF0000"/>
                </a:solidFill>
              </a:rPr>
              <a:t>यूरोप </a:t>
            </a:r>
            <a:r>
              <a:rPr lang="hi-in" sz="3200" dirty="0">
                <a:solidFill>
                  <a:srgbClr val="FF0000"/>
                </a:solidFill>
              </a:rPr>
              <a:t>को </a:t>
            </a:r>
            <a:r>
              <a:rPr lang="en-US" sz="3200" dirty="0">
                <a:solidFill>
                  <a:srgbClr val="FF0000"/>
                </a:solidFill>
              </a:rPr>
              <a:t>नहीं है</a:t>
            </a:r>
          </a:p>
          <a:p>
            <a:pPr eaLnBrk="1" fontAlgn="auto" hangingPunct="1">
              <a:spcAft>
                <a:spcPts val="0"/>
              </a:spcAft>
              <a:buFont typeface="Arial"/>
              <a:buChar char="•"/>
              <a:defRPr/>
            </a:pPr>
            <a:endParaRPr lang="en-US" sz="2200" dirty="0"/>
          </a:p>
          <a:p>
            <a:pPr marL="0" indent="0" eaLnBrk="1" fontAlgn="auto" hangingPunct="1">
              <a:spcAft>
                <a:spcPts val="0"/>
              </a:spcAft>
              <a:buFont typeface="Arial"/>
              <a:buNone/>
              <a:defRPr/>
            </a:pPr>
            <a:endParaRPr lang="en-US" sz="2200" dirty="0"/>
          </a:p>
          <a:p>
            <a:pPr marL="0" indent="0" eaLnBrk="1" fontAlgn="auto" hangingPunct="1">
              <a:spcAft>
                <a:spcPts val="0"/>
              </a:spcAft>
              <a:buFont typeface="Arial"/>
              <a:buNone/>
              <a:defRPr/>
            </a:pPr>
            <a:r>
              <a:rPr lang="en-US" sz="2200" dirty="0"/>
              <a:t>तो यूरोप इसका समर्थन क्यों नहीं करता?</a:t>
            </a:r>
          </a:p>
          <a:p>
            <a:pPr eaLnBrk="1" fontAlgn="auto" hangingPunct="1">
              <a:spcAft>
                <a:spcPts val="0"/>
              </a:spcAft>
              <a:buFont typeface="Arial"/>
              <a:buChar char="•"/>
              <a:defRPr/>
            </a:pPr>
            <a:endParaRPr lang="en-US" sz="2200" dirty="0"/>
          </a:p>
          <a:p>
            <a:pPr marL="0" indent="0" eaLnBrk="1" fontAlgn="auto" hangingPunct="1">
              <a:spcAft>
                <a:spcPts val="0"/>
              </a:spcAft>
              <a:buFont typeface="Arial"/>
              <a:buNone/>
              <a:defRPr/>
            </a:pPr>
            <a:r>
              <a:rPr lang="en-US" sz="2200" dirty="0">
                <a:solidFill>
                  <a:srgbClr val="FF0000"/>
                </a:solidFill>
              </a:rPr>
              <a:t> </a:t>
            </a:r>
          </a:p>
          <a:p>
            <a:pPr marL="0" indent="0" eaLnBrk="1" fontAlgn="auto" hangingPunct="1">
              <a:spcAft>
                <a:spcPts val="0"/>
              </a:spcAft>
              <a:buFont typeface="Arial"/>
              <a:buNone/>
              <a:defRPr/>
            </a:pPr>
            <a:r>
              <a:rPr lang="en-US" sz="2200" dirty="0">
                <a:solidFill>
                  <a:srgbClr val="FF0000"/>
                </a:solidFill>
              </a:rPr>
              <a:t> </a:t>
            </a:r>
            <a:r>
              <a:rPr lang="hi-in" sz="2200" dirty="0">
                <a:solidFill>
                  <a:srgbClr val="FF0000"/>
                </a:solidFill>
              </a:rPr>
              <a:t>क्या </a:t>
            </a:r>
            <a:r>
              <a:rPr lang="en-US" sz="3200" dirty="0">
                <a:solidFill>
                  <a:srgbClr val="FF0000"/>
                </a:solidFill>
              </a:rPr>
              <a:t>यह राजनीति</a:t>
            </a:r>
            <a:r>
              <a:rPr lang="hi-in" sz="3200" dirty="0">
                <a:solidFill>
                  <a:srgbClr val="FF0000"/>
                </a:solidFill>
              </a:rPr>
              <a:t> है</a:t>
            </a:r>
            <a:r>
              <a:rPr lang="en-US" sz="3200" dirty="0">
                <a:solidFill>
                  <a:srgbClr val="FF0000"/>
                </a:solidFill>
              </a:rPr>
              <a:t>, या पैसा या दोनों हो सकता है?</a:t>
            </a:r>
          </a:p>
          <a:p>
            <a:pPr eaLnBrk="1" fontAlgn="auto" hangingPunct="1">
              <a:spcAft>
                <a:spcPts val="0"/>
              </a:spcAft>
              <a:buFont typeface="Arial"/>
              <a:buChar char="•"/>
              <a:defRPr/>
            </a:pPr>
            <a:endParaRPr lang="en-US" sz="2200" dirty="0"/>
          </a:p>
          <a:p>
            <a:pPr eaLnBrk="1" fontAlgn="auto" hangingPunct="1">
              <a:spcAft>
                <a:spcPts val="0"/>
              </a:spcAft>
              <a:buFont typeface="Arial"/>
              <a:buChar char="•"/>
              <a:defRPr/>
            </a:pPr>
            <a:endParaRPr lang="en-US" sz="2200" dirty="0"/>
          </a:p>
        </p:txBody>
      </p:sp>
      <p:pic>
        <p:nvPicPr>
          <p:cNvPr id="57348" name="Picture 5" descr="gmo-free-europ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9220" y="2208213"/>
            <a:ext cx="2374280" cy="226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2038" y="228600"/>
            <a:ext cx="3767137" cy="576263"/>
          </a:xfrm>
        </p:spPr>
        <p:txBody>
          <a:bodyPr>
            <a:normAutofit fontScale="90000"/>
          </a:bodyPr>
          <a:lstStyle/>
          <a:p>
            <a:pPr eaLnBrk="1" fontAlgn="auto" hangingPunct="1">
              <a:spcAft>
                <a:spcPts val="0"/>
              </a:spcAft>
              <a:defRPr/>
            </a:pPr>
            <a:r>
              <a:rPr lang="en-US" dirty="0">
                <a:solidFill>
                  <a:srgbClr val="FFFFFF"/>
                </a:solidFill>
              </a:rPr>
              <a:t>असली समस्या</a:t>
            </a:r>
          </a:p>
        </p:txBody>
      </p:sp>
      <p:sp>
        <p:nvSpPr>
          <p:cNvPr id="4" name="Content Placeholder 3"/>
          <p:cNvSpPr>
            <a:spLocks noGrp="1"/>
          </p:cNvSpPr>
          <p:nvPr>
            <p:ph idx="10"/>
          </p:nvPr>
        </p:nvSpPr>
        <p:spPr>
          <a:xfrm>
            <a:off x="381000" y="1546225"/>
            <a:ext cx="7972425" cy="4189413"/>
          </a:xfrm>
        </p:spPr>
        <p:txBody>
          <a:bodyPr rtlCol="0">
            <a:normAutofit/>
          </a:bodyPr>
          <a:lstStyle/>
          <a:p>
            <a:pPr marL="0" indent="0" algn="ctr" eaLnBrk="1" fontAlgn="auto" hangingPunct="1">
              <a:spcAft>
                <a:spcPts val="0"/>
              </a:spcAft>
              <a:buFont typeface="Arial"/>
              <a:buNone/>
              <a:defRPr/>
            </a:pPr>
            <a:r>
              <a:rPr lang="en-US" sz="2200" dirty="0">
                <a:solidFill>
                  <a:prstClr val="black"/>
                </a:solidFill>
              </a:rPr>
              <a:t>यूरोपीय नहीं चाहते थे कि अमेरिकी कंपनियां </a:t>
            </a:r>
            <a:r>
              <a:rPr lang="hi-in" sz="2200" dirty="0">
                <a:solidFill>
                  <a:prstClr val="black"/>
                </a:solidFill>
              </a:rPr>
              <a:t>उनके </a:t>
            </a:r>
            <a:r>
              <a:rPr lang="en-US" sz="2200" dirty="0">
                <a:solidFill>
                  <a:prstClr val="black"/>
                </a:solidFill>
              </a:rPr>
              <a:t>भोजन को नियंत्रित करें</a:t>
            </a:r>
          </a:p>
          <a:p>
            <a:pPr marL="0" indent="0" algn="ctr" eaLnBrk="1" fontAlgn="auto" hangingPunct="1">
              <a:spcAft>
                <a:spcPts val="0"/>
              </a:spcAft>
              <a:buFont typeface="Arial"/>
              <a:buNone/>
              <a:defRPr/>
            </a:pPr>
            <a:endParaRPr lang="en-US" sz="2200" dirty="0">
              <a:solidFill>
                <a:prstClr val="black"/>
              </a:solidFill>
            </a:endParaRPr>
          </a:p>
          <a:p>
            <a:pPr marL="0" indent="0" algn="ctr" eaLnBrk="1" fontAlgn="auto" hangingPunct="1">
              <a:spcAft>
                <a:spcPts val="0"/>
              </a:spcAft>
              <a:buFont typeface="Arial"/>
              <a:buNone/>
              <a:defRPr/>
            </a:pPr>
            <a:endParaRPr lang="en-US" dirty="0">
              <a:solidFill>
                <a:prstClr val="black"/>
              </a:solidFill>
            </a:endParaRPr>
          </a:p>
          <a:p>
            <a:pPr marL="0" indent="0" algn="ctr" eaLnBrk="1" fontAlgn="auto" hangingPunct="1">
              <a:spcAft>
                <a:spcPts val="0"/>
              </a:spcAft>
              <a:buFont typeface="Arial"/>
              <a:buNone/>
              <a:defRPr/>
            </a:pPr>
            <a:r>
              <a:rPr lang="en-US" dirty="0">
                <a:solidFill>
                  <a:prstClr val="black"/>
                </a:solidFill>
              </a:rPr>
              <a:t>इसे कैसे रोका जा सकता है?</a:t>
            </a:r>
          </a:p>
          <a:p>
            <a:pPr marL="0" indent="0" algn="ctr" eaLnBrk="1" fontAlgn="auto" hangingPunct="1">
              <a:spcAft>
                <a:spcPts val="0"/>
              </a:spcAft>
              <a:buFont typeface="Arial"/>
              <a:buNone/>
              <a:defRPr/>
            </a:pPr>
            <a:endParaRPr lang="en-US" dirty="0">
              <a:solidFill>
                <a:prstClr val="black"/>
              </a:solidFill>
            </a:endParaRPr>
          </a:p>
          <a:p>
            <a:pPr marL="0" indent="0" algn="ctr" eaLnBrk="1" fontAlgn="auto" hangingPunct="1">
              <a:spcAft>
                <a:spcPts val="0"/>
              </a:spcAft>
              <a:buFont typeface="Arial"/>
              <a:buNone/>
              <a:defRPr/>
            </a:pPr>
            <a:endParaRPr lang="en-US" dirty="0">
              <a:solidFill>
                <a:prstClr val="black"/>
              </a:solidFill>
            </a:endParaRPr>
          </a:p>
          <a:p>
            <a:pPr marL="0" indent="0" algn="ctr" eaLnBrk="1" fontAlgn="auto" hangingPunct="1">
              <a:spcAft>
                <a:spcPts val="0"/>
              </a:spcAft>
              <a:buFont typeface="Arial"/>
              <a:buNone/>
              <a:defRPr/>
            </a:pPr>
            <a:r>
              <a:rPr lang="en-US" dirty="0">
                <a:solidFill>
                  <a:srgbClr val="FF0000"/>
                </a:solidFill>
              </a:rPr>
              <a:t> मोनसेंटो और अन्य बड़े अमेरिकी कृषि व्यवसाय</a:t>
            </a:r>
            <a:r>
              <a:rPr lang="hi-in" dirty="0">
                <a:solidFill>
                  <a:srgbClr val="FF0000"/>
                </a:solidFill>
              </a:rPr>
              <a:t> पर </a:t>
            </a:r>
            <a:r>
              <a:rPr lang="en-US" dirty="0">
                <a:solidFill>
                  <a:srgbClr val="FF0000"/>
                </a:solidFill>
              </a:rPr>
              <a:t>प्रतिबंध</a:t>
            </a:r>
            <a:r>
              <a:rPr lang="hi-in" dirty="0">
                <a:solidFill>
                  <a:srgbClr val="FF0000"/>
                </a:solidFill>
              </a:rPr>
              <a:t> लगाया जाए</a:t>
            </a:r>
            <a:endParaRPr lang="en-US" dirty="0">
              <a:solidFill>
                <a:srgbClr val="FF0000"/>
              </a:solidFill>
            </a:endParaRPr>
          </a:p>
          <a:p>
            <a:pPr algn="ctr" eaLnBrk="1" fontAlgn="auto" hangingPunct="1">
              <a:spcAft>
                <a:spcPts val="0"/>
              </a:spcAft>
              <a:buFont typeface="Arial"/>
              <a:buChar char="•"/>
              <a:defRPr/>
            </a:pPr>
            <a:endParaRPr lang="en-US" dirty="0">
              <a:solidFill>
                <a:prstClr val="black"/>
              </a:solidFill>
            </a:endParaRPr>
          </a:p>
          <a:p>
            <a:pPr marL="0" indent="0" algn="ctr" eaLnBrk="1" fontAlgn="auto" hangingPunct="1">
              <a:spcAft>
                <a:spcPts val="0"/>
              </a:spcAft>
              <a:buFont typeface="Arial"/>
              <a:buNone/>
              <a:defRPr/>
            </a:pPr>
            <a:endParaRPr lang="en-US" dirty="0">
              <a:solidFill>
                <a:prstClr val="black"/>
              </a:solidFill>
            </a:endParaRPr>
          </a:p>
          <a:p>
            <a:pPr marL="0" indent="0" algn="ctr" eaLnBrk="1" fontAlgn="auto" hangingPunct="1">
              <a:spcAft>
                <a:spcPts val="0"/>
              </a:spcAft>
              <a:buFont typeface="Arial"/>
              <a:buNone/>
              <a:defRPr/>
            </a:pPr>
            <a:r>
              <a:rPr lang="en-US" sz="2400" dirty="0">
                <a:solidFill>
                  <a:schemeClr val="accent5">
                    <a:lumMod val="75000"/>
                  </a:schemeClr>
                </a:solidFill>
              </a:rPr>
              <a:t>इतनी जल्दी नहीं-किसान उनसे अपने बीज खरीदते हैं</a:t>
            </a:r>
          </a:p>
          <a:p>
            <a:pPr eaLnBrk="1" fontAlgn="auto" hangingPunct="1">
              <a:spcAft>
                <a:spcPts val="0"/>
              </a:spcAft>
              <a:buFont typeface="Arial"/>
              <a:buChar char="•"/>
              <a:defRPr/>
            </a:pPr>
            <a:endParaRPr lang="en-US" dirty="0">
              <a:solidFill>
                <a:prstClr val="black"/>
              </a:solidFill>
            </a:endParaRPr>
          </a:p>
          <a:p>
            <a:pPr eaLnBrk="1" fontAlgn="auto" hangingPunct="1">
              <a:spcAft>
                <a:spcPts val="0"/>
              </a:spcAft>
              <a:buFont typeface="Arial"/>
              <a:buChar char="•"/>
              <a:defRPr/>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875" y="228600"/>
            <a:ext cx="5464175" cy="576263"/>
          </a:xfrm>
        </p:spPr>
        <p:txBody>
          <a:bodyPr>
            <a:normAutofit fontScale="90000"/>
          </a:bodyPr>
          <a:lstStyle/>
          <a:p>
            <a:pPr eaLnBrk="1" fontAlgn="auto" hangingPunct="1">
              <a:spcAft>
                <a:spcPts val="0"/>
              </a:spcAft>
              <a:defRPr/>
            </a:pPr>
            <a:r>
              <a:rPr lang="en-US" dirty="0"/>
              <a:t>ग्रीन पार्टियों </a:t>
            </a:r>
            <a:r>
              <a:rPr lang="hi-in" dirty="0"/>
              <a:t>का </a:t>
            </a:r>
            <a:r>
              <a:rPr lang="en-US" dirty="0"/>
              <a:t>समाधान</a:t>
            </a:r>
          </a:p>
        </p:txBody>
      </p:sp>
      <p:sp>
        <p:nvSpPr>
          <p:cNvPr id="4" name="Content Placeholder 3"/>
          <p:cNvSpPr>
            <a:spLocks noGrp="1"/>
          </p:cNvSpPr>
          <p:nvPr>
            <p:ph idx="10"/>
          </p:nvPr>
        </p:nvSpPr>
        <p:spPr>
          <a:xfrm>
            <a:off x="579438" y="1839913"/>
            <a:ext cx="7477125" cy="4135437"/>
          </a:xfrm>
        </p:spPr>
        <p:txBody>
          <a:bodyPr rtlCol="0">
            <a:normAutofit/>
          </a:bodyPr>
          <a:lstStyle/>
          <a:p>
            <a:pPr marL="0" indent="0" eaLnBrk="1" fontAlgn="auto" hangingPunct="1">
              <a:spcAft>
                <a:spcPts val="0"/>
              </a:spcAft>
              <a:buFont typeface="Arial"/>
              <a:buNone/>
              <a:defRPr/>
            </a:pPr>
            <a:r>
              <a:rPr lang="hi-in" sz="2400" dirty="0">
                <a:solidFill>
                  <a:prstClr val="black"/>
                </a:solidFill>
              </a:rPr>
              <a:t>जोर देकर कहें कि </a:t>
            </a:r>
            <a:r>
              <a:rPr lang="en-US" sz="2400" dirty="0">
                <a:solidFill>
                  <a:prstClr val="black"/>
                </a:solidFill>
              </a:rPr>
              <a:t>सटीक प्रजनन  खतरनाक हो</a:t>
            </a:r>
            <a:r>
              <a:rPr lang="en-US" sz="2400" i="1" dirty="0">
                <a:solidFill>
                  <a:srgbClr val="FF0000"/>
                </a:solidFill>
              </a:rPr>
              <a:t>सकते</a:t>
            </a:r>
            <a:r>
              <a:rPr lang="hi-in" sz="2400" i="1" dirty="0">
                <a:solidFill>
                  <a:schemeClr val="bg1">
                    <a:lumMod val="10000"/>
                  </a:schemeClr>
                </a:solidFill>
              </a:rPr>
              <a:t> है।</a:t>
            </a:r>
            <a:endParaRPr lang="en-US" sz="2400" dirty="0">
              <a:solidFill>
                <a:schemeClr val="bg1">
                  <a:lumMod val="10000"/>
                </a:schemeClr>
              </a:solidFill>
            </a:endParaRPr>
          </a:p>
          <a:p>
            <a:pPr marL="457200" indent="-457200" eaLnBrk="1" fontAlgn="auto" hangingPunct="1">
              <a:spcAft>
                <a:spcPts val="0"/>
              </a:spcAft>
              <a:defRPr/>
            </a:pPr>
            <a:endParaRPr lang="en-US" sz="2400" dirty="0">
              <a:solidFill>
                <a:prstClr val="black"/>
              </a:solidFill>
            </a:endParaRPr>
          </a:p>
          <a:p>
            <a:pPr marL="0" indent="0" eaLnBrk="1" fontAlgn="auto" hangingPunct="1">
              <a:spcAft>
                <a:spcPts val="0"/>
              </a:spcAft>
              <a:buFont typeface="Arial"/>
              <a:buNone/>
              <a:defRPr/>
            </a:pPr>
            <a:r>
              <a:rPr lang="en-US" sz="2400" dirty="0">
                <a:solidFill>
                  <a:prstClr val="black"/>
                </a:solidFill>
              </a:rPr>
              <a:t>राजनेता और हरित दल</a:t>
            </a:r>
            <a:r>
              <a:rPr lang="hi-in" sz="2400" dirty="0">
                <a:solidFill>
                  <a:prstClr val="black"/>
                </a:solidFill>
              </a:rPr>
              <a:t> आपकी </a:t>
            </a:r>
            <a:r>
              <a:rPr lang="en-US" sz="2400" dirty="0">
                <a:solidFill>
                  <a:prstClr val="black"/>
                </a:solidFill>
              </a:rPr>
              <a:t>रक्षा</a:t>
            </a:r>
            <a:r>
              <a:rPr lang="hi-in" sz="2400" dirty="0">
                <a:solidFill>
                  <a:prstClr val="black"/>
                </a:solidFill>
              </a:rPr>
              <a:t> करेंगे </a:t>
            </a:r>
            <a:endParaRPr lang="en-US" sz="2400" dirty="0">
              <a:solidFill>
                <a:prstClr val="black"/>
              </a:solidFill>
            </a:endParaRPr>
          </a:p>
          <a:p>
            <a:pPr marL="0" indent="0" eaLnBrk="1" fontAlgn="auto" hangingPunct="1">
              <a:spcAft>
                <a:spcPts val="0"/>
              </a:spcAft>
              <a:buFont typeface="Arial"/>
              <a:buNone/>
              <a:defRPr/>
            </a:pPr>
            <a:r>
              <a:rPr lang="en-US" sz="2400" dirty="0">
                <a:solidFill>
                  <a:srgbClr val="FF0000"/>
                </a:solidFill>
              </a:rPr>
              <a:t>बढ़ती</a:t>
            </a:r>
            <a:r>
              <a:rPr lang="hi-in" sz="2400" dirty="0">
                <a:solidFill>
                  <a:srgbClr val="FF0000"/>
                </a:solidFill>
              </a:rPr>
              <a:t> </a:t>
            </a:r>
            <a:r>
              <a:rPr lang="hi-in" sz="2400" dirty="0">
                <a:solidFill>
                  <a:prstClr val="black"/>
                </a:solidFill>
              </a:rPr>
              <a:t>जीएमओ पर</a:t>
            </a:r>
            <a:r>
              <a:rPr lang="en-US" sz="2400" dirty="0">
                <a:solidFill>
                  <a:prstClr val="black"/>
                </a:solidFill>
              </a:rPr>
              <a:t> प्रतिबंध लगाकर</a:t>
            </a:r>
          </a:p>
          <a:p>
            <a:pPr eaLnBrk="1" fontAlgn="auto" hangingPunct="1">
              <a:spcAft>
                <a:spcPts val="0"/>
              </a:spcAft>
              <a:buFont typeface="Arial"/>
              <a:buChar char="•"/>
              <a:defRPr/>
            </a:pPr>
            <a:endParaRPr lang="en-US" sz="2400" dirty="0">
              <a:solidFill>
                <a:prstClr val="black"/>
              </a:solidFill>
            </a:endParaRPr>
          </a:p>
          <a:p>
            <a:pPr marL="0" indent="0" eaLnBrk="1" fontAlgn="auto" hangingPunct="1">
              <a:spcAft>
                <a:spcPts val="0"/>
              </a:spcAft>
              <a:buFont typeface="Arial"/>
              <a:buNone/>
              <a:defRPr/>
            </a:pPr>
            <a:r>
              <a:rPr lang="en-US" sz="2400" dirty="0">
                <a:solidFill>
                  <a:srgbClr val="00B050"/>
                </a:solidFill>
              </a:rPr>
              <a:t>                           स</a:t>
            </a:r>
            <a:r>
              <a:rPr lang="hi-in" sz="2400" dirty="0">
                <a:solidFill>
                  <a:srgbClr val="00B050"/>
                </a:solidFill>
              </a:rPr>
              <a:t>बसे</a:t>
            </a:r>
            <a:r>
              <a:rPr lang="en-US" sz="2400" dirty="0">
                <a:solidFill>
                  <a:srgbClr val="00B050"/>
                </a:solidFill>
              </a:rPr>
              <a:t> सर्वश्रेष्ठ</a:t>
            </a:r>
            <a:endParaRPr lang="en-US" sz="2400" dirty="0">
              <a:solidFill>
                <a:prstClr val="black"/>
              </a:solidFill>
            </a:endParaRPr>
          </a:p>
          <a:p>
            <a:pPr eaLnBrk="1" fontAlgn="auto" hangingPunct="1">
              <a:spcAft>
                <a:spcPts val="0"/>
              </a:spcAft>
              <a:buFont typeface="Arial"/>
              <a:buChar char="•"/>
              <a:defRPr/>
            </a:pPr>
            <a:endParaRPr lang="en-US" sz="2400" dirty="0">
              <a:solidFill>
                <a:prstClr val="black"/>
              </a:solidFill>
            </a:endParaRPr>
          </a:p>
          <a:p>
            <a:pPr marL="0" indent="0" eaLnBrk="1" fontAlgn="auto" hangingPunct="1">
              <a:spcAft>
                <a:spcPts val="0"/>
              </a:spcAft>
              <a:buFont typeface="Arial"/>
              <a:buNone/>
              <a:defRPr/>
            </a:pPr>
            <a:r>
              <a:rPr lang="en-US" sz="2400" dirty="0">
                <a:solidFill>
                  <a:srgbClr val="00B050"/>
                </a:solidFill>
              </a:rPr>
              <a:t> यूरोप के लिए कोई आर्थिक परिणाम</a:t>
            </a:r>
            <a:r>
              <a:rPr lang="hi-in" sz="2400" dirty="0">
                <a:solidFill>
                  <a:srgbClr val="00B050"/>
                </a:solidFill>
              </a:rPr>
              <a:t> नहीं</a:t>
            </a:r>
            <a:r>
              <a:rPr lang="en-US" sz="2400" dirty="0">
                <a:solidFill>
                  <a:srgbClr val="00B050"/>
                </a:solidFill>
              </a:rPr>
              <a:t> है!</a:t>
            </a:r>
          </a:p>
          <a:p>
            <a:pPr eaLnBrk="1" fontAlgn="auto" hangingPunct="1">
              <a:spcAft>
                <a:spcPts val="0"/>
              </a:spcAft>
              <a:buFont typeface="Arial"/>
              <a:buChar char="•"/>
              <a:defRPr/>
            </a:pPr>
            <a:endParaRPr lang="en-US" sz="2400" dirty="0"/>
          </a:p>
          <a:p>
            <a:pPr eaLnBrk="1" fontAlgn="auto" hangingPunct="1">
              <a:spcAft>
                <a:spcPts val="0"/>
              </a:spcAft>
              <a:buFont typeface="Arial"/>
              <a:buChar char="•"/>
              <a:defRPr/>
            </a:pP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8613" y="190500"/>
            <a:ext cx="5391150" cy="576263"/>
          </a:xfrm>
        </p:spPr>
        <p:txBody>
          <a:bodyPr>
            <a:normAutofit fontScale="90000"/>
          </a:bodyPr>
          <a:lstStyle/>
          <a:p>
            <a:pPr eaLnBrk="1" fontAlgn="auto" hangingPunct="1">
              <a:spcAft>
                <a:spcPts val="0"/>
              </a:spcAft>
              <a:defRPr/>
            </a:pPr>
            <a:r>
              <a:rPr lang="en-US" dirty="0">
                <a:solidFill>
                  <a:srgbClr val="FFFFFF"/>
                </a:solidFill>
              </a:rPr>
              <a:t>दुखद परिणाम</a:t>
            </a:r>
          </a:p>
        </p:txBody>
      </p:sp>
      <p:sp>
        <p:nvSpPr>
          <p:cNvPr id="4" name="Content Placeholder 3"/>
          <p:cNvSpPr>
            <a:spLocks noGrp="1"/>
          </p:cNvSpPr>
          <p:nvPr>
            <p:ph idx="10"/>
          </p:nvPr>
        </p:nvSpPr>
        <p:spPr>
          <a:xfrm>
            <a:off x="479425" y="1725613"/>
            <a:ext cx="8185150" cy="3962400"/>
          </a:xfrm>
        </p:spPr>
        <p:txBody>
          <a:bodyPr rtlCol="0">
            <a:normAutofit/>
          </a:bodyPr>
          <a:lstStyle/>
          <a:p>
            <a:pPr marL="0" indent="0" algn="ctr" eaLnBrk="1" fontAlgn="auto" hangingPunct="1">
              <a:spcAft>
                <a:spcPts val="0"/>
              </a:spcAft>
              <a:buFont typeface="Arial"/>
              <a:buNone/>
              <a:defRPr/>
            </a:pPr>
            <a:r>
              <a:rPr lang="en-US" dirty="0">
                <a:solidFill>
                  <a:prstClr val="black"/>
                </a:solidFill>
              </a:rPr>
              <a:t>यूरोप में सटीक कृषि </a:t>
            </a:r>
            <a:r>
              <a:rPr lang="hi-in" dirty="0">
                <a:solidFill>
                  <a:prstClr val="black"/>
                </a:solidFill>
              </a:rPr>
              <a:t>के रोक</a:t>
            </a:r>
            <a:r>
              <a:rPr lang="en-US" dirty="0">
                <a:solidFill>
                  <a:prstClr val="black"/>
                </a:solidFill>
              </a:rPr>
              <a:t> </a:t>
            </a:r>
            <a:r>
              <a:rPr lang="hi-in" dirty="0">
                <a:solidFill>
                  <a:prstClr val="black"/>
                </a:solidFill>
              </a:rPr>
              <a:t>से संतोष न होकर,</a:t>
            </a:r>
            <a:r>
              <a:rPr lang="en-US" dirty="0">
                <a:solidFill>
                  <a:prstClr val="black"/>
                </a:solidFill>
              </a:rPr>
              <a:t> कई नेताओं और "ग्रीनपीस" और "पृथ्वी के दोस्तों" की तरह गैर सरकारी संगठनों अब विकासशील देशों </a:t>
            </a:r>
            <a:r>
              <a:rPr lang="hi-in" dirty="0">
                <a:solidFill>
                  <a:prstClr val="black"/>
                </a:solidFill>
              </a:rPr>
              <a:t>मे </a:t>
            </a:r>
            <a:r>
              <a:rPr lang="en-US" dirty="0">
                <a:solidFill>
                  <a:prstClr val="black"/>
                </a:solidFill>
              </a:rPr>
              <a:t>अपने संदेश फैल</a:t>
            </a:r>
            <a:r>
              <a:rPr lang="hi-in" dirty="0">
                <a:solidFill>
                  <a:prstClr val="black"/>
                </a:solidFill>
              </a:rPr>
              <a:t>ा</a:t>
            </a:r>
            <a:r>
              <a:rPr lang="en-US" dirty="0">
                <a:solidFill>
                  <a:prstClr val="black"/>
                </a:solidFill>
              </a:rPr>
              <a:t> रहे है</a:t>
            </a:r>
          </a:p>
          <a:p>
            <a:pPr eaLnBrk="1" fontAlgn="auto" hangingPunct="1">
              <a:spcAft>
                <a:spcPts val="0"/>
              </a:spcAft>
              <a:buFont typeface="Arial"/>
              <a:buChar char="•"/>
              <a:defRPr/>
            </a:pPr>
            <a:endParaRPr lang="en-US" dirty="0"/>
          </a:p>
        </p:txBody>
      </p:sp>
      <p:pic>
        <p:nvPicPr>
          <p:cNvPr id="63492" name="Picture 4" descr="4500382320_bcb130345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38" y="3862388"/>
            <a:ext cx="274320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descr="GP02DSS_layou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2625" y="3862388"/>
            <a:ext cx="27432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6" descr="greenpeace-stop-gmo-invasio.ashx_.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6638" y="3862388"/>
            <a:ext cx="27432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4503738" y="3048000"/>
            <a:ext cx="184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spcBef>
                <a:spcPct val="0"/>
              </a:spcBef>
              <a:buClrTx/>
              <a:buFontTx/>
              <a:buNone/>
            </a:pPr>
            <a:endParaRPr lang="de-CH" altLang="en-US" sz="4400">
              <a:solidFill>
                <a:srgbClr val="808000"/>
              </a:solidFill>
              <a:latin typeface="Times New Roman" panose="02020603050405020304" pitchFamily="18" charset="0"/>
              <a:ea typeface="ヒラギノ角ゴ Pro W3"/>
              <a:cs typeface="ヒラギノ角ゴ Pro W3"/>
            </a:endParaRPr>
          </a:p>
        </p:txBody>
      </p:sp>
      <p:sp>
        <p:nvSpPr>
          <p:cNvPr id="65539" name="Text Box 4"/>
          <p:cNvSpPr txBox="1">
            <a:spLocks noChangeArrowheads="1"/>
          </p:cNvSpPr>
          <p:nvPr/>
        </p:nvSpPr>
        <p:spPr bwMode="auto">
          <a:xfrm>
            <a:off x="1600200" y="533400"/>
            <a:ext cx="594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a:spcBef>
                <a:spcPct val="50000"/>
              </a:spcBef>
              <a:buClrTx/>
              <a:buFontTx/>
              <a:buNone/>
            </a:pPr>
            <a:endParaRPr lang="de-CH" altLang="en-US" sz="2800">
              <a:solidFill>
                <a:srgbClr val="000000"/>
              </a:solidFill>
              <a:latin typeface="Times New Roman" panose="02020603050405020304" pitchFamily="18" charset="0"/>
              <a:ea typeface="ヒラギノ角ゴ Pro W3"/>
              <a:cs typeface="ヒラギノ角ゴ Pro W3"/>
            </a:endParaRPr>
          </a:p>
        </p:txBody>
      </p:sp>
      <p:sp>
        <p:nvSpPr>
          <p:cNvPr id="65540" name="Text Box 6"/>
          <p:cNvSpPr txBox="1">
            <a:spLocks noChangeArrowheads="1"/>
          </p:cNvSpPr>
          <p:nvPr/>
        </p:nvSpPr>
        <p:spPr bwMode="auto">
          <a:xfrm>
            <a:off x="2171700" y="5470525"/>
            <a:ext cx="4914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a:spcBef>
                <a:spcPct val="50000"/>
              </a:spcBef>
              <a:buClrTx/>
              <a:buFontTx/>
              <a:buNone/>
            </a:pPr>
            <a:endParaRPr lang="de-CH" altLang="en-US" b="1">
              <a:solidFill>
                <a:srgbClr val="FFFFCC"/>
              </a:solidFill>
              <a:latin typeface="Arial" panose="020B0604020202020204" pitchFamily="34" charset="0"/>
              <a:ea typeface="ヒラギノ角ゴ Pro W3"/>
              <a:cs typeface="ヒラギノ角ゴ Pro W3"/>
            </a:endParaRPr>
          </a:p>
        </p:txBody>
      </p:sp>
      <p:sp>
        <p:nvSpPr>
          <p:cNvPr id="65541" name="TextBox 1"/>
          <p:cNvSpPr txBox="1">
            <a:spLocks noChangeArrowheads="1"/>
          </p:cNvSpPr>
          <p:nvPr/>
        </p:nvSpPr>
        <p:spPr bwMode="auto">
          <a:xfrm>
            <a:off x="6529388" y="6334125"/>
            <a:ext cx="2700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1400">
                <a:latin typeface="Arial" panose="020B0604020202020204" pitchFamily="34" charset="0"/>
              </a:rPr>
              <a:t>* इंगो पोट्रीकस के सौजन्य से</a:t>
            </a:r>
          </a:p>
        </p:txBody>
      </p:sp>
      <p:sp>
        <p:nvSpPr>
          <p:cNvPr id="4" name="Title 3"/>
          <p:cNvSpPr>
            <a:spLocks noGrp="1"/>
          </p:cNvSpPr>
          <p:nvPr>
            <p:ph type="ctrTitle"/>
          </p:nvPr>
        </p:nvSpPr>
        <p:spPr>
          <a:xfrm>
            <a:off x="2886075" y="246063"/>
            <a:ext cx="3417888" cy="574675"/>
          </a:xfrm>
        </p:spPr>
        <p:txBody>
          <a:bodyPr>
            <a:normAutofit fontScale="90000"/>
          </a:bodyPr>
          <a:lstStyle/>
          <a:p>
            <a:pPr eaLnBrk="1" fontAlgn="auto" hangingPunct="1">
              <a:spcAft>
                <a:spcPts val="0"/>
              </a:spcAft>
              <a:defRPr/>
            </a:pPr>
            <a:r>
              <a:rPr lang="en-US" dirty="0"/>
              <a:t>एक केस स्टडी</a:t>
            </a:r>
          </a:p>
        </p:txBody>
      </p:sp>
      <p:graphicFrame>
        <p:nvGraphicFramePr>
          <p:cNvPr id="7" name="Table 6"/>
          <p:cNvGraphicFramePr>
            <a:graphicFrameLocks noGrp="1"/>
          </p:cNvGraphicFramePr>
          <p:nvPr/>
        </p:nvGraphicFramePr>
        <p:xfrm>
          <a:off x="1270000" y="1827213"/>
          <a:ext cx="6835776" cy="3411540"/>
        </p:xfrm>
        <a:graphic>
          <a:graphicData uri="http://schemas.openxmlformats.org/drawingml/2006/table">
            <a:tbl>
              <a:tblPr firstRow="1" bandRow="1">
                <a:tableStyleId>{5C22544A-7EE6-4342-B048-85BDC9FD1C3A}</a:tableStyleId>
              </a:tblPr>
              <a:tblGrid>
                <a:gridCol w="3417888">
                  <a:extLst>
                    <a:ext uri="{9D8B030D-6E8A-4147-A177-3AD203B41FA5}">
                      <a16:colId xmlns:a16="http://schemas.microsoft.com/office/drawing/2014/main" xmlns="" val="20000"/>
                    </a:ext>
                  </a:extLst>
                </a:gridCol>
                <a:gridCol w="3417888">
                  <a:extLst>
                    <a:ext uri="{9D8B030D-6E8A-4147-A177-3AD203B41FA5}">
                      <a16:colId xmlns:a16="http://schemas.microsoft.com/office/drawing/2014/main" xmlns="" val="20001"/>
                    </a:ext>
                  </a:extLst>
                </a:gridCol>
              </a:tblGrid>
              <a:tr h="568590">
                <a:tc gridSpan="2">
                  <a:txBody>
                    <a:bodyPr/>
                    <a:lstStyle/>
                    <a:p>
                      <a:r>
                        <a:rPr lang="en-US" sz="2000" dirty="0">
                          <a:solidFill>
                            <a:srgbClr val="F58025"/>
                          </a:solidFill>
                          <a:effectLst/>
                          <a:latin typeface="Helvetica"/>
                          <a:cs typeface="Helvetica"/>
                        </a:rPr>
                        <a:t>विटामिन ए-कमी</a:t>
                      </a:r>
                    </a:p>
                  </a:txBody>
                  <a:tcPr marL="91452" marR="91452" marT="45710" marB="45710"/>
                </a:tc>
                <a:tc hMerge="1">
                  <a:txBody>
                    <a:bodyPr/>
                    <a:lstStyle/>
                    <a:p>
                      <a:endParaRPr lang="en-US" dirty="0"/>
                    </a:p>
                  </a:txBody>
                  <a:tcPr/>
                </a:tc>
                <a:extLst>
                  <a:ext uri="{0D108BD9-81ED-4DB2-BD59-A6C34878D82A}">
                    <a16:rowId xmlns:a16="http://schemas.microsoft.com/office/drawing/2014/main" xmlns="" val="10000"/>
                  </a:ext>
                </a:extLst>
              </a:tr>
              <a:tr h="568590">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वैश्विक जनसंख्या मृत्यु दर (लाखों में)</a:t>
                      </a:r>
                    </a:p>
                  </a:txBody>
                  <a:tcPr marL="91452" marR="91452" marT="45710" marB="45710">
                    <a:solidFill>
                      <a:schemeClr val="bg2"/>
                    </a:solidFill>
                  </a:tcPr>
                </a:tc>
                <a:tc hMerge="1">
                  <a:txBody>
                    <a:bodyPr/>
                    <a:lstStyle/>
                    <a:p>
                      <a:endParaRPr lang="en-US" dirty="0"/>
                    </a:p>
                  </a:txBody>
                  <a:tcPr/>
                </a:tc>
                <a:extLst>
                  <a:ext uri="{0D108BD9-81ED-4DB2-BD59-A6C34878D82A}">
                    <a16:rowId xmlns:a16="http://schemas.microsoft.com/office/drawing/2014/main" xmlns="" val="10001"/>
                  </a:ext>
                </a:extLst>
              </a:tr>
              <a:tr h="568590">
                <a:tc>
                  <a:txBody>
                    <a:bodyPr/>
                    <a:lstStyle/>
                    <a:p>
                      <a:r>
                        <a:rPr lang="de-DE" sz="2000" b="1" dirty="0">
                          <a:solidFill>
                            <a:srgbClr val="FF0000"/>
                          </a:solidFill>
                          <a:effectLst/>
                          <a:latin typeface="Helvetica"/>
                          <a:cs typeface="Helvetica"/>
                        </a:rPr>
                        <a:t>विटामिन ए-</a:t>
                      </a:r>
                      <a:r>
                        <a:rPr lang="de-DE" sz="2000" b="1" dirty="0" err="1">
                          <a:solidFill>
                            <a:srgbClr val="FF0000"/>
                          </a:solidFill>
                          <a:effectLst/>
                          <a:latin typeface="Helvetica"/>
                          <a:cs typeface="Helvetica"/>
                        </a:rPr>
                        <a:t>कमी</a:t>
                      </a:r>
                      <a:endParaRPr lang="en-US" sz="2000" dirty="0">
                        <a:solidFill>
                          <a:srgbClr val="FF0000"/>
                        </a:solidFill>
                        <a:effectLst/>
                        <a:latin typeface="Helvetica"/>
                        <a:cs typeface="Helvetica"/>
                      </a:endParaRPr>
                    </a:p>
                  </a:txBody>
                  <a:tcPr marL="91452" marR="91452"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marL="91452" marR="91452" marT="45710" marB="45710"/>
                </a:tc>
                <a:extLst>
                  <a:ext uri="{0D108BD9-81ED-4DB2-BD59-A6C34878D82A}">
                    <a16:rowId xmlns:a16="http://schemas.microsoft.com/office/drawing/2014/main" xmlns="" val="10002"/>
                  </a:ext>
                </a:extLst>
              </a:tr>
              <a:tr h="568590">
                <a:tc>
                  <a:txBody>
                    <a:bodyPr/>
                    <a:lstStyle/>
                    <a:p>
                      <a:r>
                        <a:rPr lang="de-DE" sz="2000" b="0" dirty="0">
                          <a:solidFill>
                            <a:schemeClr val="accent1"/>
                          </a:solidFill>
                          <a:effectLst/>
                          <a:latin typeface="Helvetica"/>
                          <a:cs typeface="Helvetica"/>
                        </a:rPr>
                        <a:t>एचआईवी/एड्स</a:t>
                      </a:r>
                      <a:endParaRPr lang="en-US" sz="2000" b="0" dirty="0">
                        <a:solidFill>
                          <a:schemeClr val="accent1"/>
                        </a:solidFill>
                        <a:effectLst/>
                        <a:latin typeface="Helvetica"/>
                        <a:cs typeface="Helvetica"/>
                      </a:endParaRPr>
                    </a:p>
                  </a:txBody>
                  <a:tcPr marL="91452" marR="91452" marT="45710" marB="45710"/>
                </a:tc>
                <a:tc>
                  <a:txBody>
                    <a:bodyPr/>
                    <a:lstStyle/>
                    <a:p>
                      <a:r>
                        <a:rPr lang="en-US" sz="2000" b="0" dirty="0">
                          <a:solidFill>
                            <a:schemeClr val="accent1"/>
                          </a:solidFill>
                          <a:effectLst/>
                          <a:latin typeface="Helvetica"/>
                          <a:cs typeface="Helvetica"/>
                        </a:rPr>
                        <a:t>1.7</a:t>
                      </a:r>
                    </a:p>
                  </a:txBody>
                  <a:tcPr marL="91452" marR="91452" marT="45710" marB="45710"/>
                </a:tc>
                <a:extLst>
                  <a:ext uri="{0D108BD9-81ED-4DB2-BD59-A6C34878D82A}">
                    <a16:rowId xmlns:a16="http://schemas.microsoft.com/office/drawing/2014/main" xmlns="" val="10003"/>
                  </a:ext>
                </a:extLst>
              </a:tr>
              <a:tr h="568590">
                <a:tc>
                  <a:txBody>
                    <a:bodyPr/>
                    <a:lstStyle/>
                    <a:p>
                      <a:r>
                        <a:rPr lang="de-DE" sz="2000" b="0" dirty="0" err="1">
                          <a:solidFill>
                            <a:schemeClr val="accent1"/>
                          </a:solidFill>
                          <a:effectLst/>
                          <a:latin typeface="Helvetica"/>
                          <a:cs typeface="Helvetica"/>
                        </a:rPr>
                        <a:t>क्षय</a:t>
                      </a:r>
                      <a:endParaRPr lang="en-US" sz="2000" b="0" dirty="0">
                        <a:solidFill>
                          <a:schemeClr val="accent1"/>
                        </a:solidFill>
                        <a:effectLst/>
                        <a:latin typeface="Helvetica"/>
                        <a:cs typeface="Helvetica"/>
                      </a:endParaRPr>
                    </a:p>
                  </a:txBody>
                  <a:tcPr marL="91452" marR="91452" marT="45710" marB="45710"/>
                </a:tc>
                <a:tc>
                  <a:txBody>
                    <a:bodyPr/>
                    <a:lstStyle/>
                    <a:p>
                      <a:r>
                        <a:rPr lang="en-US" sz="2000" b="0" dirty="0">
                          <a:solidFill>
                            <a:schemeClr val="accent1"/>
                          </a:solidFill>
                          <a:effectLst/>
                          <a:latin typeface="Helvetica"/>
                          <a:cs typeface="Helvetica"/>
                        </a:rPr>
                        <a:t>1.4</a:t>
                      </a:r>
                    </a:p>
                  </a:txBody>
                  <a:tcPr marL="91452" marR="91452" marT="45710" marB="45710"/>
                </a:tc>
                <a:extLst>
                  <a:ext uri="{0D108BD9-81ED-4DB2-BD59-A6C34878D82A}">
                    <a16:rowId xmlns:a16="http://schemas.microsoft.com/office/drawing/2014/main" xmlns="" val="10004"/>
                  </a:ext>
                </a:extLst>
              </a:tr>
              <a:tr h="568590">
                <a:tc>
                  <a:txBody>
                    <a:bodyPr/>
                    <a:lstStyle/>
                    <a:p>
                      <a:r>
                        <a:rPr lang="de-DE" sz="2000" b="0" dirty="0">
                          <a:solidFill>
                            <a:schemeClr val="accent1"/>
                          </a:solidFill>
                          <a:effectLst/>
                          <a:latin typeface="Helvetica"/>
                          <a:cs typeface="Helvetica"/>
                        </a:rPr>
                        <a:t> मलेरिया</a:t>
                      </a:r>
                      <a:endParaRPr lang="en-US" sz="2000" b="0" dirty="0">
                        <a:solidFill>
                          <a:schemeClr val="accent1"/>
                        </a:solidFill>
                        <a:effectLst/>
                        <a:latin typeface="Helvetica"/>
                        <a:cs typeface="Helvetica"/>
                      </a:endParaRPr>
                    </a:p>
                  </a:txBody>
                  <a:tcPr marL="91452" marR="91452" marT="45710" marB="45710"/>
                </a:tc>
                <a:tc>
                  <a:txBody>
                    <a:bodyPr/>
                    <a:lstStyle/>
                    <a:p>
                      <a:r>
                        <a:rPr lang="en-US" sz="2000" b="0" dirty="0">
                          <a:solidFill>
                            <a:schemeClr val="accent1"/>
                          </a:solidFill>
                          <a:effectLst/>
                          <a:latin typeface="Helvetica"/>
                          <a:cs typeface="Helvetica"/>
                        </a:rPr>
                        <a:t>0.75</a:t>
                      </a:r>
                    </a:p>
                  </a:txBody>
                  <a:tcPr marL="91452" marR="91452" marT="45710" marB="45710"/>
                </a:tc>
                <a:extLst>
                  <a:ext uri="{0D108BD9-81ED-4DB2-BD59-A6C34878D82A}">
                    <a16:rowId xmlns:a16="http://schemas.microsoft.com/office/drawing/2014/main" xmlns="" val="10005"/>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275" y="1603375"/>
            <a:ext cx="4506913"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3"/>
          <p:cNvSpPr txBox="1">
            <a:spLocks noChangeArrowheads="1"/>
          </p:cNvSpPr>
          <p:nvPr/>
        </p:nvSpPr>
        <p:spPr bwMode="auto">
          <a:xfrm rot="10800000" flipH="1" flipV="1">
            <a:off x="6889750" y="6238875"/>
            <a:ext cx="2254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1400">
                <a:latin typeface="Arial" panose="020B0604020202020204" pitchFamily="34" charset="0"/>
              </a:rPr>
              <a:t>इंगो पोट्रीकस के सौजन्य से</a:t>
            </a:r>
          </a:p>
        </p:txBody>
      </p:sp>
      <p:sp>
        <p:nvSpPr>
          <p:cNvPr id="5" name="Title 4"/>
          <p:cNvSpPr>
            <a:spLocks noGrp="1"/>
          </p:cNvSpPr>
          <p:nvPr>
            <p:ph type="ctrTitle"/>
          </p:nvPr>
        </p:nvSpPr>
        <p:spPr>
          <a:xfrm>
            <a:off x="3279775" y="228600"/>
            <a:ext cx="2813050" cy="576263"/>
          </a:xfrm>
        </p:spPr>
        <p:txBody>
          <a:bodyPr>
            <a:normAutofit fontScale="90000"/>
          </a:bodyPr>
          <a:lstStyle/>
          <a:p>
            <a:pPr eaLnBrk="1" fontAlgn="auto" hangingPunct="1">
              <a:spcAft>
                <a:spcPts val="0"/>
              </a:spcAft>
              <a:defRPr/>
            </a:pPr>
            <a:r>
              <a:rPr lang="en-US" dirty="0"/>
              <a:t>गोल्डन राइस</a:t>
            </a:r>
          </a:p>
        </p:txBody>
      </p:sp>
      <p:sp>
        <p:nvSpPr>
          <p:cNvPr id="6" name="Content Placeholder 5"/>
          <p:cNvSpPr>
            <a:spLocks noGrp="1"/>
          </p:cNvSpPr>
          <p:nvPr>
            <p:ph idx="10"/>
          </p:nvPr>
        </p:nvSpPr>
        <p:spPr>
          <a:xfrm>
            <a:off x="228600" y="1371600"/>
            <a:ext cx="5178425" cy="4189413"/>
          </a:xfrm>
        </p:spPr>
        <p:txBody>
          <a:bodyPr rtlCol="0">
            <a:normAutofit/>
          </a:bodyPr>
          <a:lstStyle/>
          <a:p>
            <a:pPr marL="0" indent="0" eaLnBrk="1" fontAlgn="auto" hangingPunct="1">
              <a:spcAft>
                <a:spcPts val="0"/>
              </a:spcAft>
              <a:buFont typeface="Arial"/>
              <a:buNone/>
              <a:defRPr/>
            </a:pPr>
            <a:r>
              <a:rPr lang="en-US" sz="2400" dirty="0">
                <a:solidFill>
                  <a:srgbClr val="3B3D3C"/>
                </a:solidFill>
              </a:rPr>
              <a:t>विटामिन ए का एक नया स्रोत</a:t>
            </a:r>
          </a:p>
          <a:p>
            <a:pPr eaLnBrk="1" fontAlgn="auto" hangingPunct="1">
              <a:spcAft>
                <a:spcPts val="0"/>
              </a:spcAft>
              <a:buFont typeface="Arial"/>
              <a:buChar char="•"/>
              <a:defRPr/>
            </a:pPr>
            <a:r>
              <a:rPr lang="en-US" sz="2400" dirty="0"/>
              <a:t>इंगो पोट्रीकस, ईटीएच ज्यूरिख</a:t>
            </a:r>
          </a:p>
          <a:p>
            <a:pPr eaLnBrk="1" fontAlgn="auto" hangingPunct="1">
              <a:spcAft>
                <a:spcPts val="0"/>
              </a:spcAft>
              <a:buFont typeface="Arial"/>
              <a:buChar char="•"/>
              <a:defRPr/>
            </a:pPr>
            <a:r>
              <a:rPr lang="en-US" sz="2400" dirty="0"/>
              <a:t>पीटर बेयर, यू फ्रीबर्ग</a:t>
            </a:r>
          </a:p>
          <a:p>
            <a:pPr marL="0" indent="0" eaLnBrk="1" fontAlgn="auto" hangingPunct="1">
              <a:spcAft>
                <a:spcPts val="0"/>
              </a:spcAft>
              <a:buFont typeface="Arial"/>
              <a:buNone/>
              <a:defRPr/>
            </a:pPr>
            <a:endParaRPr lang="en-US" sz="2400" dirty="0">
              <a:solidFill>
                <a:srgbClr val="3B3D3C"/>
              </a:solidFill>
            </a:endParaRPr>
          </a:p>
          <a:p>
            <a:pPr eaLnBrk="1" fontAlgn="auto" hangingPunct="1">
              <a:spcAft>
                <a:spcPts val="0"/>
              </a:spcAft>
              <a:buFont typeface="Arial"/>
              <a:buChar char="•"/>
              <a:defRPr/>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8938" y="4227513"/>
            <a:ext cx="8331200" cy="1493837"/>
          </a:xfrm>
          <a:prstGeom prst="rect">
            <a:avLst/>
          </a:prstGeom>
        </p:spPr>
        <p:txBody>
          <a:bodyPr>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2800" dirty="0"/>
              <a:t>मार्क वान मोंटागु और जेफ शेल</a:t>
            </a:r>
          </a:p>
          <a:p>
            <a:pPr fontAlgn="auto">
              <a:spcAft>
                <a:spcPts val="0"/>
              </a:spcAft>
              <a:defRPr/>
            </a:pPr>
            <a:endParaRPr lang="en-US" sz="2800" dirty="0"/>
          </a:p>
          <a:p>
            <a:pPr fontAlgn="auto">
              <a:spcAft>
                <a:spcPts val="0"/>
              </a:spcAft>
              <a:defRPr/>
            </a:pPr>
            <a:r>
              <a:rPr lang="en-US" sz="2800" dirty="0"/>
              <a:t>टीआई प्लाज्मिड ट्रांसफॉर्मेशन के डिस्कवर </a:t>
            </a:r>
          </a:p>
          <a:p>
            <a:pPr fontAlgn="auto">
              <a:spcAft>
                <a:spcPts val="0"/>
              </a:spcAft>
              <a:defRPr/>
            </a:pPr>
            <a:r>
              <a:rPr lang="en-US" sz="2800" dirty="0"/>
              <a:t>      मैरी डेल चिल्टन के साथ मिलकर</a:t>
            </a:r>
          </a:p>
          <a:p>
            <a:pPr marL="0" indent="0" fontAlgn="auto">
              <a:spcAft>
                <a:spcPts val="0"/>
              </a:spcAft>
              <a:buFont typeface="Arial"/>
              <a:buNone/>
              <a:defRPr/>
            </a:pPr>
            <a:endParaRPr lang="en-US" sz="3200" dirty="0"/>
          </a:p>
        </p:txBody>
      </p:sp>
      <p:sp>
        <p:nvSpPr>
          <p:cNvPr id="8" name="Rectangle 7"/>
          <p:cNvSpPr/>
          <p:nvPr/>
        </p:nvSpPr>
        <p:spPr>
          <a:xfrm>
            <a:off x="0" y="-63500"/>
            <a:ext cx="9144000" cy="10906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277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2738" y="749300"/>
            <a:ext cx="22733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1425" y="749300"/>
            <a:ext cx="36068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descr="Mary-Dell-Chil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9700" y="4894263"/>
            <a:ext cx="2195513"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4503738" y="3048000"/>
            <a:ext cx="184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spcBef>
                <a:spcPct val="0"/>
              </a:spcBef>
              <a:buClrTx/>
              <a:buFontTx/>
              <a:buNone/>
            </a:pPr>
            <a:endParaRPr lang="de-CH" altLang="en-US" sz="4400">
              <a:solidFill>
                <a:srgbClr val="808000"/>
              </a:solidFill>
              <a:latin typeface="Times New Roman" panose="02020603050405020304" pitchFamily="18" charset="0"/>
              <a:ea typeface="ヒラギノ角ゴ Pro W3"/>
              <a:cs typeface="ヒラギノ角ゴ Pro W3"/>
            </a:endParaRPr>
          </a:p>
        </p:txBody>
      </p:sp>
      <p:sp>
        <p:nvSpPr>
          <p:cNvPr id="69635" name="Text Box 3"/>
          <p:cNvSpPr txBox="1">
            <a:spLocks noChangeArrowheads="1"/>
          </p:cNvSpPr>
          <p:nvPr/>
        </p:nvSpPr>
        <p:spPr bwMode="auto">
          <a:xfrm>
            <a:off x="1714500" y="1143000"/>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spcBef>
                <a:spcPct val="50000"/>
              </a:spcBef>
              <a:buClrTx/>
              <a:buFontTx/>
              <a:buNone/>
            </a:pPr>
            <a:endParaRPr lang="de-CH" altLang="en-US" sz="2800">
              <a:solidFill>
                <a:srgbClr val="000000"/>
              </a:solidFill>
              <a:latin typeface="Times New Roman" panose="02020603050405020304" pitchFamily="18" charset="0"/>
              <a:ea typeface="ヒラギノ角ゴ Pro W3"/>
              <a:cs typeface="ヒラギノ角ゴ Pro W3"/>
            </a:endParaRPr>
          </a:p>
        </p:txBody>
      </p:sp>
      <p:sp>
        <p:nvSpPr>
          <p:cNvPr id="69636" name="Text Box 4"/>
          <p:cNvSpPr txBox="1">
            <a:spLocks noChangeArrowheads="1"/>
          </p:cNvSpPr>
          <p:nvPr/>
        </p:nvSpPr>
        <p:spPr bwMode="auto">
          <a:xfrm>
            <a:off x="1600200" y="533400"/>
            <a:ext cx="594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a:spcBef>
                <a:spcPct val="50000"/>
              </a:spcBef>
              <a:buClrTx/>
              <a:buFontTx/>
              <a:buNone/>
            </a:pPr>
            <a:endParaRPr lang="de-CH" altLang="en-US" sz="2800">
              <a:solidFill>
                <a:srgbClr val="000000"/>
              </a:solidFill>
              <a:latin typeface="Times New Roman" panose="02020603050405020304" pitchFamily="18" charset="0"/>
              <a:ea typeface="ヒラギノ角ゴ Pro W3"/>
              <a:cs typeface="ヒラギノ角ゴ Pro W3"/>
            </a:endParaRPr>
          </a:p>
        </p:txBody>
      </p:sp>
      <p:sp>
        <p:nvSpPr>
          <p:cNvPr id="69637" name="Text Box 5"/>
          <p:cNvSpPr txBox="1">
            <a:spLocks noChangeArrowheads="1"/>
          </p:cNvSpPr>
          <p:nvPr/>
        </p:nvSpPr>
        <p:spPr bwMode="auto">
          <a:xfrm>
            <a:off x="2132013" y="274638"/>
            <a:ext cx="4743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a:spcBef>
                <a:spcPct val="50000"/>
              </a:spcBef>
              <a:buClrTx/>
              <a:buFontTx/>
              <a:buNone/>
            </a:pPr>
            <a:endParaRPr lang="de-CH" altLang="en-US" sz="2800">
              <a:solidFill>
                <a:srgbClr val="000000"/>
              </a:solidFill>
              <a:latin typeface="Times New Roman" panose="02020603050405020304" pitchFamily="18" charset="0"/>
              <a:ea typeface="ヒラギノ角ゴ Pro W3"/>
              <a:cs typeface="ヒラギノ角ゴ Pro W3"/>
            </a:endParaRPr>
          </a:p>
        </p:txBody>
      </p:sp>
      <p:sp>
        <p:nvSpPr>
          <p:cNvPr id="69638" name="Text Box 6"/>
          <p:cNvSpPr txBox="1">
            <a:spLocks noChangeArrowheads="1"/>
          </p:cNvSpPr>
          <p:nvPr/>
        </p:nvSpPr>
        <p:spPr bwMode="auto">
          <a:xfrm>
            <a:off x="2171700" y="5470525"/>
            <a:ext cx="4914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a:spcBef>
                <a:spcPct val="50000"/>
              </a:spcBef>
              <a:buClrTx/>
              <a:buFontTx/>
              <a:buNone/>
            </a:pPr>
            <a:endParaRPr lang="de-CH" altLang="en-US" b="1">
              <a:solidFill>
                <a:srgbClr val="FFFFCC"/>
              </a:solidFill>
              <a:latin typeface="Arial" panose="020B0604020202020204" pitchFamily="34" charset="0"/>
              <a:ea typeface="ヒラギノ角ゴ Pro W3"/>
              <a:cs typeface="ヒラギノ角ゴ Pro W3"/>
            </a:endParaRPr>
          </a:p>
        </p:txBody>
      </p:sp>
      <p:sp>
        <p:nvSpPr>
          <p:cNvPr id="69639" name="TextBox 1"/>
          <p:cNvSpPr txBox="1">
            <a:spLocks noChangeArrowheads="1"/>
          </p:cNvSpPr>
          <p:nvPr/>
        </p:nvSpPr>
        <p:spPr bwMode="auto">
          <a:xfrm>
            <a:off x="6803795" y="6155473"/>
            <a:ext cx="1997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1400" dirty="0" err="1">
                <a:latin typeface="Arial" panose="020B0604020202020204" pitchFamily="34" charset="0"/>
              </a:rPr>
              <a:t>इंगो</a:t>
            </a:r>
            <a:r>
              <a:rPr lang="en-US" altLang="en-US" sz="1400" dirty="0">
                <a:latin typeface="Arial" panose="020B0604020202020204" pitchFamily="34" charset="0"/>
              </a:rPr>
              <a:t> </a:t>
            </a:r>
            <a:r>
              <a:rPr lang="en-US" altLang="en-US" sz="1400" dirty="0" err="1">
                <a:latin typeface="Arial" panose="020B0604020202020204" pitchFamily="34" charset="0"/>
              </a:rPr>
              <a:t>पोट्रीकस</a:t>
            </a:r>
            <a:r>
              <a:rPr lang="en-US" altLang="en-US" sz="1400" dirty="0">
                <a:latin typeface="Arial" panose="020B0604020202020204" pitchFamily="34" charset="0"/>
              </a:rPr>
              <a:t> </a:t>
            </a:r>
            <a:r>
              <a:rPr lang="en-US" altLang="en-US" sz="1400" dirty="0" err="1">
                <a:latin typeface="Arial" panose="020B0604020202020204" pitchFamily="34" charset="0"/>
              </a:rPr>
              <a:t>के</a:t>
            </a:r>
            <a:r>
              <a:rPr lang="en-US" altLang="en-US" sz="1400" dirty="0">
                <a:latin typeface="Arial" panose="020B0604020202020204" pitchFamily="34" charset="0"/>
              </a:rPr>
              <a:t> </a:t>
            </a:r>
            <a:r>
              <a:rPr lang="en-US" altLang="en-US" sz="1400" dirty="0" err="1">
                <a:latin typeface="Arial" panose="020B0604020202020204" pitchFamily="34" charset="0"/>
              </a:rPr>
              <a:t>सौजन्य</a:t>
            </a:r>
            <a:r>
              <a:rPr lang="en-US" altLang="en-US" sz="1400" dirty="0">
                <a:latin typeface="Arial" panose="020B0604020202020204" pitchFamily="34" charset="0"/>
              </a:rPr>
              <a:t> </a:t>
            </a:r>
            <a:r>
              <a:rPr lang="en-US" altLang="en-US" sz="1400" dirty="0" err="1">
                <a:latin typeface="Arial" panose="020B0604020202020204" pitchFamily="34" charset="0"/>
              </a:rPr>
              <a:t>से</a:t>
            </a:r>
            <a:endParaRPr lang="en-US" altLang="en-US" sz="1400" dirty="0">
              <a:latin typeface="Arial" panose="020B0604020202020204" pitchFamily="34" charset="0"/>
            </a:endParaRPr>
          </a:p>
        </p:txBody>
      </p:sp>
      <p:sp>
        <p:nvSpPr>
          <p:cNvPr id="4" name="Title 3"/>
          <p:cNvSpPr>
            <a:spLocks noGrp="1"/>
          </p:cNvSpPr>
          <p:nvPr>
            <p:ph type="ctrTitle"/>
          </p:nvPr>
        </p:nvSpPr>
        <p:spPr>
          <a:xfrm>
            <a:off x="2943225" y="214313"/>
            <a:ext cx="3028950" cy="576262"/>
          </a:xfrm>
        </p:spPr>
        <p:txBody>
          <a:bodyPr>
            <a:normAutofit fontScale="90000"/>
          </a:bodyPr>
          <a:lstStyle/>
          <a:p>
            <a:pPr eaLnBrk="1" fontAlgn="auto" hangingPunct="1">
              <a:spcAft>
                <a:spcPts val="0"/>
              </a:spcAft>
              <a:defRPr/>
            </a:pPr>
            <a:r>
              <a:rPr lang="en-US" dirty="0"/>
              <a:t>गोल्डन राइस</a:t>
            </a:r>
          </a:p>
        </p:txBody>
      </p:sp>
      <p:sp>
        <p:nvSpPr>
          <p:cNvPr id="5" name="Content Placeholder 4"/>
          <p:cNvSpPr>
            <a:spLocks noGrp="1"/>
          </p:cNvSpPr>
          <p:nvPr>
            <p:ph idx="10"/>
          </p:nvPr>
        </p:nvSpPr>
        <p:spPr>
          <a:xfrm>
            <a:off x="525463" y="1403350"/>
            <a:ext cx="8207375" cy="4187825"/>
          </a:xfrm>
        </p:spPr>
        <p:txBody>
          <a:bodyPr rtlCol="0">
            <a:noAutofit/>
          </a:bodyPr>
          <a:lstStyle/>
          <a:p>
            <a:pPr marL="0" indent="0">
              <a:spcBef>
                <a:spcPct val="0"/>
              </a:spcBef>
              <a:buFont typeface="Arial"/>
              <a:buNone/>
              <a:defRPr/>
            </a:pPr>
            <a:endParaRPr lang="de-CH" sz="2200" dirty="0">
              <a:solidFill>
                <a:srgbClr val="3B3D3C"/>
              </a:solidFill>
            </a:endParaRPr>
          </a:p>
          <a:p>
            <a:pPr>
              <a:spcBef>
                <a:spcPct val="0"/>
              </a:spcBef>
              <a:defRPr/>
            </a:pPr>
            <a:r>
              <a:rPr lang="de-CH" sz="2200" dirty="0">
                <a:solidFill>
                  <a:srgbClr val="3B3D3C"/>
                </a:solidFill>
              </a:rPr>
              <a:t>फरवरी, 1999 में हकीकत बन गई। </a:t>
            </a:r>
          </a:p>
          <a:p>
            <a:pPr marL="0" indent="0">
              <a:spcBef>
                <a:spcPct val="0"/>
              </a:spcBef>
              <a:buFont typeface="Arial"/>
              <a:buNone/>
              <a:defRPr/>
            </a:pPr>
            <a:endParaRPr lang="de-CH" sz="2200" dirty="0">
              <a:solidFill>
                <a:srgbClr val="3B3D3C"/>
              </a:solidFill>
            </a:endParaRPr>
          </a:p>
          <a:p>
            <a:pPr>
              <a:spcBef>
                <a:spcPct val="0"/>
              </a:spcBef>
              <a:defRPr/>
            </a:pPr>
            <a:r>
              <a:rPr lang="de-CH" sz="2200" dirty="0">
                <a:solidFill>
                  <a:srgbClr val="3B3D3C"/>
                </a:solidFill>
              </a:rPr>
              <a:t>2-5 साल के भीतर मैदान में हो सकता था, बच्चों को अंधेपन और मौत से बचाने की शुरुआत ।</a:t>
            </a:r>
          </a:p>
          <a:p>
            <a:pPr marL="0" indent="0">
              <a:spcBef>
                <a:spcPct val="0"/>
              </a:spcBef>
              <a:buFont typeface="Arial"/>
              <a:buNone/>
              <a:defRPr/>
            </a:pPr>
            <a:endParaRPr lang="de-CH" sz="2200" dirty="0">
              <a:solidFill>
                <a:srgbClr val="3B3D3C"/>
              </a:solidFill>
            </a:endParaRPr>
          </a:p>
          <a:p>
            <a:pPr>
              <a:spcBef>
                <a:spcPct val="0"/>
              </a:spcBef>
              <a:defRPr/>
            </a:pPr>
            <a:r>
              <a:rPr lang="de-CH" sz="2200" dirty="0">
                <a:solidFill>
                  <a:srgbClr val="3B3D3C"/>
                </a:solidFill>
              </a:rPr>
              <a:t>लेकिन यह एक «</a:t>
            </a:r>
            <a:r>
              <a:rPr lang="hi-in" sz="2200" dirty="0">
                <a:solidFill>
                  <a:srgbClr val="3B3D3C"/>
                </a:solidFill>
              </a:rPr>
              <a:t>जी</a:t>
            </a:r>
            <a:r>
              <a:rPr lang="de-CH" sz="2200" dirty="0">
                <a:solidFill>
                  <a:srgbClr val="3B3D3C"/>
                </a:solidFill>
                <a:latin typeface="Calibri" panose="020F0502020204030204" pitchFamily="34" charset="0"/>
                <a:cs typeface="Calibri" panose="020F0502020204030204" pitchFamily="34" charset="0"/>
              </a:rPr>
              <a:t>एमओ»</a:t>
            </a:r>
            <a:r>
              <a:rPr lang="de-CH" sz="2200" dirty="0">
                <a:solidFill>
                  <a:srgbClr val="3B3D3C"/>
                </a:solidFill>
              </a:rPr>
              <a:t> </a:t>
            </a:r>
            <a:r>
              <a:rPr lang="hi-in" sz="2200" dirty="0">
                <a:solidFill>
                  <a:srgbClr val="3B3D3C"/>
                </a:solidFill>
              </a:rPr>
              <a:t>हैं और केवल </a:t>
            </a:r>
            <a:r>
              <a:rPr lang="de-CH" sz="2200" dirty="0">
                <a:solidFill>
                  <a:srgbClr val="3B3D3C"/>
                </a:solidFill>
              </a:rPr>
              <a:t>बांग्लादेश में उपलब्ध होगा ।</a:t>
            </a:r>
          </a:p>
          <a:p>
            <a:pPr marL="0" indent="0">
              <a:spcBef>
                <a:spcPct val="0"/>
              </a:spcBef>
              <a:buFont typeface="Arial"/>
              <a:buNone/>
              <a:defRPr/>
            </a:pPr>
            <a:endParaRPr lang="de-CH" sz="2200" dirty="0">
              <a:solidFill>
                <a:srgbClr val="3B3D3C"/>
              </a:solidFill>
            </a:endParaRPr>
          </a:p>
          <a:p>
            <a:pPr>
              <a:spcBef>
                <a:spcPct val="0"/>
              </a:spcBef>
              <a:defRPr/>
            </a:pPr>
            <a:r>
              <a:rPr lang="de-CH" sz="2200" dirty="0">
                <a:solidFill>
                  <a:srgbClr val="3B3D3C"/>
                </a:solidFill>
              </a:rPr>
              <a:t>क्यों? </a:t>
            </a:r>
          </a:p>
          <a:p>
            <a:pPr>
              <a:spcBef>
                <a:spcPct val="0"/>
              </a:spcBef>
              <a:defRPr/>
            </a:pPr>
            <a:endParaRPr lang="de-CH" sz="2200" dirty="0">
              <a:solidFill>
                <a:srgbClr val="3B3D3C"/>
              </a:solidFill>
            </a:endParaRPr>
          </a:p>
          <a:p>
            <a:pPr>
              <a:spcBef>
                <a:spcPct val="0"/>
              </a:spcBef>
              <a:defRPr/>
            </a:pPr>
            <a:r>
              <a:rPr lang="de-CH" sz="2200" dirty="0">
                <a:solidFill>
                  <a:srgbClr val="FF0000"/>
                </a:solidFill>
              </a:rPr>
              <a:t>नियमन और विरोध के कारण कई साल की देरी</a:t>
            </a:r>
            <a:r>
              <a:rPr lang="de-CH" sz="2200" dirty="0">
                <a:solidFill>
                  <a:srgbClr val="3B3D3C"/>
                </a:solidFill>
              </a:rPr>
              <a:t>.</a:t>
            </a:r>
            <a:endParaRPr lang="de-DE" sz="2200" dirty="0">
              <a:solidFill>
                <a:srgbClr val="3B3D3C"/>
              </a:solidFill>
              <a:effectLst>
                <a:outerShdw blurRad="38100" dist="38100" dir="2700000" algn="tl">
                  <a:srgbClr val="FFFFFF"/>
                </a:outerShdw>
              </a:effectLst>
            </a:endParaRPr>
          </a:p>
          <a:p>
            <a:pPr eaLnBrk="1" fontAlgn="auto" hangingPunct="1">
              <a:spcAft>
                <a:spcPts val="0"/>
              </a:spcAft>
              <a:buFont typeface="Arial"/>
              <a:buChar char="•"/>
              <a:defRPr/>
            </a:pPr>
            <a:endParaRPr lang="en-US" sz="2200" dirty="0">
              <a:solidFill>
                <a:srgbClr val="3B3D3C"/>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813" y="1062038"/>
            <a:ext cx="3900487"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Box 5"/>
          <p:cNvSpPr txBox="1">
            <a:spLocks noChangeArrowheads="1"/>
          </p:cNvSpPr>
          <p:nvPr/>
        </p:nvSpPr>
        <p:spPr bwMode="auto">
          <a:xfrm>
            <a:off x="2314575" y="0"/>
            <a:ext cx="57769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4800">
                <a:solidFill>
                  <a:schemeClr val="bg1"/>
                </a:solidFill>
                <a:latin typeface="Arial" panose="020B0604020202020204" pitchFamily="34" charset="0"/>
              </a:rPr>
              <a:t>विज्ञान कथा</a:t>
            </a:r>
          </a:p>
        </p:txBody>
      </p:sp>
      <p:sp>
        <p:nvSpPr>
          <p:cNvPr id="71684" name="TextBox 6"/>
          <p:cNvSpPr txBox="1">
            <a:spLocks noChangeArrowheads="1"/>
          </p:cNvSpPr>
          <p:nvPr/>
        </p:nvSpPr>
        <p:spPr bwMode="auto">
          <a:xfrm>
            <a:off x="4595813" y="2095500"/>
            <a:ext cx="44672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1800" dirty="0">
                <a:solidFill>
                  <a:srgbClr val="FF0000"/>
                </a:solidFill>
                <a:latin typeface="Arial" panose="020B0604020202020204" pitchFamily="34" charset="0"/>
              </a:rPr>
              <a:t>ग्रीनपीस विकास</a:t>
            </a:r>
            <a:r>
              <a:rPr lang="hi-in" altLang="en-US" sz="1800" dirty="0">
                <a:solidFill>
                  <a:srgbClr val="FF0000"/>
                </a:solidFill>
                <a:latin typeface="Arial" panose="020B0604020202020204" pitchFamily="34" charset="0"/>
              </a:rPr>
              <a:t> रोकते है</a:t>
            </a:r>
            <a:endParaRPr lang="en-US" altLang="en-US" sz="1800" dirty="0">
              <a:solidFill>
                <a:srgbClr val="FF0000"/>
              </a:solidFill>
              <a:latin typeface="Arial" panose="020B0604020202020204" pitchFamily="34" charset="0"/>
            </a:endParaRPr>
          </a:p>
          <a:p>
            <a:pPr eaLnBrk="1" hangingPunct="1">
              <a:spcBef>
                <a:spcPct val="0"/>
              </a:spcBef>
              <a:buClrTx/>
              <a:buFontTx/>
              <a:buNone/>
            </a:pPr>
            <a:endParaRPr lang="en-US" altLang="en-US" sz="1800" dirty="0">
              <a:latin typeface="Arial" panose="020B0604020202020204" pitchFamily="34" charset="0"/>
            </a:endParaRPr>
          </a:p>
          <a:p>
            <a:pPr eaLnBrk="1" hangingPunct="1">
              <a:spcBef>
                <a:spcPct val="0"/>
              </a:spcBef>
              <a:buClrTx/>
              <a:buFontTx/>
              <a:buNone/>
            </a:pPr>
            <a:endParaRPr lang="en-US" altLang="en-US" sz="1800" dirty="0">
              <a:solidFill>
                <a:srgbClr val="FF0000"/>
              </a:solidFill>
              <a:latin typeface="Arial" panose="020B0604020202020204" pitchFamily="34" charset="0"/>
            </a:endParaRPr>
          </a:p>
          <a:p>
            <a:pPr eaLnBrk="1" hangingPunct="1">
              <a:spcBef>
                <a:spcPct val="0"/>
              </a:spcBef>
              <a:buClrTx/>
              <a:buFontTx/>
              <a:buNone/>
            </a:pPr>
            <a:r>
              <a:rPr lang="en-US" altLang="en-US" sz="1800" dirty="0">
                <a:solidFill>
                  <a:srgbClr val="FF0000"/>
                </a:solidFill>
                <a:latin typeface="Arial" panose="020B0604020202020204" pitchFamily="34" charset="0"/>
              </a:rPr>
              <a:t>और फिर दावा</a:t>
            </a:r>
            <a:r>
              <a:rPr lang="hi-in" altLang="en-US" sz="1800" dirty="0">
                <a:solidFill>
                  <a:srgbClr val="FF0000"/>
                </a:solidFill>
                <a:latin typeface="Arial" panose="020B0604020202020204" pitchFamily="34" charset="0"/>
              </a:rPr>
              <a:t> करते है </a:t>
            </a:r>
            <a:endParaRPr lang="en-US" altLang="en-US" sz="1800" dirty="0">
              <a:solidFill>
                <a:srgbClr val="FF0000"/>
              </a:solidFill>
              <a:latin typeface="Arial" panose="020B0604020202020204" pitchFamily="34" charset="0"/>
            </a:endParaRPr>
          </a:p>
          <a:p>
            <a:pPr eaLnBrk="1" hangingPunct="1">
              <a:spcBef>
                <a:spcPct val="0"/>
              </a:spcBef>
              <a:buClrTx/>
              <a:buFontTx/>
              <a:buNone/>
            </a:pPr>
            <a:endParaRPr lang="en-US" altLang="en-US" sz="1800" dirty="0">
              <a:solidFill>
                <a:srgbClr val="FF0000"/>
              </a:solidFill>
              <a:latin typeface="Arial" panose="020B0604020202020204" pitchFamily="34" charset="0"/>
            </a:endParaRPr>
          </a:p>
          <a:p>
            <a:pPr eaLnBrk="1" hangingPunct="1">
              <a:spcBef>
                <a:spcPct val="0"/>
              </a:spcBef>
              <a:buClrTx/>
              <a:buFontTx/>
              <a:buNone/>
            </a:pPr>
            <a:endParaRPr lang="en-US" altLang="en-US" sz="1800" dirty="0">
              <a:solidFill>
                <a:srgbClr val="FF0000"/>
              </a:solidFill>
              <a:latin typeface="Arial" panose="020B0604020202020204" pitchFamily="34" charset="0"/>
            </a:endParaRPr>
          </a:p>
          <a:p>
            <a:pPr eaLnBrk="1" hangingPunct="1">
              <a:spcBef>
                <a:spcPct val="0"/>
              </a:spcBef>
              <a:buClrTx/>
              <a:buFontTx/>
              <a:buNone/>
            </a:pPr>
            <a:r>
              <a:rPr lang="hi-in" altLang="en-US" sz="1800" dirty="0">
                <a:solidFill>
                  <a:srgbClr val="FF0000"/>
                </a:solidFill>
                <a:latin typeface="Arial" panose="020B0604020202020204" pitchFamily="34" charset="0"/>
              </a:rPr>
              <a:t>कि इतने </a:t>
            </a:r>
            <a:r>
              <a:rPr lang="en-US" altLang="en-US" sz="1800" dirty="0">
                <a:solidFill>
                  <a:srgbClr val="FF0000"/>
                </a:solidFill>
                <a:latin typeface="Arial" panose="020B0604020202020204" pitchFamily="34" charset="0"/>
              </a:rPr>
              <a:t>लं</a:t>
            </a:r>
            <a:r>
              <a:rPr lang="hi-in" altLang="en-US" sz="1800" dirty="0">
                <a:solidFill>
                  <a:srgbClr val="FF0000"/>
                </a:solidFill>
                <a:latin typeface="Arial" panose="020B0604020202020204" pitchFamily="34" charset="0"/>
              </a:rPr>
              <a:t>मबे</a:t>
            </a:r>
            <a:r>
              <a:rPr lang="en-US" altLang="en-US" sz="1800" dirty="0">
                <a:solidFill>
                  <a:srgbClr val="FF0000"/>
                </a:solidFill>
                <a:latin typeface="Arial" panose="020B0604020202020204" pitchFamily="34" charset="0"/>
              </a:rPr>
              <a:t> समय </a:t>
            </a:r>
            <a:r>
              <a:rPr lang="hi-in" altLang="en-US" sz="1800" dirty="0">
                <a:solidFill>
                  <a:srgbClr val="FF0000"/>
                </a:solidFill>
                <a:latin typeface="Arial" panose="020B0604020202020204" pitchFamily="34" charset="0"/>
              </a:rPr>
              <a:t>के बाद</a:t>
            </a:r>
            <a:r>
              <a:rPr lang="en-US" altLang="en-US" sz="1800" dirty="0">
                <a:solidFill>
                  <a:srgbClr val="FF0000"/>
                </a:solidFill>
                <a:latin typeface="Arial" panose="020B0604020202020204" pitchFamily="34" charset="0"/>
              </a:rPr>
              <a:t> यह संभवतः काम नहीं कर सकता</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2"/>
          <p:cNvSpPr txBox="1">
            <a:spLocks noChangeArrowheads="1"/>
          </p:cNvSpPr>
          <p:nvPr/>
        </p:nvSpPr>
        <p:spPr bwMode="auto">
          <a:xfrm>
            <a:off x="442913" y="993775"/>
            <a:ext cx="7796212"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eaLnBrk="1" hangingPunct="1">
              <a:spcBef>
                <a:spcPct val="0"/>
              </a:spcBef>
              <a:buClrTx/>
              <a:buFontTx/>
              <a:buNone/>
            </a:pPr>
            <a:r>
              <a:rPr lang="en-US" altLang="en-US" sz="3200" b="1" dirty="0">
                <a:solidFill>
                  <a:srgbClr val="FF0000"/>
                </a:solidFill>
                <a:latin typeface="Arial" panose="020B0604020202020204" pitchFamily="34" charset="0"/>
              </a:rPr>
              <a:t>2002 के बाद से विटामिन ए की कमी के कारण 15 मिलियन बच्चे मारे गए हैं या पीड़ित हैं</a:t>
            </a:r>
          </a:p>
          <a:p>
            <a:pPr algn="ctr" eaLnBrk="1" hangingPunct="1">
              <a:spcBef>
                <a:spcPct val="0"/>
              </a:spcBef>
              <a:buClrTx/>
              <a:buFontTx/>
              <a:buNone/>
            </a:pPr>
            <a:endParaRPr lang="en-US" altLang="en-US" sz="3200" dirty="0">
              <a:solidFill>
                <a:srgbClr val="000000"/>
              </a:solidFill>
              <a:latin typeface="Arial" panose="020B0604020202020204" pitchFamily="34" charset="0"/>
            </a:endParaRPr>
          </a:p>
          <a:p>
            <a:pPr algn="ctr" eaLnBrk="1" hangingPunct="1">
              <a:spcBef>
                <a:spcPct val="0"/>
              </a:spcBef>
              <a:buClrTx/>
              <a:buFontTx/>
              <a:buNone/>
            </a:pPr>
            <a:endParaRPr lang="en-US" altLang="en-US" sz="3200" dirty="0">
              <a:solidFill>
                <a:srgbClr val="000000"/>
              </a:solidFill>
              <a:latin typeface="Arial" panose="020B0604020202020204" pitchFamily="34" charset="0"/>
            </a:endParaRPr>
          </a:p>
          <a:p>
            <a:pPr algn="ctr" eaLnBrk="1" hangingPunct="1">
              <a:spcBef>
                <a:spcPct val="0"/>
              </a:spcBef>
              <a:buClrTx/>
              <a:buFontTx/>
              <a:buNone/>
            </a:pPr>
            <a:endParaRPr lang="en-US" altLang="en-US" sz="3200" dirty="0">
              <a:solidFill>
                <a:srgbClr val="000000"/>
              </a:solidFill>
              <a:latin typeface="Arial" panose="020B0604020202020204" pitchFamily="34" charset="0"/>
            </a:endParaRPr>
          </a:p>
          <a:p>
            <a:pPr algn="ctr" eaLnBrk="1" hangingPunct="1">
              <a:spcBef>
                <a:spcPct val="0"/>
              </a:spcBef>
              <a:buClrTx/>
              <a:buFontTx/>
              <a:buNone/>
            </a:pPr>
            <a:r>
              <a:rPr lang="en-US" altLang="en-US" sz="3200" dirty="0">
                <a:solidFill>
                  <a:srgbClr val="000000"/>
                </a:solidFill>
                <a:latin typeface="Arial" panose="020B0604020202020204" pitchFamily="34" charset="0"/>
              </a:rPr>
              <a:t>इस</a:t>
            </a:r>
            <a:r>
              <a:rPr lang="hi-in" altLang="en-US" sz="3200" dirty="0">
                <a:solidFill>
                  <a:srgbClr val="000000"/>
                </a:solidFill>
                <a:latin typeface="Arial" panose="020B0604020202020204" pitchFamily="34" charset="0"/>
              </a:rPr>
              <a:t>से पहले कि हम इस </a:t>
            </a:r>
            <a:r>
              <a:rPr lang="en-US" altLang="en-US" sz="3200" dirty="0">
                <a:solidFill>
                  <a:srgbClr val="000000"/>
                </a:solidFill>
                <a:latin typeface="Arial" panose="020B0604020202020204" pitchFamily="34" charset="0"/>
              </a:rPr>
              <a:t>"</a:t>
            </a:r>
            <a:r>
              <a:rPr lang="en-US" altLang="en-US" sz="3200" b="1" dirty="0">
                <a:solidFill>
                  <a:srgbClr val="000000"/>
                </a:solidFill>
                <a:latin typeface="Arial" panose="020B0604020202020204" pitchFamily="34" charset="0"/>
              </a:rPr>
              <a:t>मानवता के खिलाफ अपराध "</a:t>
            </a:r>
            <a:r>
              <a:rPr lang="en-US" altLang="en-US" sz="3200" dirty="0">
                <a:solidFill>
                  <a:srgbClr val="000000"/>
                </a:solidFill>
                <a:latin typeface="Arial" panose="020B0604020202020204" pitchFamily="34" charset="0"/>
              </a:rPr>
              <a:t> </a:t>
            </a:r>
            <a:r>
              <a:rPr lang="hi-in" altLang="en-US" sz="3200" dirty="0">
                <a:solidFill>
                  <a:srgbClr val="000000"/>
                </a:solidFill>
                <a:latin typeface="Arial" panose="020B0604020202020204" pitchFamily="34" charset="0"/>
              </a:rPr>
              <a:t>पर विचार करें, कितनो कि मौत हो </a:t>
            </a:r>
            <a:r>
              <a:rPr lang="en-US" altLang="en-US" sz="3200" dirty="0">
                <a:solidFill>
                  <a:srgbClr val="000000"/>
                </a:solidFill>
                <a:latin typeface="Arial" panose="020B0604020202020204" pitchFamily="34" charset="0"/>
              </a:rPr>
              <a:t>जा</a:t>
            </a:r>
            <a:r>
              <a:rPr lang="hi-in" altLang="en-US" sz="3200" dirty="0">
                <a:solidFill>
                  <a:srgbClr val="000000"/>
                </a:solidFill>
                <a:latin typeface="Arial" panose="020B0604020202020204" pitchFamily="34" charset="0"/>
              </a:rPr>
              <a:t>नी </a:t>
            </a:r>
            <a:r>
              <a:rPr lang="en-US" altLang="en-US" sz="3200" dirty="0">
                <a:solidFill>
                  <a:srgbClr val="000000"/>
                </a:solidFill>
                <a:latin typeface="Arial" panose="020B0604020202020204" pitchFamily="34" charset="0"/>
              </a:rPr>
              <a:t> चाहिए?</a:t>
            </a:r>
          </a:p>
        </p:txBody>
      </p:sp>
      <p:sp>
        <p:nvSpPr>
          <p:cNvPr id="4" name="Rectangle 3"/>
          <p:cNvSpPr/>
          <p:nvPr/>
        </p:nvSpPr>
        <p:spPr>
          <a:xfrm>
            <a:off x="0" y="-63500"/>
            <a:ext cx="9144000" cy="10906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6942" y="998538"/>
            <a:ext cx="2211746" cy="294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4" descr="A map of Afr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1074738"/>
            <a:ext cx="21240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Box 3"/>
          <p:cNvSpPr txBox="1">
            <a:spLocks noChangeArrowheads="1"/>
          </p:cNvSpPr>
          <p:nvPr/>
        </p:nvSpPr>
        <p:spPr bwMode="auto">
          <a:xfrm>
            <a:off x="2549525" y="1646238"/>
            <a:ext cx="32051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eaLnBrk="1" hangingPunct="1">
              <a:spcBef>
                <a:spcPct val="0"/>
              </a:spcBef>
              <a:buClrTx/>
              <a:buFontTx/>
              <a:buNone/>
            </a:pPr>
            <a:r>
              <a:rPr lang="en-US" altLang="en-US" sz="2400" b="1" i="1">
                <a:latin typeface="Arial" panose="020B0604020202020204" pitchFamily="34" charset="0"/>
              </a:rPr>
              <a:t>Xanthomonas</a:t>
            </a:r>
            <a:r>
              <a:rPr lang="en-US" altLang="en-US" sz="2400" b="1">
                <a:latin typeface="Arial" panose="020B0604020202020204" pitchFamily="34" charset="0"/>
              </a:rPr>
              <a:t> Wilt</a:t>
            </a:r>
          </a:p>
          <a:p>
            <a:pPr algn="ctr" eaLnBrk="1" hangingPunct="1">
              <a:spcBef>
                <a:spcPct val="0"/>
              </a:spcBef>
              <a:buClrTx/>
              <a:buFontTx/>
              <a:buNone/>
            </a:pPr>
            <a:endParaRPr lang="en-US" altLang="en-US" sz="2400">
              <a:latin typeface="Arial" panose="020B0604020202020204" pitchFamily="34" charset="0"/>
            </a:endParaRPr>
          </a:p>
        </p:txBody>
      </p:sp>
      <p:sp>
        <p:nvSpPr>
          <p:cNvPr id="5" name="TextBox 4"/>
          <p:cNvSpPr txBox="1"/>
          <p:nvPr/>
        </p:nvSpPr>
        <p:spPr>
          <a:xfrm>
            <a:off x="153988" y="3421063"/>
            <a:ext cx="8394700" cy="2469907"/>
          </a:xfrm>
          <a:prstGeom prst="rect">
            <a:avLst/>
          </a:prstGeom>
          <a:noFill/>
        </p:spPr>
        <p:txBody>
          <a:bodyPr>
            <a:spAutoFit/>
          </a:bodyPr>
          <a:lstStyle/>
          <a:p>
            <a:pPr eaLnBrk="1" fontAlgn="auto" hangingPunct="1">
              <a:spcBef>
                <a:spcPts val="0"/>
              </a:spcBef>
              <a:spcAft>
                <a:spcPts val="0"/>
              </a:spcAft>
              <a:defRPr/>
            </a:pPr>
            <a:r>
              <a:rPr lang="en-US" sz="2400" b="1" dirty="0">
                <a:solidFill>
                  <a:srgbClr val="FF0000"/>
                </a:solidFill>
                <a:latin typeface="Calibri" panose="020F0502020204030204" pitchFamily="34" charset="0"/>
              </a:rPr>
              <a:t>कोई प्राकृतिक</a:t>
            </a:r>
            <a:r>
              <a:rPr lang="hi-in" sz="2400" b="1" dirty="0">
                <a:solidFill>
                  <a:srgbClr val="FF0000"/>
                </a:solidFill>
                <a:latin typeface="Calibri" panose="020F0502020204030204" pitchFamily="34" charset="0"/>
              </a:rPr>
              <a:t> </a:t>
            </a:r>
            <a:r>
              <a:rPr lang="en-US" sz="2400" b="1" dirty="0">
                <a:solidFill>
                  <a:srgbClr val="FF0000"/>
                </a:solidFill>
                <a:latin typeface="Calibri" panose="020F0502020204030204" pitchFamily="34" charset="0"/>
              </a:rPr>
              <a:t>प्रतिरोधी किस्में नहीं है</a:t>
            </a:r>
          </a:p>
          <a:p>
            <a:pPr eaLnBrk="1" fontAlgn="auto" hangingPunct="1">
              <a:spcBef>
                <a:spcPts val="0"/>
              </a:spcBef>
              <a:spcAft>
                <a:spcPts val="0"/>
              </a:spcAft>
              <a:defRPr/>
            </a:pPr>
            <a:r>
              <a:rPr lang="en-US" sz="2400" b="1" dirty="0">
                <a:solidFill>
                  <a:srgbClr val="FF0000"/>
                </a:solidFill>
                <a:latin typeface="Calibri" panose="020F0502020204030204" pitchFamily="34" charset="0"/>
              </a:rPr>
              <a:t>         पारंपरिक प्रजनन</a:t>
            </a:r>
            <a:r>
              <a:rPr lang="hi-in" sz="2400" b="1" dirty="0">
                <a:solidFill>
                  <a:srgbClr val="FF0000"/>
                </a:solidFill>
                <a:latin typeface="Calibri" panose="020F0502020204030204" pitchFamily="34" charset="0"/>
              </a:rPr>
              <a:t> एक</a:t>
            </a:r>
            <a:r>
              <a:rPr lang="en-US" sz="2400" b="1" dirty="0">
                <a:solidFill>
                  <a:srgbClr val="FF0000"/>
                </a:solidFill>
                <a:latin typeface="Calibri" panose="020F0502020204030204" pitchFamily="34" charset="0"/>
              </a:rPr>
              <a:t> समाधान</a:t>
            </a:r>
            <a:r>
              <a:rPr lang="hi-in" sz="2400" b="1" dirty="0">
                <a:solidFill>
                  <a:srgbClr val="FF0000"/>
                </a:solidFill>
                <a:latin typeface="Calibri" panose="020F0502020204030204" pitchFamily="34" charset="0"/>
              </a:rPr>
              <a:t> नहीं</a:t>
            </a:r>
            <a:r>
              <a:rPr lang="en-US" sz="2400" b="1" dirty="0">
                <a:solidFill>
                  <a:srgbClr val="FF0000"/>
                </a:solidFill>
                <a:latin typeface="Calibri" panose="020F0502020204030204" pitchFamily="34" charset="0"/>
              </a:rPr>
              <a:t>  </a:t>
            </a:r>
            <a:r>
              <a:rPr lang="hi-in" sz="2400" b="1" dirty="0">
                <a:solidFill>
                  <a:srgbClr val="FF0000"/>
                </a:solidFill>
                <a:latin typeface="Calibri" panose="020F0502020204030204" pitchFamily="34" charset="0"/>
              </a:rPr>
              <a:t>है</a:t>
            </a:r>
            <a:r>
              <a:rPr lang="en-US" sz="2400" b="1" dirty="0">
                <a:solidFill>
                  <a:srgbClr val="FF0000"/>
                </a:solidFill>
                <a:latin typeface="Calibri" panose="020F0502020204030204" pitchFamily="34" charset="0"/>
              </a:rPr>
              <a:t>  </a:t>
            </a:r>
          </a:p>
          <a:p>
            <a:pPr algn="ctr" eaLnBrk="1" fontAlgn="auto" hangingPunct="1">
              <a:spcBef>
                <a:spcPts val="0"/>
              </a:spcBef>
              <a:spcAft>
                <a:spcPts val="0"/>
              </a:spcAft>
              <a:defRPr/>
            </a:pPr>
            <a:endParaRPr lang="en-US" sz="1350" dirty="0">
              <a:latin typeface="Calibri" panose="020F0502020204030204" pitchFamily="34" charset="0"/>
            </a:endParaRPr>
          </a:p>
          <a:p>
            <a:pPr eaLnBrk="1" fontAlgn="auto" hangingPunct="1">
              <a:spcBef>
                <a:spcPts val="0"/>
              </a:spcBef>
              <a:spcAft>
                <a:spcPts val="0"/>
              </a:spcAft>
              <a:defRPr/>
            </a:pPr>
            <a:r>
              <a:rPr lang="en-US" sz="3000" b="1" dirty="0">
                <a:solidFill>
                  <a:srgbClr val="00B050"/>
                </a:solidFill>
                <a:latin typeface="Calibri" panose="020F0502020204030204" pitchFamily="34" charset="0"/>
              </a:rPr>
              <a:t>लेकिन</a:t>
            </a:r>
            <a:r>
              <a:rPr lang="hi-in" sz="3000" b="1" dirty="0">
                <a:solidFill>
                  <a:srgbClr val="00B050"/>
                </a:solidFill>
                <a:latin typeface="Calibri" panose="020F0502020204030204" pitchFamily="34" charset="0"/>
              </a:rPr>
              <a:t> </a:t>
            </a:r>
            <a:endParaRPr lang="en-US" sz="3000" b="1" dirty="0">
              <a:solidFill>
                <a:srgbClr val="00B050"/>
              </a:solidFill>
              <a:latin typeface="Calibri" panose="020F0502020204030204" pitchFamily="34" charset="0"/>
            </a:endParaRPr>
          </a:p>
          <a:p>
            <a:pPr eaLnBrk="1" fontAlgn="auto" hangingPunct="1">
              <a:spcBef>
                <a:spcPts val="0"/>
              </a:spcBef>
              <a:spcAft>
                <a:spcPts val="0"/>
              </a:spcAft>
              <a:defRPr/>
            </a:pPr>
            <a:r>
              <a:rPr lang="en-US" sz="2100" b="1" dirty="0">
                <a:solidFill>
                  <a:srgbClr val="00B050"/>
                </a:solidFill>
                <a:latin typeface="Calibri" panose="020F0502020204030204" pitchFamily="34" charset="0"/>
              </a:rPr>
              <a:t>मीठी मिर्च </a:t>
            </a:r>
            <a:r>
              <a:rPr lang="hi-in" sz="2100" b="1" dirty="0">
                <a:solidFill>
                  <a:srgbClr val="00B050"/>
                </a:solidFill>
                <a:latin typeface="Calibri" panose="020F0502020204030204" pitchFamily="34" charset="0"/>
              </a:rPr>
              <a:t>में </a:t>
            </a:r>
            <a:r>
              <a:rPr lang="en-US" sz="2100" b="1" i="1" dirty="0" err="1">
                <a:solidFill>
                  <a:srgbClr val="00B050"/>
                </a:solidFill>
                <a:latin typeface="Calibri" panose="020F0502020204030204" pitchFamily="34" charset="0"/>
              </a:rPr>
              <a:t>Xanthomonas</a:t>
            </a:r>
            <a:r>
              <a:rPr lang="en-US" sz="2100" b="1" i="1" dirty="0">
                <a:solidFill>
                  <a:srgbClr val="00B050"/>
                </a:solidFill>
                <a:latin typeface="Calibri" panose="020F0502020204030204" pitchFamily="34" charset="0"/>
              </a:rPr>
              <a:t> </a:t>
            </a:r>
            <a:r>
              <a:rPr lang="en-US" sz="2100" b="1" i="1" dirty="0" err="1">
                <a:solidFill>
                  <a:srgbClr val="00B050"/>
                </a:solidFill>
                <a:latin typeface="Calibri" panose="020F0502020204030204" pitchFamily="34" charset="0"/>
              </a:rPr>
              <a:t>campestris</a:t>
            </a:r>
            <a:r>
              <a:rPr lang="en-US" sz="2100" b="1" i="1" dirty="0">
                <a:solidFill>
                  <a:srgbClr val="00B050"/>
                </a:solidFill>
                <a:latin typeface="Calibri" panose="020F0502020204030204" pitchFamily="34" charset="0"/>
              </a:rPr>
              <a:t> </a:t>
            </a:r>
            <a:r>
              <a:rPr lang="en-US" sz="2100" b="1" dirty="0">
                <a:solidFill>
                  <a:srgbClr val="00B050"/>
                </a:solidFill>
                <a:latin typeface="Calibri" panose="020F0502020204030204" pitchFamily="34" charset="0"/>
              </a:rPr>
              <a:t>के लिए प्रतिरोधी </a:t>
            </a:r>
            <a:r>
              <a:rPr lang="hi-in" sz="2100" b="1" dirty="0">
                <a:solidFill>
                  <a:srgbClr val="00B050"/>
                </a:solidFill>
                <a:latin typeface="Calibri" panose="020F0502020204030204" pitchFamily="34" charset="0"/>
              </a:rPr>
              <a:t>दो</a:t>
            </a:r>
            <a:r>
              <a:rPr lang="en-US" sz="2100" b="1" dirty="0">
                <a:solidFill>
                  <a:srgbClr val="00B050"/>
                </a:solidFill>
                <a:latin typeface="Calibri" panose="020F0502020204030204" pitchFamily="34" charset="0"/>
              </a:rPr>
              <a:t>  जीन </a:t>
            </a:r>
            <a:r>
              <a:rPr lang="hi-in" sz="2100" b="1" dirty="0">
                <a:solidFill>
                  <a:srgbClr val="00B050"/>
                </a:solidFill>
                <a:latin typeface="Calibri" panose="020F0502020204030204" pitchFamily="34" charset="0"/>
              </a:rPr>
              <a:t>वर्तमान है</a:t>
            </a:r>
            <a:r>
              <a:rPr lang="en-US" sz="2100" b="1" dirty="0">
                <a:solidFill>
                  <a:srgbClr val="00B050"/>
                </a:solidFill>
                <a:latin typeface="Calibri" panose="020F0502020204030204" pitchFamily="34" charset="0"/>
              </a:rPr>
              <a:t> ।  सटीक तकनीकों का उपयोग कर इन जीन</a:t>
            </a:r>
            <a:r>
              <a:rPr lang="hi-in" sz="2100" b="1" dirty="0">
                <a:solidFill>
                  <a:srgbClr val="00B050"/>
                </a:solidFill>
                <a:latin typeface="Calibri" panose="020F0502020204030204" pitchFamily="34" charset="0"/>
              </a:rPr>
              <a:t> को</a:t>
            </a:r>
            <a:r>
              <a:rPr lang="en-US" sz="2100" b="1" dirty="0">
                <a:solidFill>
                  <a:srgbClr val="00B050"/>
                </a:solidFill>
                <a:latin typeface="Calibri" panose="020F0502020204030204" pitchFamily="34" charset="0"/>
              </a:rPr>
              <a:t> केले </a:t>
            </a:r>
            <a:r>
              <a:rPr lang="hi-in" sz="2100" b="1" dirty="0">
                <a:solidFill>
                  <a:srgbClr val="00B050"/>
                </a:solidFill>
                <a:latin typeface="Calibri" panose="020F0502020204030204" pitchFamily="34" charset="0"/>
              </a:rPr>
              <a:t>में</a:t>
            </a:r>
            <a:r>
              <a:rPr lang="en-US" sz="2100" b="1" dirty="0">
                <a:solidFill>
                  <a:srgbClr val="00B050"/>
                </a:solidFill>
                <a:latin typeface="Calibri" panose="020F0502020204030204" pitchFamily="34" charset="0"/>
              </a:rPr>
              <a:t> हस्तांतरित किया गया है और इन संशोधित केले अब क्षेत्र परीक्षण शुरू कर रहे हैं ।</a:t>
            </a:r>
          </a:p>
        </p:txBody>
      </p:sp>
      <p:sp>
        <p:nvSpPr>
          <p:cNvPr id="75782" name="TextBox 5"/>
          <p:cNvSpPr txBox="1">
            <a:spLocks noChangeArrowheads="1"/>
          </p:cNvSpPr>
          <p:nvPr/>
        </p:nvSpPr>
        <p:spPr bwMode="auto">
          <a:xfrm>
            <a:off x="2641600" y="222250"/>
            <a:ext cx="4978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3200">
                <a:solidFill>
                  <a:schemeClr val="bg1"/>
                </a:solidFill>
                <a:latin typeface="Arial" panose="020B0604020202020204" pitchFamily="34" charset="0"/>
              </a:rPr>
              <a:t>केले की समस्या</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700" y="742950"/>
            <a:ext cx="8432800" cy="542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US" altLang="en-US"/>
              <a:t>बांग्लादेश: बीटी बैंगन</a:t>
            </a:r>
          </a:p>
        </p:txBody>
      </p:sp>
      <p:pic>
        <p:nvPicPr>
          <p:cNvPr id="7987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79876" name="TextBox 2"/>
          <p:cNvSpPr txBox="1">
            <a:spLocks noChangeArrowheads="1"/>
          </p:cNvSpPr>
          <p:nvPr/>
        </p:nvSpPr>
        <p:spPr bwMode="auto">
          <a:xfrm>
            <a:off x="6403202" y="6514792"/>
            <a:ext cx="26558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00" dirty="0" err="1">
                <a:solidFill>
                  <a:srgbClr val="000000"/>
                </a:solidFill>
              </a:rPr>
              <a:t>विज्ञान</a:t>
            </a:r>
            <a:r>
              <a:rPr lang="en-US" altLang="en-US" sz="800" dirty="0">
                <a:solidFill>
                  <a:srgbClr val="000000"/>
                </a:solidFill>
              </a:rPr>
              <a:t> </a:t>
            </a:r>
            <a:r>
              <a:rPr lang="en-US" altLang="en-US" sz="800" dirty="0" err="1">
                <a:solidFill>
                  <a:srgbClr val="000000"/>
                </a:solidFill>
              </a:rPr>
              <a:t>के</a:t>
            </a:r>
            <a:r>
              <a:rPr lang="en-US" altLang="en-US" sz="800" dirty="0">
                <a:solidFill>
                  <a:srgbClr val="000000"/>
                </a:solidFill>
              </a:rPr>
              <a:t> </a:t>
            </a:r>
            <a:r>
              <a:rPr lang="en-US" altLang="en-US" sz="800" dirty="0" err="1">
                <a:solidFill>
                  <a:srgbClr val="000000"/>
                </a:solidFill>
              </a:rPr>
              <a:t>लिए</a:t>
            </a:r>
            <a:r>
              <a:rPr lang="en-US" altLang="en-US" sz="800" dirty="0">
                <a:solidFill>
                  <a:srgbClr val="000000"/>
                </a:solidFill>
              </a:rPr>
              <a:t> </a:t>
            </a:r>
            <a:r>
              <a:rPr lang="en-US" altLang="en-US" sz="800" dirty="0" err="1">
                <a:solidFill>
                  <a:srgbClr val="000000"/>
                </a:solidFill>
              </a:rPr>
              <a:t>आरिफ</a:t>
            </a:r>
            <a:r>
              <a:rPr lang="en-US" altLang="en-US" sz="800" dirty="0">
                <a:solidFill>
                  <a:srgbClr val="000000"/>
                </a:solidFill>
              </a:rPr>
              <a:t> </a:t>
            </a:r>
            <a:r>
              <a:rPr lang="en-US" altLang="en-US" sz="800" dirty="0" err="1">
                <a:solidFill>
                  <a:srgbClr val="000000"/>
                </a:solidFill>
              </a:rPr>
              <a:t>हुसैन</a:t>
            </a:r>
            <a:r>
              <a:rPr lang="en-US" altLang="en-US" sz="800" dirty="0">
                <a:solidFill>
                  <a:srgbClr val="000000"/>
                </a:solidFill>
              </a:rPr>
              <a:t>/</a:t>
            </a:r>
            <a:r>
              <a:rPr lang="en-US" altLang="en-US" sz="800" dirty="0" err="1">
                <a:solidFill>
                  <a:srgbClr val="000000"/>
                </a:solidFill>
              </a:rPr>
              <a:t>कॉर्नेल</a:t>
            </a:r>
            <a:r>
              <a:rPr lang="en-US" altLang="en-US" sz="800" dirty="0">
                <a:solidFill>
                  <a:srgbClr val="000000"/>
                </a:solidFill>
              </a:rPr>
              <a:t> </a:t>
            </a:r>
            <a:r>
              <a:rPr lang="en-US" altLang="en-US" sz="800" dirty="0" err="1">
                <a:solidFill>
                  <a:srgbClr val="000000"/>
                </a:solidFill>
              </a:rPr>
              <a:t>एलायंस</a:t>
            </a:r>
            <a:r>
              <a:rPr lang="en-US" altLang="en-US" sz="800" dirty="0">
                <a:solidFill>
                  <a:srgbClr val="000000"/>
                </a:solidFill>
              </a:rPr>
              <a:t> </a:t>
            </a:r>
            <a:r>
              <a:rPr lang="en-US" altLang="en-US" sz="800" dirty="0" err="1">
                <a:solidFill>
                  <a:srgbClr val="000000"/>
                </a:solidFill>
              </a:rPr>
              <a:t>के</a:t>
            </a:r>
            <a:r>
              <a:rPr lang="en-US" altLang="en-US" sz="800" dirty="0">
                <a:solidFill>
                  <a:srgbClr val="000000"/>
                </a:solidFill>
              </a:rPr>
              <a:t> </a:t>
            </a:r>
            <a:r>
              <a:rPr lang="en-US" altLang="en-US" sz="800" dirty="0" err="1">
                <a:solidFill>
                  <a:srgbClr val="000000"/>
                </a:solidFill>
              </a:rPr>
              <a:t>सौजन्य</a:t>
            </a:r>
            <a:r>
              <a:rPr lang="en-US" altLang="en-US" sz="800" dirty="0">
                <a:solidFill>
                  <a:srgbClr val="000000"/>
                </a:solidFill>
              </a:rPr>
              <a:t> </a:t>
            </a:r>
            <a:r>
              <a:rPr lang="en-US" altLang="en-US" sz="800" dirty="0" err="1">
                <a:solidFill>
                  <a:srgbClr val="000000"/>
                </a:solidFill>
              </a:rPr>
              <a:t>से</a:t>
            </a:r>
            <a:r>
              <a:rPr lang="en-US" altLang="en-US" sz="800" dirty="0">
                <a:solidFill>
                  <a:srgbClr val="000000"/>
                </a:solidFill>
              </a:rPr>
              <a:t> </a:t>
            </a:r>
            <a:r>
              <a:rPr lang="en-US" altLang="en-US" sz="800" dirty="0" err="1">
                <a:solidFill>
                  <a:srgbClr val="000000"/>
                </a:solidFill>
              </a:rPr>
              <a:t>स्लाइड</a:t>
            </a:r>
            <a:endParaRPr lang="en-US" altLang="en-US" sz="800" dirty="0">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1"/>
          <p:cNvSpPr txBox="1">
            <a:spLocks noChangeArrowheads="1"/>
          </p:cNvSpPr>
          <p:nvPr/>
        </p:nvSpPr>
        <p:spPr bwMode="auto">
          <a:xfrm>
            <a:off x="2271713" y="857250"/>
            <a:ext cx="48720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300" b="1">
                <a:solidFill>
                  <a:srgbClr val="000000"/>
                </a:solidFill>
                <a:latin typeface="Times New Roman" panose="02020603050405020304" pitchFamily="18" charset="0"/>
              </a:rPr>
              <a:t>हवाई पपीता</a:t>
            </a:r>
          </a:p>
          <a:p>
            <a:pPr eaLnBrk="1" hangingPunct="1"/>
            <a:r>
              <a:rPr lang="en-US" altLang="en-US" sz="3300">
                <a:solidFill>
                  <a:srgbClr val="000000"/>
                </a:solidFill>
                <a:latin typeface="Times New Roman" panose="02020603050405020304" pitchFamily="18" charset="0"/>
              </a:rPr>
              <a:t>     </a:t>
            </a:r>
            <a:r>
              <a:rPr lang="en-US" altLang="en-US" sz="2700">
                <a:solidFill>
                  <a:srgbClr val="000000"/>
                </a:solidFill>
                <a:latin typeface="Times New Roman" panose="02020603050405020304" pitchFamily="18" charset="0"/>
              </a:rPr>
              <a:t>लगभग एक आपदा</a:t>
            </a:r>
          </a:p>
        </p:txBody>
      </p:sp>
      <p:pic>
        <p:nvPicPr>
          <p:cNvPr id="81923" name="Picture 2" descr="Image result for Hawaii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2005013"/>
            <a:ext cx="4451350"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8675" y="1549400"/>
            <a:ext cx="23114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5" name="Group 8"/>
          <p:cNvGrpSpPr>
            <a:grpSpLocks/>
          </p:cNvGrpSpPr>
          <p:nvPr/>
        </p:nvGrpSpPr>
        <p:grpSpPr bwMode="auto">
          <a:xfrm>
            <a:off x="4919663" y="3898900"/>
            <a:ext cx="4289425" cy="1457325"/>
            <a:chOff x="1280202" y="2457450"/>
            <a:chExt cx="5718876" cy="1943100"/>
          </a:xfrm>
        </p:grpSpPr>
        <p:pic>
          <p:nvPicPr>
            <p:cNvPr id="8192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80202" y="2457450"/>
              <a:ext cx="3051876" cy="19431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81927"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32078" y="2457450"/>
              <a:ext cx="2667000" cy="19431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1638300" y="937323"/>
            <a:ext cx="6632575" cy="533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700" b="1" dirty="0">
                <a:solidFill>
                  <a:srgbClr val="0000FF"/>
                </a:solidFill>
                <a:latin typeface="Times New Roman" panose="02020603050405020304" pitchFamily="18" charset="0"/>
              </a:rPr>
              <a:t>    </a:t>
            </a:r>
            <a:r>
              <a:rPr lang="en-US" altLang="en-US" sz="2700" b="1" dirty="0" err="1">
                <a:solidFill>
                  <a:srgbClr val="0000FF"/>
                </a:solidFill>
                <a:latin typeface="Times New Roman" panose="02020603050405020304" pitchFamily="18" charset="0"/>
              </a:rPr>
              <a:t>जीएमओ</a:t>
            </a:r>
            <a:r>
              <a:rPr lang="en-US" altLang="en-US" sz="2700" b="1" dirty="0">
                <a:solidFill>
                  <a:srgbClr val="0000FF"/>
                </a:solidFill>
                <a:latin typeface="Times New Roman" panose="02020603050405020304" pitchFamily="18" charset="0"/>
              </a:rPr>
              <a:t> </a:t>
            </a:r>
            <a:r>
              <a:rPr lang="en-US" altLang="en-US" sz="2700" b="1" dirty="0" err="1">
                <a:solidFill>
                  <a:srgbClr val="0000FF"/>
                </a:solidFill>
                <a:latin typeface="Times New Roman" panose="02020603050405020304" pitchFamily="18" charset="0"/>
              </a:rPr>
              <a:t>पपीता</a:t>
            </a:r>
            <a:r>
              <a:rPr lang="en-US" altLang="en-US" sz="2700" b="1" dirty="0">
                <a:solidFill>
                  <a:srgbClr val="0000FF"/>
                </a:solidFill>
                <a:latin typeface="Times New Roman" panose="02020603050405020304" pitchFamily="18" charset="0"/>
              </a:rPr>
              <a:t> </a:t>
            </a:r>
            <a:r>
              <a:rPr lang="en-US" altLang="en-US" sz="2700" b="1" dirty="0" err="1">
                <a:solidFill>
                  <a:srgbClr val="0000FF"/>
                </a:solidFill>
                <a:latin typeface="Times New Roman" panose="02020603050405020304" pitchFamily="18" charset="0"/>
              </a:rPr>
              <a:t>हवाई</a:t>
            </a:r>
            <a:r>
              <a:rPr lang="en-US" altLang="en-US" sz="2700" b="1" dirty="0">
                <a:solidFill>
                  <a:srgbClr val="0000FF"/>
                </a:solidFill>
                <a:latin typeface="Times New Roman" panose="02020603050405020304" pitchFamily="18" charset="0"/>
              </a:rPr>
              <a:t> </a:t>
            </a:r>
            <a:r>
              <a:rPr lang="en-US" altLang="en-US" sz="2700" b="1" dirty="0" err="1">
                <a:solidFill>
                  <a:srgbClr val="0000FF"/>
                </a:solidFill>
                <a:latin typeface="Times New Roman" panose="02020603050405020304" pitchFamily="18" charset="0"/>
              </a:rPr>
              <a:t>फसल</a:t>
            </a:r>
            <a:r>
              <a:rPr lang="en-US" altLang="en-US" sz="2700" b="1" dirty="0">
                <a:solidFill>
                  <a:srgbClr val="0000FF"/>
                </a:solidFill>
                <a:latin typeface="Times New Roman" panose="02020603050405020304" pitchFamily="18" charset="0"/>
              </a:rPr>
              <a:t> </a:t>
            </a:r>
            <a:r>
              <a:rPr lang="en-US" altLang="en-US" sz="2700" b="1" dirty="0" err="1">
                <a:solidFill>
                  <a:srgbClr val="0000FF"/>
                </a:solidFill>
                <a:latin typeface="Times New Roman" panose="02020603050405020304" pitchFamily="18" charset="0"/>
              </a:rPr>
              <a:t>बचाता</a:t>
            </a:r>
            <a:r>
              <a:rPr lang="en-US" altLang="en-US" sz="2700" b="1" dirty="0">
                <a:solidFill>
                  <a:srgbClr val="0000FF"/>
                </a:solidFill>
                <a:latin typeface="Times New Roman" panose="02020603050405020304" pitchFamily="18" charset="0"/>
              </a:rPr>
              <a:t> </a:t>
            </a:r>
            <a:r>
              <a:rPr lang="en-US" altLang="en-US" sz="2700" b="1" dirty="0" err="1">
                <a:solidFill>
                  <a:srgbClr val="0000FF"/>
                </a:solidFill>
                <a:latin typeface="Times New Roman" panose="02020603050405020304" pitchFamily="18" charset="0"/>
              </a:rPr>
              <a:t>है</a:t>
            </a:r>
            <a:endParaRPr lang="en-US" altLang="en-US" sz="2700" b="1" dirty="0">
              <a:solidFill>
                <a:srgbClr val="0000FF"/>
              </a:solidFill>
              <a:latin typeface="Times New Roman" panose="02020603050405020304" pitchFamily="18" charset="0"/>
            </a:endParaRPr>
          </a:p>
          <a:p>
            <a:pPr eaLnBrk="1" hangingPunct="1"/>
            <a:endParaRPr lang="en-US" altLang="en-US" sz="2700" b="1" dirty="0">
              <a:solidFill>
                <a:srgbClr val="000000"/>
              </a:solidFill>
              <a:latin typeface="Times New Roman" panose="02020603050405020304" pitchFamily="18" charset="0"/>
            </a:endParaRPr>
          </a:p>
          <a:p>
            <a:pPr eaLnBrk="1" hangingPunct="1"/>
            <a:r>
              <a:rPr lang="en-US" altLang="en-US" sz="2100" dirty="0">
                <a:solidFill>
                  <a:srgbClr val="000000"/>
                </a:solidFill>
                <a:latin typeface="Times New Roman" panose="02020603050405020304" pitchFamily="18" charset="0"/>
              </a:rPr>
              <a:t>नब्बे के दशक में, हवाई पपीता के पेड़ </a:t>
            </a:r>
            <a:r>
              <a:rPr lang="en-US" altLang="en-US" sz="2100" dirty="0">
                <a:solidFill>
                  <a:srgbClr val="000000"/>
                </a:solidFill>
                <a:latin typeface="Times New Roman" panose="02020603050405020304" pitchFamily="18" charset="0"/>
                <a:hlinkClick r:id="rId2"/>
              </a:rPr>
              <a:t>रिंगस्पॉट वायरस</a:t>
            </a:r>
            <a:r>
              <a:rPr lang="hi-in" altLang="en-US" sz="2100" dirty="0">
                <a:solidFill>
                  <a:srgbClr val="000000"/>
                </a:solidFill>
                <a:latin typeface="Times New Roman" panose="02020603050405020304" pitchFamily="18" charset="0"/>
              </a:rPr>
              <a:t> </a:t>
            </a:r>
            <a:r>
              <a:rPr lang="en-US" altLang="en-US" sz="2100" dirty="0">
                <a:solidFill>
                  <a:srgbClr val="000000"/>
                </a:solidFill>
                <a:latin typeface="Times New Roman" panose="02020603050405020304" pitchFamily="18" charset="0"/>
              </a:rPr>
              <a:t>से त्रस्त थे जिससे प्रदेश में आधी फसल तबाह हो गई।</a:t>
            </a:r>
          </a:p>
          <a:p>
            <a:pPr eaLnBrk="1" hangingPunct="1"/>
            <a:r>
              <a:rPr lang="en-US" altLang="en-US" sz="2100" dirty="0">
                <a:solidFill>
                  <a:srgbClr val="000000"/>
                </a:solidFill>
                <a:latin typeface="Times New Roman" panose="02020603050405020304" pitchFamily="18" charset="0"/>
              </a:rPr>
              <a:t> </a:t>
            </a:r>
          </a:p>
          <a:p>
            <a:pPr eaLnBrk="1" hangingPunct="1"/>
            <a:r>
              <a:rPr lang="en-US" altLang="en-US" sz="2100" dirty="0">
                <a:solidFill>
                  <a:srgbClr val="000000"/>
                </a:solidFill>
                <a:latin typeface="Times New Roman" panose="02020603050405020304" pitchFamily="18" charset="0"/>
              </a:rPr>
              <a:t>1998 में, हवाई विश्वविद्यालय के डेनिस गोंजालेस ने इंद्रधनुष पपीता नामक एक ट्रांसजेनिक फल विकसित किया, जो वायरस के लिए प्रतिरोधी है। </a:t>
            </a:r>
          </a:p>
          <a:p>
            <a:pPr eaLnBrk="1" hangingPunct="1"/>
            <a:endParaRPr lang="en-US" altLang="en-US" sz="2100" dirty="0">
              <a:solidFill>
                <a:srgbClr val="000000"/>
              </a:solidFill>
              <a:latin typeface="Times New Roman" panose="02020603050405020304" pitchFamily="18" charset="0"/>
            </a:endParaRPr>
          </a:p>
          <a:p>
            <a:pPr eaLnBrk="1" hangingPunct="1"/>
            <a:r>
              <a:rPr lang="en-US" altLang="en-US" sz="2100" dirty="0" err="1">
                <a:solidFill>
                  <a:srgbClr val="000000"/>
                </a:solidFill>
                <a:latin typeface="Times New Roman" panose="02020603050405020304" pitchFamily="18" charset="0"/>
              </a:rPr>
              <a:t>अब</a:t>
            </a:r>
            <a:r>
              <a:rPr lang="en-US" altLang="en-US" sz="2100" dirty="0">
                <a:solidFill>
                  <a:srgbClr val="000000"/>
                </a:solidFill>
                <a:latin typeface="Times New Roman" panose="02020603050405020304" pitchFamily="18" charset="0"/>
              </a:rPr>
              <a:t> </a:t>
            </a:r>
            <a:r>
              <a:rPr lang="en-US" altLang="en-US" sz="2100" dirty="0">
                <a:solidFill>
                  <a:srgbClr val="000000"/>
                </a:solidFill>
                <a:latin typeface="Times New Roman" panose="02020603050405020304" pitchFamily="18" charset="0"/>
                <a:hlinkClick r:id="rId3"/>
              </a:rPr>
              <a:t>77 </a:t>
            </a:r>
            <a:r>
              <a:rPr lang="en-US" altLang="en-US" sz="2100" dirty="0" err="1">
                <a:solidFill>
                  <a:srgbClr val="000000"/>
                </a:solidFill>
                <a:latin typeface="Times New Roman" panose="02020603050405020304" pitchFamily="18" charset="0"/>
                <a:hlinkClick r:id="rId3"/>
              </a:rPr>
              <a:t>प्रतिशत</a:t>
            </a:r>
            <a:r>
              <a:rPr lang="en-US" altLang="en-US" sz="2100" dirty="0">
                <a:solidFill>
                  <a:srgbClr val="000000"/>
                </a:solidFill>
                <a:latin typeface="Times New Roman" panose="02020603050405020304" pitchFamily="18" charset="0"/>
                <a:hlinkClick r:id="rId3"/>
              </a:rPr>
              <a:t> </a:t>
            </a:r>
            <a:r>
              <a:rPr lang="en-US" altLang="en-US" sz="2100" dirty="0" err="1">
                <a:solidFill>
                  <a:srgbClr val="000000"/>
                </a:solidFill>
                <a:latin typeface="Times New Roman" panose="02020603050405020304" pitchFamily="18" charset="0"/>
                <a:hlinkClick r:id="rId3"/>
              </a:rPr>
              <a:t>फसल</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हवाई</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में</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उगाया</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आनुवंशिक</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रूप</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से</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इंजीनियर</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है</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और</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संयुक्त</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राज्य</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अमेरिका</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में</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खाया</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जा</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रहा</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है</a:t>
            </a:r>
            <a:r>
              <a:rPr lang="en-US" altLang="en-US" sz="2100" dirty="0">
                <a:solidFill>
                  <a:srgbClr val="000000"/>
                </a:solidFill>
                <a:latin typeface="Times New Roman" panose="02020603050405020304" pitchFamily="18" charset="0"/>
              </a:rPr>
              <a:t> ।</a:t>
            </a:r>
          </a:p>
          <a:p>
            <a:pPr eaLnBrk="1" hangingPunct="1"/>
            <a:endParaRPr lang="en-US" altLang="en-US" sz="2100" dirty="0">
              <a:solidFill>
                <a:srgbClr val="000000"/>
              </a:solidFill>
              <a:latin typeface="Times New Roman" panose="02020603050405020304" pitchFamily="18" charset="0"/>
            </a:endParaRPr>
          </a:p>
          <a:p>
            <a:pPr eaLnBrk="1" hangingPunct="1"/>
            <a:endParaRPr lang="en-US" altLang="en-US" sz="2100" b="1" dirty="0">
              <a:solidFill>
                <a:srgbClr val="000000"/>
              </a:solidFill>
              <a:latin typeface="Times New Roman" panose="02020603050405020304" pitchFamily="18" charset="0"/>
            </a:endParaRPr>
          </a:p>
          <a:p>
            <a:pPr algn="ctr" eaLnBrk="1" hangingPunct="1"/>
            <a:r>
              <a:rPr lang="en-US" altLang="en-US" sz="2800" b="1" dirty="0" err="1">
                <a:solidFill>
                  <a:srgbClr val="FF0000"/>
                </a:solidFill>
                <a:latin typeface="Times New Roman" panose="02020603050405020304" pitchFamily="18" charset="0"/>
              </a:rPr>
              <a:t>लेकिन</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थाईलैंड</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में</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इस</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समाधान</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पर</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प्रतिबंध</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लगा</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दिया</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है</a:t>
            </a:r>
            <a:endParaRPr lang="en-US" altLang="en-US" sz="2800" b="1" dirty="0">
              <a:solidFill>
                <a:srgbClr val="FF0000"/>
              </a:solidFill>
              <a:latin typeface="Times New Roman" panose="02020603050405020304" pitchFamily="18"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1"/>
          <p:cNvSpPr txBox="1">
            <a:spLocks noChangeArrowheads="1"/>
          </p:cNvSpPr>
          <p:nvPr/>
        </p:nvSpPr>
        <p:spPr bwMode="auto">
          <a:xfrm>
            <a:off x="1416050" y="1589088"/>
            <a:ext cx="6226175"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defTabSz="3429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defTabSz="3429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defTabSz="3429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defTabSz="3429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eaLnBrk="1" hangingPunct="1">
              <a:spcBef>
                <a:spcPct val="0"/>
              </a:spcBef>
              <a:buClrTx/>
              <a:buFontTx/>
              <a:buNone/>
            </a:pPr>
            <a:r>
              <a:rPr lang="en-US" altLang="en-US" sz="2100" dirty="0">
                <a:solidFill>
                  <a:srgbClr val="FF0000"/>
                </a:solidFill>
                <a:latin typeface="Arial" panose="020B0604020202020204" pitchFamily="34" charset="0"/>
              </a:rPr>
              <a:t>यदि आप जीएम तकनीकों द्वारा प्राप्त खाद्य पदार्थ नहीं खाना चाहते हैं, तो नहीं । यह आपकी पसंद है</a:t>
            </a:r>
          </a:p>
          <a:p>
            <a:pPr algn="ctr" eaLnBrk="1" hangingPunct="1">
              <a:spcBef>
                <a:spcPct val="0"/>
              </a:spcBef>
              <a:buClrTx/>
              <a:buFontTx/>
              <a:buNone/>
            </a:pPr>
            <a:endParaRPr lang="en-US" altLang="en-US" sz="2100" dirty="0">
              <a:solidFill>
                <a:srgbClr val="3B3D3C"/>
              </a:solidFill>
              <a:latin typeface="Arial" panose="020B0604020202020204" pitchFamily="34" charset="0"/>
            </a:endParaRPr>
          </a:p>
          <a:p>
            <a:pPr algn="ctr" eaLnBrk="1" hangingPunct="1">
              <a:spcBef>
                <a:spcPct val="0"/>
              </a:spcBef>
              <a:buClrTx/>
              <a:buFontTx/>
              <a:buNone/>
            </a:pPr>
            <a:r>
              <a:rPr lang="en-US" altLang="en-US" sz="2100" dirty="0">
                <a:solidFill>
                  <a:srgbClr val="FF0000"/>
                </a:solidFill>
                <a:latin typeface="Arial" panose="020B0604020202020204" pitchFamily="34" charset="0"/>
              </a:rPr>
              <a:t>लेकिन </a:t>
            </a:r>
            <a:r>
              <a:rPr lang="hi-in" altLang="en-US" sz="2100" dirty="0">
                <a:solidFill>
                  <a:srgbClr val="FF0000"/>
                </a:solidFill>
                <a:latin typeface="Arial" panose="020B0604020202020204" pitchFamily="34" charset="0"/>
              </a:rPr>
              <a:t>यह </a:t>
            </a:r>
            <a:r>
              <a:rPr lang="en-US" altLang="en-US" sz="2100" u="sng" dirty="0">
                <a:solidFill>
                  <a:srgbClr val="FF0000"/>
                </a:solidFill>
                <a:latin typeface="Arial" panose="020B0604020202020204" pitchFamily="34" charset="0"/>
              </a:rPr>
              <a:t>बहाना </a:t>
            </a:r>
            <a:r>
              <a:rPr lang="hi-in" altLang="en-US" sz="2100" u="sng" dirty="0">
                <a:solidFill>
                  <a:srgbClr val="FF0000"/>
                </a:solidFill>
                <a:latin typeface="Arial" panose="020B0604020202020204" pitchFamily="34" charset="0"/>
              </a:rPr>
              <a:t>ना करे</a:t>
            </a:r>
            <a:r>
              <a:rPr lang="en-US" altLang="en-US" sz="2100" dirty="0">
                <a:solidFill>
                  <a:srgbClr val="FF0000"/>
                </a:solidFill>
                <a:latin typeface="Arial" panose="020B0604020202020204" pitchFamily="34" charset="0"/>
              </a:rPr>
              <a:t> </a:t>
            </a:r>
            <a:r>
              <a:rPr lang="hi-in" altLang="en-US" sz="2100" dirty="0">
                <a:solidFill>
                  <a:srgbClr val="FF0000"/>
                </a:solidFill>
                <a:latin typeface="Arial" panose="020B0604020202020204" pitchFamily="34" charset="0"/>
              </a:rPr>
              <a:t>कि </a:t>
            </a:r>
            <a:r>
              <a:rPr lang="en-US" altLang="en-US" sz="2100" dirty="0">
                <a:solidFill>
                  <a:srgbClr val="FF0000"/>
                </a:solidFill>
                <a:latin typeface="Arial" panose="020B0604020202020204" pitchFamily="34" charset="0"/>
              </a:rPr>
              <a:t>ऐसे खाद्य पदार्थ खतरनाक</a:t>
            </a:r>
            <a:r>
              <a:rPr lang="hi-in" altLang="en-US" sz="2100" dirty="0">
                <a:solidFill>
                  <a:srgbClr val="FF0000"/>
                </a:solidFill>
                <a:latin typeface="Arial" panose="020B0604020202020204" pitchFamily="34" charset="0"/>
              </a:rPr>
              <a:t> है</a:t>
            </a:r>
            <a:endParaRPr lang="en-US" altLang="en-US" sz="2100" dirty="0">
              <a:solidFill>
                <a:srgbClr val="FF0000"/>
              </a:solidFill>
              <a:latin typeface="Arial" panose="020B0604020202020204" pitchFamily="34" charset="0"/>
            </a:endParaRPr>
          </a:p>
          <a:p>
            <a:pPr algn="ctr" eaLnBrk="1" hangingPunct="1">
              <a:spcBef>
                <a:spcPct val="0"/>
              </a:spcBef>
              <a:buClrTx/>
              <a:buFontTx/>
              <a:buNone/>
            </a:pPr>
            <a:endParaRPr lang="en-US" altLang="en-US" sz="2100" dirty="0">
              <a:solidFill>
                <a:srgbClr val="3B3D3C"/>
              </a:solidFill>
              <a:latin typeface="Arial" panose="020B0604020202020204" pitchFamily="34" charset="0"/>
            </a:endParaRPr>
          </a:p>
          <a:p>
            <a:pPr algn="ctr" eaLnBrk="1" hangingPunct="1">
              <a:spcBef>
                <a:spcPct val="0"/>
              </a:spcBef>
              <a:buClrTx/>
              <a:buFontTx/>
              <a:buNone/>
            </a:pPr>
            <a:r>
              <a:rPr lang="hi-in" altLang="en-US" sz="2700" b="1" dirty="0">
                <a:solidFill>
                  <a:srgbClr val="00B050"/>
                </a:solidFill>
                <a:latin typeface="Arial" panose="020B0604020202020204" pitchFamily="34" charset="0"/>
              </a:rPr>
              <a:t>शायद</a:t>
            </a:r>
            <a:endParaRPr lang="en-US" altLang="en-US" sz="2700" b="1" dirty="0">
              <a:solidFill>
                <a:srgbClr val="00B050"/>
              </a:solidFill>
              <a:latin typeface="Arial" panose="020B0604020202020204" pitchFamily="34" charset="0"/>
            </a:endParaRPr>
          </a:p>
          <a:p>
            <a:pPr algn="ctr" eaLnBrk="1" hangingPunct="1">
              <a:spcBef>
                <a:spcPct val="0"/>
              </a:spcBef>
              <a:buClrTx/>
              <a:buFontTx/>
              <a:buNone/>
            </a:pPr>
            <a:endParaRPr lang="en-US" altLang="en-US" sz="2700" dirty="0">
              <a:solidFill>
                <a:srgbClr val="3B3D3C"/>
              </a:solidFill>
              <a:latin typeface="Arial" panose="020B0604020202020204" pitchFamily="34" charset="0"/>
            </a:endParaRPr>
          </a:p>
          <a:p>
            <a:pPr algn="ctr" eaLnBrk="1" hangingPunct="1">
              <a:spcBef>
                <a:spcPct val="0"/>
              </a:spcBef>
              <a:buClrTx/>
              <a:buFontTx/>
              <a:buNone/>
            </a:pPr>
            <a:r>
              <a:rPr lang="en-US" altLang="en-US" sz="2700" b="1" dirty="0">
                <a:solidFill>
                  <a:srgbClr val="00B050"/>
                </a:solidFill>
                <a:latin typeface="Arial" panose="020B0604020202020204" pitchFamily="34" charset="0"/>
              </a:rPr>
              <a:t>वे पारंपरिक खाद्य पदार्थों की तुलना में सुरक्षित हैं</a:t>
            </a:r>
          </a:p>
        </p:txBody>
      </p:sp>
      <p:sp>
        <p:nvSpPr>
          <p:cNvPr id="84995" name="TextBox 2"/>
          <p:cNvSpPr txBox="1">
            <a:spLocks noChangeArrowheads="1"/>
          </p:cNvSpPr>
          <p:nvPr/>
        </p:nvSpPr>
        <p:spPr bwMode="auto">
          <a:xfrm>
            <a:off x="319088" y="246063"/>
            <a:ext cx="8351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2800">
                <a:solidFill>
                  <a:schemeClr val="bg1"/>
                </a:solidFill>
                <a:latin typeface="Arial" panose="020B0604020202020204" pitchFamily="34" charset="0"/>
              </a:rPr>
              <a:t>खाद्य विकल्प विकसित दुनिया की विलासिता है</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325" y="228600"/>
            <a:ext cx="3868738" cy="576263"/>
          </a:xfrm>
        </p:spPr>
        <p:txBody>
          <a:bodyPr>
            <a:normAutofit fontScale="90000"/>
          </a:bodyPr>
          <a:lstStyle/>
          <a:p>
            <a:pPr algn="ctr" eaLnBrk="1" fontAlgn="auto" hangingPunct="1">
              <a:spcAft>
                <a:spcPts val="0"/>
              </a:spcAft>
              <a:defRPr/>
            </a:pPr>
            <a:r>
              <a:rPr lang="en-US" dirty="0">
                <a:solidFill>
                  <a:schemeClr val="bg1">
                    <a:lumMod val="95000"/>
                  </a:schemeClr>
                </a:solidFill>
              </a:rPr>
              <a:t>विज्ञान तथ्य</a:t>
            </a:r>
          </a:p>
        </p:txBody>
      </p:sp>
      <p:sp>
        <p:nvSpPr>
          <p:cNvPr id="4" name="Content Placeholder 3"/>
          <p:cNvSpPr>
            <a:spLocks noGrp="1"/>
          </p:cNvSpPr>
          <p:nvPr>
            <p:ph idx="10"/>
          </p:nvPr>
        </p:nvSpPr>
        <p:spPr>
          <a:xfrm>
            <a:off x="850900" y="1676400"/>
            <a:ext cx="7366000" cy="4610100"/>
          </a:xfrm>
        </p:spPr>
        <p:txBody>
          <a:bodyPr rtlCol="0">
            <a:normAutofit/>
          </a:bodyPr>
          <a:lstStyle/>
          <a:p>
            <a:pPr eaLnBrk="1" fontAlgn="auto" hangingPunct="1">
              <a:spcAft>
                <a:spcPts val="0"/>
              </a:spcAft>
              <a:buFont typeface="Arial"/>
              <a:buChar char="•"/>
              <a:defRPr/>
            </a:pPr>
            <a:endParaRPr lang="en-US" sz="2100" dirty="0">
              <a:latin typeface="Calibri" panose="020F0502020204030204" pitchFamily="34" charset="0"/>
            </a:endParaRPr>
          </a:p>
          <a:p>
            <a:pPr marL="0" indent="0" algn="ctr" eaLnBrk="1" fontAlgn="auto" hangingPunct="1">
              <a:spcAft>
                <a:spcPts val="0"/>
              </a:spcAft>
              <a:buClr>
                <a:schemeClr val="tx1"/>
              </a:buClr>
              <a:buFont typeface="Arial"/>
              <a:buNone/>
              <a:defRPr/>
            </a:pPr>
            <a:r>
              <a:rPr lang="en-US" sz="2800" b="1" dirty="0">
                <a:solidFill>
                  <a:srgbClr val="FF0000"/>
                </a:solidFill>
                <a:latin typeface="Calibri" panose="020F0502020204030204" pitchFamily="34" charset="0"/>
              </a:rPr>
              <a:t> </a:t>
            </a:r>
            <a:r>
              <a:rPr lang="en-US" sz="2800" b="1" u="sng" dirty="0">
                <a:solidFill>
                  <a:srgbClr val="FF0000"/>
                </a:solidFill>
                <a:latin typeface="Calibri" panose="020F0502020204030204" pitchFamily="34" charset="0"/>
              </a:rPr>
              <a:t>विकसित</a:t>
            </a:r>
            <a:r>
              <a:rPr lang="en-US" sz="2800" b="1" dirty="0">
                <a:solidFill>
                  <a:srgbClr val="FF0000"/>
                </a:solidFill>
                <a:latin typeface="Calibri" panose="020F0502020204030204" pitchFamily="34" charset="0"/>
              </a:rPr>
              <a:t> देशों के</a:t>
            </a:r>
            <a:r>
              <a:rPr lang="hi-in" sz="2800" b="1" dirty="0">
                <a:solidFill>
                  <a:srgbClr val="FF0000"/>
                </a:solidFill>
                <a:latin typeface="Calibri" panose="020F0502020204030204" pitchFamily="34" charset="0"/>
              </a:rPr>
              <a:t> लिए</a:t>
            </a:r>
            <a:r>
              <a:rPr lang="en-US" sz="2800" b="1" dirty="0">
                <a:solidFill>
                  <a:srgbClr val="FF0000"/>
                </a:solidFill>
                <a:latin typeface="Calibri" panose="020F0502020204030204" pitchFamily="34" charset="0"/>
              </a:rPr>
              <a:t> भोजन एक समस्या नहीं है ।</a:t>
            </a:r>
          </a:p>
          <a:p>
            <a:pPr marL="0" indent="0" algn="ctr" eaLnBrk="1" fontAlgn="auto" hangingPunct="1">
              <a:spcAft>
                <a:spcPts val="0"/>
              </a:spcAft>
              <a:buClr>
                <a:schemeClr val="tx1"/>
              </a:buClr>
              <a:buFont typeface="Arial"/>
              <a:buNone/>
              <a:defRPr/>
            </a:pPr>
            <a:endParaRPr lang="en-US" sz="2100" b="1" dirty="0">
              <a:solidFill>
                <a:srgbClr val="FF0000"/>
              </a:solidFill>
              <a:latin typeface="Calibri" panose="020F0502020204030204" pitchFamily="34" charset="0"/>
            </a:endParaRPr>
          </a:p>
          <a:p>
            <a:pPr marL="0" indent="0" algn="ctr" eaLnBrk="1" fontAlgn="auto" hangingPunct="1">
              <a:spcAft>
                <a:spcPts val="0"/>
              </a:spcAft>
              <a:buClr>
                <a:schemeClr val="tx1"/>
              </a:buClr>
              <a:buFont typeface="Arial"/>
              <a:buNone/>
              <a:defRPr/>
            </a:pPr>
            <a:endParaRPr lang="en-US" sz="2100" b="1" dirty="0">
              <a:solidFill>
                <a:srgbClr val="FF0000"/>
              </a:solidFill>
              <a:latin typeface="Calibri" panose="020F0502020204030204" pitchFamily="34" charset="0"/>
            </a:endParaRPr>
          </a:p>
          <a:p>
            <a:pPr marL="0" indent="0" algn="ctr" eaLnBrk="1" fontAlgn="auto" hangingPunct="1">
              <a:spcAft>
                <a:spcPts val="0"/>
              </a:spcAft>
              <a:buClr>
                <a:schemeClr val="tx1"/>
              </a:buClr>
              <a:buFont typeface="Arial"/>
              <a:buNone/>
              <a:defRPr/>
            </a:pPr>
            <a:r>
              <a:rPr lang="hi-in" sz="2800" b="1" dirty="0">
                <a:solidFill>
                  <a:schemeClr val="accent1">
                    <a:lumMod val="75000"/>
                    <a:lumOff val="25000"/>
                  </a:schemeClr>
                </a:solidFill>
                <a:latin typeface="Calibri" panose="020F0502020204030204" pitchFamily="34" charset="0"/>
              </a:rPr>
              <a:t>लेकिन हमें</a:t>
            </a:r>
            <a:r>
              <a:rPr lang="en-US" sz="2800" b="1" dirty="0">
                <a:solidFill>
                  <a:schemeClr val="accent1">
                    <a:lumMod val="75000"/>
                    <a:lumOff val="25000"/>
                  </a:schemeClr>
                </a:solidFill>
                <a:latin typeface="Calibri" panose="020F0502020204030204" pitchFamily="34" charset="0"/>
              </a:rPr>
              <a:t>  </a:t>
            </a:r>
            <a:r>
              <a:rPr lang="en-US" sz="2800" b="1" u="sng" dirty="0">
                <a:solidFill>
                  <a:schemeClr val="accent1">
                    <a:lumMod val="75000"/>
                    <a:lumOff val="25000"/>
                  </a:schemeClr>
                </a:solidFill>
                <a:latin typeface="Calibri" panose="020F0502020204030204" pitchFamily="34" charset="0"/>
              </a:rPr>
              <a:t>विकासशील</a:t>
            </a:r>
            <a:r>
              <a:rPr lang="en-US" sz="2800" b="1" dirty="0">
                <a:solidFill>
                  <a:schemeClr val="accent1">
                    <a:lumMod val="75000"/>
                    <a:lumOff val="25000"/>
                  </a:schemeClr>
                </a:solidFill>
                <a:latin typeface="Calibri" panose="020F0502020204030204" pitchFamily="34" charset="0"/>
              </a:rPr>
              <a:t> देशों</a:t>
            </a:r>
            <a:r>
              <a:rPr lang="hi-in" sz="2800" b="1" dirty="0">
                <a:solidFill>
                  <a:schemeClr val="accent1">
                    <a:lumMod val="75000"/>
                    <a:lumOff val="25000"/>
                  </a:schemeClr>
                </a:solidFill>
                <a:latin typeface="Calibri" panose="020F0502020204030204" pitchFamily="34" charset="0"/>
              </a:rPr>
              <a:t> पर </a:t>
            </a:r>
            <a:r>
              <a:rPr lang="en-US" sz="2800" b="1" dirty="0">
                <a:solidFill>
                  <a:schemeClr val="accent1">
                    <a:lumMod val="75000"/>
                    <a:lumOff val="25000"/>
                  </a:schemeClr>
                </a:solidFill>
                <a:latin typeface="Calibri" panose="020F0502020204030204" pitchFamily="34" charset="0"/>
              </a:rPr>
              <a:t>हमारे कार्यों के परिणामों को कभी नहीं भूलना चाहिए</a:t>
            </a:r>
            <a:endParaRPr lang="hi-in" sz="2800" b="1" dirty="0">
              <a:solidFill>
                <a:schemeClr val="accent1">
                  <a:lumMod val="75000"/>
                  <a:lumOff val="25000"/>
                </a:schemeClr>
              </a:solidFill>
              <a:latin typeface="Calibri" panose="020F0502020204030204" pitchFamily="34" charset="0"/>
            </a:endParaRPr>
          </a:p>
          <a:p>
            <a:pPr marL="0" indent="0" algn="ctr" eaLnBrk="1" fontAlgn="auto" hangingPunct="1">
              <a:spcAft>
                <a:spcPts val="0"/>
              </a:spcAft>
              <a:buClr>
                <a:schemeClr val="tx1"/>
              </a:buClr>
              <a:buFont typeface="Arial"/>
              <a:buNone/>
              <a:defRPr/>
            </a:pPr>
            <a:endParaRPr lang="en-US" sz="2100" b="1" dirty="0">
              <a:latin typeface="Calibri" panose="020F0502020204030204" pitchFamily="34" charset="0"/>
            </a:endParaRPr>
          </a:p>
          <a:p>
            <a:pPr marL="0" indent="0" algn="ctr" eaLnBrk="1" fontAlgn="auto" hangingPunct="1">
              <a:spcAft>
                <a:spcPts val="0"/>
              </a:spcAft>
              <a:buClr>
                <a:schemeClr val="tx1"/>
              </a:buClr>
              <a:buFont typeface="Arial"/>
              <a:buNone/>
              <a:defRPr/>
            </a:pPr>
            <a:r>
              <a:rPr lang="hi-in" sz="3000" b="1" dirty="0">
                <a:solidFill>
                  <a:srgbClr val="00B050"/>
                </a:solidFill>
                <a:latin typeface="Calibri" panose="020F0502020204030204" pitchFamily="34" charset="0"/>
              </a:rPr>
              <a:t>हमें</a:t>
            </a:r>
            <a:r>
              <a:rPr lang="en-US" sz="3000" b="1" dirty="0">
                <a:solidFill>
                  <a:srgbClr val="00B050"/>
                </a:solidFill>
                <a:latin typeface="Calibri" panose="020F0502020204030204" pitchFamily="34" charset="0"/>
              </a:rPr>
              <a:t> राजनीति में अधिक विज्ञान की जरूरत है</a:t>
            </a:r>
          </a:p>
          <a:p>
            <a:pPr marL="0" indent="0" algn="ctr" eaLnBrk="1" fontAlgn="auto" hangingPunct="1">
              <a:spcAft>
                <a:spcPts val="0"/>
              </a:spcAft>
              <a:buClr>
                <a:schemeClr val="tx1"/>
              </a:buClr>
              <a:buFont typeface="Arial"/>
              <a:buNone/>
              <a:defRPr/>
            </a:pPr>
            <a:r>
              <a:rPr lang="en-US" sz="3000" b="1" dirty="0">
                <a:solidFill>
                  <a:srgbClr val="00B050"/>
                </a:solidFill>
                <a:latin typeface="Calibri" panose="020F0502020204030204" pitchFamily="34" charset="0"/>
              </a:rPr>
              <a:t>और विज्ञान में कम राजनीति</a:t>
            </a:r>
            <a:r>
              <a:rPr lang="hi-in" sz="3000" b="1" dirty="0">
                <a:solidFill>
                  <a:srgbClr val="00B050"/>
                </a:solidFill>
                <a:latin typeface="Calibri" panose="020F0502020204030204" pitchFamily="34" charset="0"/>
              </a:rPr>
              <a:t> की</a:t>
            </a:r>
            <a:endParaRPr lang="en-US" sz="3000" b="1" dirty="0">
              <a:solidFill>
                <a:srgbClr val="00B050"/>
              </a:solidFill>
              <a:latin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038" y="1317625"/>
            <a:ext cx="6510337" cy="3046413"/>
          </a:xfrm>
          <a:prstGeom prst="rect">
            <a:avLst/>
          </a:prstGeom>
          <a:noFill/>
        </p:spPr>
        <p:txBody>
          <a:bodyPr>
            <a:spAutoFit/>
          </a:bodyPr>
          <a:lstStyle/>
          <a:p>
            <a:pPr algn="ctr" eaLnBrk="1" fontAlgn="auto" hangingPunct="1">
              <a:spcBef>
                <a:spcPts val="0"/>
              </a:spcBef>
              <a:spcAft>
                <a:spcPts val="0"/>
              </a:spcAft>
              <a:defRPr/>
            </a:pPr>
            <a:r>
              <a:rPr lang="en-US" sz="3200" b="1" dirty="0">
                <a:latin typeface="+mn-lt"/>
              </a:rPr>
              <a:t>याद रखें कि 800 मिलियन के लिए जो रात में भूखे बिस्तर पर जाते हैं</a:t>
            </a:r>
          </a:p>
          <a:p>
            <a:pPr algn="ctr" eaLnBrk="1" fontAlgn="auto" hangingPunct="1">
              <a:spcBef>
                <a:spcPts val="0"/>
              </a:spcBef>
              <a:spcAft>
                <a:spcPts val="0"/>
              </a:spcAft>
              <a:defRPr/>
            </a:pPr>
            <a:endParaRPr lang="en-US" sz="3200" b="1" dirty="0">
              <a:latin typeface="+mn-lt"/>
            </a:endParaRPr>
          </a:p>
          <a:p>
            <a:pPr eaLnBrk="1" fontAlgn="auto" hangingPunct="1">
              <a:spcBef>
                <a:spcPts val="0"/>
              </a:spcBef>
              <a:spcAft>
                <a:spcPts val="0"/>
              </a:spcAft>
              <a:defRPr/>
            </a:pPr>
            <a:endParaRPr lang="en-US" dirty="0">
              <a:latin typeface="+mn-lt"/>
            </a:endParaRPr>
          </a:p>
          <a:p>
            <a:pPr eaLnBrk="1" fontAlgn="auto" hangingPunct="1">
              <a:spcBef>
                <a:spcPts val="0"/>
              </a:spcBef>
              <a:spcAft>
                <a:spcPts val="0"/>
              </a:spcAft>
              <a:defRPr/>
            </a:pPr>
            <a:endParaRPr lang="en-US" dirty="0">
              <a:latin typeface="+mn-lt"/>
            </a:endParaRPr>
          </a:p>
          <a:p>
            <a:pPr algn="ctr" eaLnBrk="1" fontAlgn="auto" hangingPunct="1">
              <a:spcBef>
                <a:spcPts val="0"/>
              </a:spcBef>
              <a:spcAft>
                <a:spcPts val="0"/>
              </a:spcAft>
              <a:defRPr/>
            </a:pPr>
            <a:r>
              <a:rPr lang="en-US" dirty="0">
                <a:latin typeface="+mn-lt"/>
              </a:rPr>
              <a:t> </a:t>
            </a:r>
            <a:r>
              <a:rPr lang="en-US" sz="6000" b="1" dirty="0">
                <a:solidFill>
                  <a:schemeClr val="accent1">
                    <a:lumMod val="75000"/>
                  </a:schemeClr>
                </a:solidFill>
                <a:latin typeface="+mn-lt"/>
              </a:rPr>
              <a:t>भोजन दवा है</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263"/>
          </a:xfrm>
        </p:spPr>
        <p:txBody>
          <a:bodyPr>
            <a:normAutofit fontScale="90000"/>
          </a:bodyPr>
          <a:lstStyle/>
          <a:p>
            <a:pPr eaLnBrk="1" fontAlgn="auto" hangingPunct="1">
              <a:spcAft>
                <a:spcPts val="0"/>
              </a:spcAft>
              <a:defRPr/>
            </a:pPr>
            <a:r>
              <a:rPr lang="en-US" dirty="0"/>
              <a:t>दुनिया भर में कार्रवाई की </a:t>
            </a:r>
            <a:r>
              <a:rPr lang="hi-in" dirty="0"/>
              <a:t>ज़रूरत है </a:t>
            </a:r>
            <a:endParaRPr lang="en-US" dirty="0"/>
          </a:p>
        </p:txBody>
      </p:sp>
      <p:sp>
        <p:nvSpPr>
          <p:cNvPr id="4" name="Content Placeholder 3"/>
          <p:cNvSpPr>
            <a:spLocks noGrp="1"/>
          </p:cNvSpPr>
          <p:nvPr>
            <p:ph idx="10"/>
          </p:nvPr>
        </p:nvSpPr>
        <p:spPr>
          <a:xfrm>
            <a:off x="730250" y="1885950"/>
            <a:ext cx="7508875" cy="3448050"/>
          </a:xfrm>
        </p:spPr>
        <p:txBody>
          <a:bodyPr rtlCol="0">
            <a:normAutofit fontScale="62500" lnSpcReduction="20000"/>
          </a:bodyPr>
          <a:lstStyle/>
          <a:p>
            <a:pPr marL="0" indent="0" algn="ctr" eaLnBrk="1" fontAlgn="auto" hangingPunct="1">
              <a:spcAft>
                <a:spcPts val="0"/>
              </a:spcAft>
              <a:buFont typeface="Arial"/>
              <a:buNone/>
              <a:defRPr/>
            </a:pPr>
            <a:r>
              <a:rPr lang="en-US" sz="5100" b="1" dirty="0">
                <a:solidFill>
                  <a:srgbClr val="0070C0"/>
                </a:solidFill>
                <a:latin typeface="Calibri" panose="020F0502020204030204" pitchFamily="34" charset="0"/>
              </a:rPr>
              <a:t>राजनेताओं को वैज्ञानिकों </a:t>
            </a:r>
            <a:r>
              <a:rPr lang="hi-in" sz="5100" b="1" dirty="0">
                <a:solidFill>
                  <a:srgbClr val="0070C0"/>
                </a:solidFill>
                <a:latin typeface="Calibri" panose="020F0502020204030204" pitchFamily="34" charset="0"/>
              </a:rPr>
              <a:t>की </a:t>
            </a:r>
            <a:r>
              <a:rPr lang="en-US" sz="5100" b="1" dirty="0">
                <a:solidFill>
                  <a:srgbClr val="0070C0"/>
                </a:solidFill>
                <a:latin typeface="Calibri" panose="020F0502020204030204" pitchFamily="34" charset="0"/>
              </a:rPr>
              <a:t>सुनन</a:t>
            </a:r>
            <a:r>
              <a:rPr lang="hi-in" sz="5100" b="1" dirty="0">
                <a:solidFill>
                  <a:srgbClr val="0070C0"/>
                </a:solidFill>
                <a:latin typeface="Calibri" panose="020F0502020204030204" pitchFamily="34" charset="0"/>
              </a:rPr>
              <a:t>ी </a:t>
            </a:r>
            <a:r>
              <a:rPr lang="en-US" sz="5100" b="1" dirty="0">
                <a:solidFill>
                  <a:srgbClr val="0070C0"/>
                </a:solidFill>
                <a:latin typeface="Calibri" panose="020F0502020204030204" pitchFamily="34" charset="0"/>
              </a:rPr>
              <a:t>चाहिए </a:t>
            </a:r>
          </a:p>
          <a:p>
            <a:pPr marL="0" indent="0" algn="ctr" eaLnBrk="1" fontAlgn="auto" hangingPunct="1">
              <a:spcAft>
                <a:spcPts val="0"/>
              </a:spcAft>
              <a:buFont typeface="Arial"/>
              <a:buNone/>
              <a:defRPr/>
            </a:pPr>
            <a:endParaRPr lang="en-US" sz="5100" b="1" dirty="0">
              <a:solidFill>
                <a:srgbClr val="0070C0"/>
              </a:solidFill>
              <a:latin typeface="Calibri" panose="020F0502020204030204" pitchFamily="34" charset="0"/>
            </a:endParaRPr>
          </a:p>
          <a:p>
            <a:pPr marL="0" indent="0" algn="ctr" eaLnBrk="1" fontAlgn="auto" hangingPunct="1">
              <a:spcAft>
                <a:spcPts val="0"/>
              </a:spcAft>
              <a:buFont typeface="Arial"/>
              <a:buNone/>
              <a:defRPr/>
            </a:pPr>
            <a:endParaRPr lang="en-US" sz="3825" b="1" dirty="0">
              <a:latin typeface="Calibri" panose="020F0502020204030204" pitchFamily="34" charset="0"/>
            </a:endParaRPr>
          </a:p>
          <a:p>
            <a:pPr marL="0" indent="0" algn="ctr" eaLnBrk="1" fontAlgn="auto" hangingPunct="1">
              <a:spcAft>
                <a:spcPts val="0"/>
              </a:spcAft>
              <a:buFont typeface="Arial"/>
              <a:buNone/>
              <a:defRPr/>
            </a:pPr>
            <a:r>
              <a:rPr lang="en-US" sz="5100" b="1" dirty="0">
                <a:solidFill>
                  <a:srgbClr val="0070C0"/>
                </a:solidFill>
                <a:latin typeface="Calibri" panose="020F0502020204030204" pitchFamily="34" charset="0"/>
              </a:rPr>
              <a:t>इस विचार का समर्थन करना बंद करें कि सटीक प्रजनन विधियों द्वारा उत्पादित खाद्य पदार्थ पारंपरिक तरीकों की तुलना में स्वाभाविक रूप से अधिक खतरनाक </a:t>
            </a:r>
            <a:r>
              <a:rPr lang="hi-in" sz="5100" b="1" dirty="0">
                <a:solidFill>
                  <a:srgbClr val="0070C0"/>
                </a:solidFill>
                <a:latin typeface="Calibri" panose="020F0502020204030204" pitchFamily="34" charset="0"/>
              </a:rPr>
              <a:t>है</a:t>
            </a:r>
            <a:r>
              <a:rPr lang="en-US" sz="5100" b="1" dirty="0">
                <a:solidFill>
                  <a:srgbClr val="0070C0"/>
                </a:solidFill>
                <a:latin typeface="Calibri" panose="020F0502020204030204" pitchFamily="34" charset="0"/>
              </a:rPr>
              <a:t>, जब विज्ञान </a:t>
            </a:r>
            <a:r>
              <a:rPr lang="hi-in" sz="5100" b="1" dirty="0">
                <a:solidFill>
                  <a:srgbClr val="0070C0"/>
                </a:solidFill>
                <a:latin typeface="Calibri" panose="020F0502020204030204" pitchFamily="34" charset="0"/>
              </a:rPr>
              <a:t>ने दिखाया</a:t>
            </a:r>
            <a:r>
              <a:rPr lang="en-US" sz="5100" b="1" dirty="0">
                <a:solidFill>
                  <a:srgbClr val="0070C0"/>
                </a:solidFill>
                <a:latin typeface="Calibri" panose="020F0502020204030204" pitchFamily="34" charset="0"/>
              </a:rPr>
              <a:t> है कि वे नहीं हैं</a:t>
            </a:r>
          </a:p>
          <a:p>
            <a:pPr marL="0" indent="0" algn="ctr" eaLnBrk="1" fontAlgn="auto" hangingPunct="1">
              <a:spcAft>
                <a:spcPts val="0"/>
              </a:spcAft>
              <a:buFont typeface="Arial"/>
              <a:buNone/>
              <a:defRPr/>
            </a:pPr>
            <a:endParaRPr lang="en-US" sz="3825" b="1" dirty="0">
              <a:latin typeface="Calibri" panose="020F0502020204030204" pitchFamily="34" charset="0"/>
            </a:endParaRPr>
          </a:p>
          <a:p>
            <a:pPr eaLnBrk="1" fontAlgn="auto" hangingPunct="1">
              <a:spcAft>
                <a:spcPts val="0"/>
              </a:spcAft>
              <a:buFont typeface="Arial"/>
              <a:buChar char="•"/>
              <a:defRPr/>
            </a:pPr>
            <a:endParaRPr lang="en-US" sz="1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2300" y="1435744"/>
            <a:ext cx="7899400" cy="4431983"/>
          </a:xfrm>
          <a:prstGeom prst="rect">
            <a:avLst/>
          </a:prstGeom>
          <a:noFill/>
        </p:spPr>
        <p:txBody>
          <a:bodyPr>
            <a:spAutoFit/>
          </a:bodyPr>
          <a:lstStyle/>
          <a:p>
            <a:pPr algn="ctr" eaLnBrk="1" fontAlgn="auto" hangingPunct="1">
              <a:spcBef>
                <a:spcPts val="0"/>
              </a:spcBef>
              <a:spcAft>
                <a:spcPts val="0"/>
              </a:spcAft>
              <a:defRPr/>
            </a:pPr>
            <a:r>
              <a:rPr lang="en-US" sz="3600" b="1" dirty="0">
                <a:solidFill>
                  <a:schemeClr val="accent5">
                    <a:lumMod val="75000"/>
                  </a:schemeClr>
                </a:solidFill>
                <a:latin typeface="+mn-lt"/>
              </a:rPr>
              <a:t>सिविल सोसायटी को भी</a:t>
            </a:r>
            <a:r>
              <a:rPr lang="hi-in" sz="3600" b="1" dirty="0">
                <a:solidFill>
                  <a:schemeClr val="accent5">
                    <a:lumMod val="75000"/>
                  </a:schemeClr>
                </a:solidFill>
                <a:latin typeface="+mn-lt"/>
              </a:rPr>
              <a:t> </a:t>
            </a:r>
            <a:r>
              <a:rPr lang="en-US" sz="3600" b="1" dirty="0">
                <a:solidFill>
                  <a:schemeClr val="accent5">
                    <a:lumMod val="75000"/>
                  </a:schemeClr>
                </a:solidFill>
                <a:latin typeface="+mn-lt"/>
              </a:rPr>
              <a:t>अपनी भूमिका</a:t>
            </a:r>
          </a:p>
          <a:p>
            <a:pPr algn="ctr" eaLnBrk="1" fontAlgn="auto" hangingPunct="1">
              <a:spcBef>
                <a:spcPts val="0"/>
              </a:spcBef>
              <a:spcAft>
                <a:spcPts val="0"/>
              </a:spcAft>
              <a:defRPr/>
            </a:pPr>
            <a:r>
              <a:rPr lang="hi-in" sz="3600" b="1" dirty="0">
                <a:solidFill>
                  <a:schemeClr val="accent5">
                    <a:lumMod val="75000"/>
                  </a:schemeClr>
                </a:solidFill>
                <a:latin typeface="+mn-lt"/>
              </a:rPr>
              <a:t>  </a:t>
            </a:r>
            <a:r>
              <a:rPr lang="en-US" sz="3600" b="1" dirty="0">
                <a:solidFill>
                  <a:schemeClr val="accent5">
                    <a:lumMod val="75000"/>
                  </a:schemeClr>
                </a:solidFill>
                <a:latin typeface="+mn-lt"/>
              </a:rPr>
              <a:t>निभानी चाहिए </a:t>
            </a:r>
          </a:p>
          <a:p>
            <a:pPr eaLnBrk="1" fontAlgn="auto" hangingPunct="1">
              <a:spcBef>
                <a:spcPts val="0"/>
              </a:spcBef>
              <a:spcAft>
                <a:spcPts val="0"/>
              </a:spcAft>
              <a:defRPr/>
            </a:pPr>
            <a:endParaRPr lang="en-US" dirty="0">
              <a:latin typeface="+mn-lt"/>
            </a:endParaRPr>
          </a:p>
          <a:p>
            <a:pPr algn="ctr" eaLnBrk="1" fontAlgn="auto" hangingPunct="1">
              <a:spcBef>
                <a:spcPts val="0"/>
              </a:spcBef>
              <a:spcAft>
                <a:spcPts val="0"/>
              </a:spcAft>
              <a:defRPr/>
            </a:pPr>
            <a:r>
              <a:rPr lang="en-US" sz="2400" b="1" dirty="0">
                <a:solidFill>
                  <a:srgbClr val="00B050"/>
                </a:solidFill>
                <a:latin typeface="+mn-lt"/>
              </a:rPr>
              <a:t>प्रमुख धर्मगुरुओं को </a:t>
            </a:r>
            <a:r>
              <a:rPr lang="hi-in" sz="2400" b="1" dirty="0">
                <a:solidFill>
                  <a:srgbClr val="00B050"/>
                </a:solidFill>
                <a:latin typeface="+mn-lt"/>
              </a:rPr>
              <a:t>आगे आना</a:t>
            </a:r>
            <a:r>
              <a:rPr lang="en-US" sz="2400" b="1" dirty="0">
                <a:solidFill>
                  <a:srgbClr val="00B050"/>
                </a:solidFill>
                <a:latin typeface="+mn-lt"/>
              </a:rPr>
              <a:t> चाहिए</a:t>
            </a:r>
          </a:p>
          <a:p>
            <a:pPr algn="ctr" eaLnBrk="1" fontAlgn="auto" hangingPunct="1">
              <a:spcBef>
                <a:spcPts val="0"/>
              </a:spcBef>
              <a:spcAft>
                <a:spcPts val="0"/>
              </a:spcAft>
              <a:defRPr/>
            </a:pPr>
            <a:endParaRPr lang="en-US" sz="2400" b="1" dirty="0">
              <a:solidFill>
                <a:srgbClr val="00B050"/>
              </a:solidFill>
              <a:latin typeface="+mn-lt"/>
            </a:endParaRPr>
          </a:p>
          <a:p>
            <a:pPr algn="ctr" eaLnBrk="1" fontAlgn="auto" hangingPunct="1">
              <a:spcBef>
                <a:spcPts val="0"/>
              </a:spcBef>
              <a:spcAft>
                <a:spcPts val="0"/>
              </a:spcAft>
              <a:defRPr/>
            </a:pPr>
            <a:r>
              <a:rPr lang="en-US" sz="2400" b="1" dirty="0">
                <a:solidFill>
                  <a:srgbClr val="00B050"/>
                </a:solidFill>
                <a:latin typeface="+mn-lt"/>
              </a:rPr>
              <a:t>रोटरी क्लब </a:t>
            </a:r>
            <a:r>
              <a:rPr lang="hi-in" sz="2400" b="1" dirty="0">
                <a:solidFill>
                  <a:srgbClr val="00B050"/>
                </a:solidFill>
                <a:latin typeface="+mn-lt"/>
              </a:rPr>
              <a:t>की तरह </a:t>
            </a:r>
            <a:r>
              <a:rPr lang="en-US" sz="2400" b="1" dirty="0">
                <a:solidFill>
                  <a:srgbClr val="00B050"/>
                </a:solidFill>
                <a:latin typeface="+mn-lt"/>
              </a:rPr>
              <a:t>समूहों </a:t>
            </a:r>
            <a:r>
              <a:rPr lang="hi-in" sz="2400" b="1" dirty="0">
                <a:solidFill>
                  <a:srgbClr val="00B050"/>
                </a:solidFill>
                <a:latin typeface="+mn-lt"/>
              </a:rPr>
              <a:t>को</a:t>
            </a:r>
            <a:r>
              <a:rPr lang="en-US" sz="2400" b="1" dirty="0">
                <a:solidFill>
                  <a:srgbClr val="00B050"/>
                </a:solidFill>
                <a:latin typeface="+mn-lt"/>
              </a:rPr>
              <a:t> बाहर बात करनी चाहिए</a:t>
            </a:r>
          </a:p>
          <a:p>
            <a:pPr algn="ctr" eaLnBrk="1" fontAlgn="auto" hangingPunct="1">
              <a:spcBef>
                <a:spcPts val="0"/>
              </a:spcBef>
              <a:spcAft>
                <a:spcPts val="0"/>
              </a:spcAft>
              <a:defRPr/>
            </a:pPr>
            <a:endParaRPr lang="en-US" sz="2400" b="1" dirty="0">
              <a:solidFill>
                <a:srgbClr val="00B050"/>
              </a:solidFill>
              <a:latin typeface="+mn-lt"/>
            </a:endParaRPr>
          </a:p>
          <a:p>
            <a:pPr algn="ctr" eaLnBrk="1" fontAlgn="auto" hangingPunct="1">
              <a:spcBef>
                <a:spcPts val="0"/>
              </a:spcBef>
              <a:spcAft>
                <a:spcPts val="0"/>
              </a:spcAft>
              <a:defRPr/>
            </a:pPr>
            <a:r>
              <a:rPr lang="en-US" sz="2400" b="1" dirty="0">
                <a:solidFill>
                  <a:srgbClr val="00B050"/>
                </a:solidFill>
                <a:latin typeface="+mn-lt"/>
              </a:rPr>
              <a:t>प्रभावशाली हस्तियों को बात करनी चाहिए</a:t>
            </a:r>
          </a:p>
          <a:p>
            <a:pPr algn="ctr" eaLnBrk="1" fontAlgn="auto" hangingPunct="1">
              <a:spcBef>
                <a:spcPts val="0"/>
              </a:spcBef>
              <a:spcAft>
                <a:spcPts val="0"/>
              </a:spcAft>
              <a:defRPr/>
            </a:pPr>
            <a:endParaRPr lang="en-US" sz="2400" b="1" dirty="0">
              <a:solidFill>
                <a:srgbClr val="00B050"/>
              </a:solidFill>
              <a:latin typeface="+mn-lt"/>
            </a:endParaRPr>
          </a:p>
          <a:p>
            <a:pPr algn="ctr" eaLnBrk="1" fontAlgn="auto" hangingPunct="1">
              <a:spcBef>
                <a:spcPts val="0"/>
              </a:spcBef>
              <a:spcAft>
                <a:spcPts val="0"/>
              </a:spcAft>
              <a:defRPr/>
            </a:pPr>
            <a:r>
              <a:rPr lang="en-US" sz="2400" b="1" dirty="0">
                <a:solidFill>
                  <a:srgbClr val="00B050"/>
                </a:solidFill>
                <a:latin typeface="+mn-lt"/>
              </a:rPr>
              <a:t>मीडिया को  </a:t>
            </a:r>
            <a:r>
              <a:rPr lang="en-US" sz="2400" b="1" dirty="0">
                <a:solidFill>
                  <a:srgbClr val="0070C0"/>
                </a:solidFill>
                <a:latin typeface="+mn-lt"/>
              </a:rPr>
              <a:t>विज्ञान तथ्य</a:t>
            </a:r>
            <a:r>
              <a:rPr lang="hi-in" sz="2400" b="1" dirty="0">
                <a:solidFill>
                  <a:srgbClr val="0070C0"/>
                </a:solidFill>
                <a:latin typeface="+mn-lt"/>
              </a:rPr>
              <a:t> </a:t>
            </a:r>
            <a:r>
              <a:rPr lang="en-US" sz="2400" b="1" dirty="0">
                <a:solidFill>
                  <a:srgbClr val="00B050"/>
                </a:solidFill>
                <a:latin typeface="+mn-lt"/>
              </a:rPr>
              <a:t>पेश करना चाहिए</a:t>
            </a:r>
            <a:r>
              <a:rPr lang="en-US" sz="2400" b="1" dirty="0">
                <a:solidFill>
                  <a:srgbClr val="FF0000"/>
                </a:solidFill>
                <a:latin typeface="+mn-lt"/>
              </a:rPr>
              <a:t> विज्ञान कथा</a:t>
            </a:r>
            <a:r>
              <a:rPr lang="hi-in" sz="2400" b="1" dirty="0">
                <a:solidFill>
                  <a:srgbClr val="FF0000"/>
                </a:solidFill>
                <a:latin typeface="+mn-lt"/>
              </a:rPr>
              <a:t> नहीं </a:t>
            </a:r>
            <a:endParaRPr lang="en-US" sz="2400" b="1" dirty="0">
              <a:solidFill>
                <a:srgbClr val="FF0000"/>
              </a:solidFill>
              <a:latin typeface="+mn-lt"/>
            </a:endParaRPr>
          </a:p>
          <a:p>
            <a:pPr algn="ctr" eaLnBrk="1" fontAlgn="auto" hangingPunct="1">
              <a:spcBef>
                <a:spcPts val="0"/>
              </a:spcBef>
              <a:spcAft>
                <a:spcPts val="0"/>
              </a:spcAft>
              <a:defRPr/>
            </a:pPr>
            <a:endParaRPr lang="en-US" sz="2400" b="1" dirty="0">
              <a:solidFill>
                <a:srgbClr val="00B050"/>
              </a:solidFill>
              <a:latin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Box 1"/>
          <p:cNvSpPr txBox="1">
            <a:spLocks noChangeArrowheads="1"/>
          </p:cNvSpPr>
          <p:nvPr/>
        </p:nvSpPr>
        <p:spPr bwMode="auto">
          <a:xfrm>
            <a:off x="779463" y="1222375"/>
            <a:ext cx="7161212"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latin typeface="Calibri" panose="020F0502020204030204" pitchFamily="34" charset="0"/>
              </a:rPr>
              <a:t>दिव्य पूजा के लिए मंडली </a:t>
            </a:r>
            <a:br>
              <a:rPr lang="en-US" altLang="en-US">
                <a:latin typeface="Calibri" panose="020F0502020204030204" pitchFamily="34" charset="0"/>
              </a:rPr>
            </a:br>
            <a:r>
              <a:rPr lang="en-US" altLang="en-US">
                <a:latin typeface="Calibri" panose="020F0502020204030204" pitchFamily="34" charset="0"/>
              </a:rPr>
              <a:t>और संस्कारों का अनुशासन</a:t>
            </a:r>
          </a:p>
          <a:p>
            <a:pPr algn="ctr" eaLnBrk="1" hangingPunct="1"/>
            <a:r>
              <a:rPr lang="en-US" altLang="en-US">
                <a:latin typeface="Calibri" panose="020F0502020204030204" pitchFamily="34" charset="0"/>
              </a:rPr>
              <a:t> </a:t>
            </a:r>
          </a:p>
          <a:p>
            <a:pPr eaLnBrk="1" hangingPunct="1"/>
            <a:r>
              <a:rPr lang="en-US" altLang="en-US" sz="1400">
                <a:latin typeface="Calibri" panose="020F0502020204030204" pitchFamily="34" charset="0"/>
              </a:rPr>
              <a:t>प्रोट एन 320/17</a:t>
            </a:r>
          </a:p>
          <a:p>
            <a:pPr algn="ctr" eaLnBrk="1" hangingPunct="1"/>
            <a:r>
              <a:rPr lang="en-US" altLang="en-US" b="1">
                <a:latin typeface="Calibri" panose="020F0502020204030204" pitchFamily="34" charset="0"/>
              </a:rPr>
              <a:t>बिशप को परिपत्र पत्र</a:t>
            </a:r>
            <a:br>
              <a:rPr lang="en-US" altLang="en-US" b="1">
                <a:latin typeface="Calibri" panose="020F0502020204030204" pitchFamily="34" charset="0"/>
              </a:rPr>
            </a:br>
            <a:r>
              <a:rPr lang="en-US" altLang="en-US" b="1">
                <a:latin typeface="Calibri" panose="020F0502020204030204" pitchFamily="34" charset="0"/>
              </a:rPr>
              <a:t>यूचरिस्ट के लिए रोटी और शराब पर</a:t>
            </a:r>
          </a:p>
          <a:p>
            <a:pPr eaLnBrk="1" hangingPunct="1"/>
            <a:r>
              <a:rPr lang="en-US" altLang="en-US" b="1">
                <a:latin typeface="Calibri" panose="020F0502020204030204" pitchFamily="34" charset="0"/>
              </a:rPr>
              <a:t>.</a:t>
            </a:r>
          </a:p>
          <a:p>
            <a:pPr eaLnBrk="1" hangingPunct="1"/>
            <a:r>
              <a:rPr lang="en-US" altLang="en-US" b="1">
                <a:latin typeface="Calibri" panose="020F0502020204030204" pitchFamily="34" charset="0"/>
              </a:rPr>
              <a:t>.</a:t>
            </a:r>
          </a:p>
          <a:p>
            <a:pPr eaLnBrk="1" hangingPunct="1"/>
            <a:r>
              <a:rPr lang="en-US" altLang="en-US" b="1">
                <a:latin typeface="Calibri" panose="020F0502020204030204" pitchFamily="34" charset="0"/>
              </a:rPr>
              <a:t>.</a:t>
            </a:r>
          </a:p>
          <a:p>
            <a:pPr eaLnBrk="1" hangingPunct="1"/>
            <a:r>
              <a:rPr lang="en-US" altLang="en-US" b="1">
                <a:latin typeface="Calibri" panose="020F0502020204030204" pitchFamily="34" charset="0"/>
              </a:rPr>
              <a:t>.</a:t>
            </a:r>
          </a:p>
          <a:p>
            <a:pPr algn="ctr" eaLnBrk="1" hangingPunct="1"/>
            <a:r>
              <a:rPr lang="en-US" altLang="en-US">
                <a:latin typeface="Calibri" panose="020F0502020204030204" pitchFamily="34" charset="0"/>
              </a:rPr>
              <a:t>5. उसी मंडली ने यह भी तय किया कि यूचरिस्टी मैटर के साथ बनाया गया </a:t>
            </a:r>
            <a:r>
              <a:rPr lang="en-US" altLang="en-US">
                <a:solidFill>
                  <a:srgbClr val="00B0F0"/>
                </a:solidFill>
                <a:latin typeface="Calibri" panose="020F0502020204030204" pitchFamily="34" charset="0"/>
              </a:rPr>
              <a:t>आनुवांशिक रूप से संशोधित जीव </a:t>
            </a:r>
            <a:r>
              <a:rPr lang="en-US" altLang="en-US">
                <a:latin typeface="Calibri" panose="020F0502020204030204" pitchFamily="34" charset="0"/>
              </a:rPr>
              <a:t>वैध पदार्थ माना जा सकता है (दिव्य पूजा के लिए मंडली के प्रधान को पत्र और संस्कारों के अनुशासन, 9 दिसंबर 2013, प्रोट एन 89/78 - 44897)।</a:t>
            </a:r>
          </a:p>
          <a:p>
            <a:pPr algn="ctr" eaLnBrk="1" hangingPunct="1"/>
            <a:endParaRPr lang="en-US" altLang="en-US">
              <a:latin typeface="Calibri" panose="020F0502020204030204" pitchFamily="34" charset="0"/>
            </a:endParaRPr>
          </a:p>
          <a:p>
            <a:pPr algn="ctr" eaLnBrk="1" hangingPunct="1"/>
            <a:endParaRPr lang="en-US" altLang="en-US">
              <a:latin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8850" y="0"/>
            <a:ext cx="63023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81550" y="3886200"/>
            <a:ext cx="2874963" cy="2523768"/>
          </a:xfrm>
          <a:prstGeom prst="rect">
            <a:avLst/>
          </a:prstGeom>
          <a:noFill/>
        </p:spPr>
        <p:txBody>
          <a:bodyPr>
            <a:spAutoFit/>
          </a:bodyPr>
          <a:lstStyle/>
          <a:p>
            <a:pPr eaLnBrk="1" fontAlgn="auto" hangingPunct="1">
              <a:spcBef>
                <a:spcPts val="0"/>
              </a:spcBef>
              <a:spcAft>
                <a:spcPts val="0"/>
              </a:spcAft>
              <a:defRPr/>
            </a:pPr>
            <a:r>
              <a:rPr lang="en-US" sz="1400" b="1" dirty="0">
                <a:solidFill>
                  <a:srgbClr val="5B9BD5">
                    <a:lumMod val="75000"/>
                  </a:srgbClr>
                </a:solidFill>
                <a:latin typeface="Calibri" panose="020F0502020204030204"/>
              </a:rPr>
              <a:t>घाना से समाचार: </a:t>
            </a:r>
            <a:r>
              <a:rPr lang="en-US" sz="1400" dirty="0">
                <a:solidFill>
                  <a:prstClr val="black"/>
                </a:solidFill>
                <a:latin typeface="Calibri" panose="020F0502020204030204"/>
              </a:rPr>
              <a:t>किसान संघ के पूर्व नेता, घाना के प्राथमिक विरोधी जीएमओ किसान समूह ने जीएमओ समर्थक स्थिति अपनाने के लिए पक्ष बंद कर दिया है ।</a:t>
            </a:r>
          </a:p>
          <a:p>
            <a:pPr eaLnBrk="1" fontAlgn="auto" hangingPunct="1">
              <a:spcBef>
                <a:spcPts val="0"/>
              </a:spcBef>
              <a:spcAft>
                <a:spcPts val="0"/>
              </a:spcAft>
              <a:defRPr/>
            </a:pPr>
            <a:endParaRPr lang="en-US" sz="1400" dirty="0">
              <a:solidFill>
                <a:prstClr val="black"/>
              </a:solidFill>
              <a:latin typeface="Calibri" panose="020F0502020204030204"/>
            </a:endParaRPr>
          </a:p>
          <a:p>
            <a:pPr eaLnBrk="1" fontAlgn="auto" hangingPunct="1">
              <a:spcBef>
                <a:spcPts val="0"/>
              </a:spcBef>
              <a:spcAft>
                <a:spcPts val="0"/>
              </a:spcAft>
              <a:defRPr/>
            </a:pPr>
            <a:r>
              <a:rPr lang="en-US" sz="1400" b="1" dirty="0">
                <a:ln w="0"/>
                <a:solidFill>
                  <a:srgbClr val="5B9BD5"/>
                </a:solidFill>
                <a:effectLst>
                  <a:outerShdw blurRad="38100" dist="25400" dir="5400000" algn="ctr" rotWithShape="0">
                    <a:srgbClr val="6E747A">
                      <a:alpha val="43000"/>
                    </a:srgbClr>
                  </a:outerShdw>
                </a:effectLst>
                <a:latin typeface="Calibri" panose="020F0502020204030204"/>
              </a:rPr>
              <a:t>मोहम्मद एडम्स </a:t>
            </a:r>
            <a:r>
              <a:rPr lang="en-US" sz="1400" b="1" dirty="0" err="1">
                <a:ln w="0"/>
                <a:solidFill>
                  <a:srgbClr val="5B9BD5"/>
                </a:solidFill>
                <a:effectLst>
                  <a:outerShdw blurRad="38100" dist="25400" dir="5400000" algn="ctr" rotWithShape="0">
                    <a:srgbClr val="6E747A">
                      <a:alpha val="43000"/>
                    </a:srgbClr>
                  </a:outerShdw>
                </a:effectLst>
                <a:latin typeface="Calibri" panose="020F0502020204030204"/>
              </a:rPr>
              <a:t>नासिरू</a:t>
            </a:r>
            <a:r>
              <a:rPr lang="en-US" sz="1400" b="1" dirty="0">
                <a:ln w="0"/>
                <a:solidFill>
                  <a:srgbClr val="5B9BD5"/>
                </a:solidFill>
                <a:effectLst>
                  <a:outerShdw blurRad="38100" dist="25400" dir="5400000" algn="ctr" rotWithShape="0">
                    <a:srgbClr val="6E747A">
                      <a:alpha val="43000"/>
                    </a:srgbClr>
                  </a:outerShdw>
                </a:effectLst>
                <a:latin typeface="Calibri" panose="020F0502020204030204"/>
              </a:rPr>
              <a:t> </a:t>
            </a:r>
            <a:r>
              <a:rPr lang="en-US" sz="1400" dirty="0">
                <a:solidFill>
                  <a:prstClr val="black"/>
                </a:solidFill>
                <a:latin typeface="Calibri" panose="020F0502020204030204"/>
              </a:rPr>
              <a:t>वैज्ञानिक समुदाय से कृषि जैव प्रौद्योगिकी के बारे में सटीक जानकारी प्राप्त करने के लिए अपनी पारी को जिम्मेदार ठहराया ।</a:t>
            </a:r>
          </a:p>
          <a:p>
            <a:pPr eaLnBrk="1" fontAlgn="auto" hangingPunct="1">
              <a:spcBef>
                <a:spcPts val="0"/>
              </a:spcBef>
              <a:spcAft>
                <a:spcPts val="0"/>
              </a:spcAft>
              <a:defRPr/>
            </a:pPr>
            <a:endParaRPr lang="en-US" dirty="0">
              <a:solidFill>
                <a:prstClr val="black"/>
              </a:solidFill>
              <a:latin typeface="Calibri" panose="020F0502020204030204"/>
            </a:endParaRPr>
          </a:p>
        </p:txBody>
      </p:sp>
      <p:pic>
        <p:nvPicPr>
          <p:cNvPr id="9523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25" y="3629025"/>
            <a:ext cx="40005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starving children photo: Starving Children Starving_Childr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050" y="1419225"/>
            <a:ext cx="31861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2"/>
          <p:cNvSpPr txBox="1">
            <a:spLocks noChangeArrowheads="1"/>
          </p:cNvSpPr>
          <p:nvPr/>
        </p:nvSpPr>
        <p:spPr bwMode="auto">
          <a:xfrm>
            <a:off x="255588" y="4959350"/>
            <a:ext cx="8407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800">
                <a:solidFill>
                  <a:srgbClr val="000000"/>
                </a:solidFill>
              </a:rPr>
              <a:t>गैर-जीएमओ अमीरों का एक पश्चिमी भोग है</a:t>
            </a:r>
          </a:p>
          <a:p>
            <a:pPr algn="ctr" eaLnBrk="1" hangingPunct="1">
              <a:lnSpc>
                <a:spcPct val="100000"/>
              </a:lnSpc>
              <a:spcBef>
                <a:spcPct val="0"/>
              </a:spcBef>
              <a:buFontTx/>
              <a:buNone/>
            </a:pPr>
            <a:r>
              <a:rPr lang="en-US" altLang="en-US" sz="2800">
                <a:solidFill>
                  <a:srgbClr val="000000"/>
                </a:solidFill>
              </a:rPr>
              <a:t>यह अफ्रीका में गरीबों के लिए काम नहीं करता है</a:t>
            </a:r>
          </a:p>
        </p:txBody>
      </p:sp>
      <p:sp>
        <p:nvSpPr>
          <p:cNvPr id="97284" name="TextBox 1"/>
          <p:cNvSpPr txBox="1">
            <a:spLocks noChangeArrowheads="1"/>
          </p:cNvSpPr>
          <p:nvPr/>
        </p:nvSpPr>
        <p:spPr bwMode="auto">
          <a:xfrm>
            <a:off x="3366293" y="744507"/>
            <a:ext cx="24114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hi-in" altLang="en-US" sz="2000" dirty="0">
                <a:solidFill>
                  <a:srgbClr val="000000"/>
                </a:solidFill>
              </a:rPr>
              <a:t>दूसरों के बारे में सोचे</a:t>
            </a:r>
            <a:endParaRPr lang="en-US" altLang="en-US" sz="2000" dirty="0">
              <a:solidFill>
                <a:srgbClr val="000000"/>
              </a:solidFill>
            </a:endParaRPr>
          </a:p>
        </p:txBody>
      </p:sp>
      <p:pic>
        <p:nvPicPr>
          <p:cNvPr id="97285"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61753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138" y="60325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TextBox 4"/>
          <p:cNvSpPr txBox="1">
            <a:spLocks noChangeArrowheads="1"/>
          </p:cNvSpPr>
          <p:nvPr/>
        </p:nvSpPr>
        <p:spPr bwMode="auto">
          <a:xfrm>
            <a:off x="1057275" y="6081713"/>
            <a:ext cx="8461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u="sng">
                <a:solidFill>
                  <a:srgbClr val="00B050"/>
                </a:solidFill>
                <a:latin typeface="Times New Roman" panose="02020603050405020304" pitchFamily="18" charset="0"/>
                <a:cs typeface="Times New Roman" panose="02020603050405020304" pitchFamily="18" charset="0"/>
                <a:hlinkClick r:id="rId5"/>
              </a:rPr>
              <a:t>http://supportprecisionagriculture.org</a:t>
            </a:r>
            <a:r>
              <a:rPr lang="en-US" altLang="en-US" sz="3200" u="sng">
                <a:solidFill>
                  <a:srgbClr val="00B050"/>
                </a:solidFill>
                <a:latin typeface="Times New Roman" panose="02020603050405020304" pitchFamily="18" charset="0"/>
                <a:cs typeface="Times New Roman" panose="02020603050405020304" pitchFamily="18" charset="0"/>
                <a:hlinkClick r:id="rId5"/>
              </a:rPr>
              <a:t>/</a:t>
            </a:r>
            <a:endParaRPr lang="en-US" altLang="en-US" sz="3200">
              <a:solidFill>
                <a:srgbClr val="00B050"/>
              </a:solidFill>
              <a:latin typeface="Times New Roman" panose="02020603050405020304" pitchFamily="18" charset="0"/>
              <a:cs typeface="Times New Roman" panose="02020603050405020304" pitchFamily="18" charset="0"/>
            </a:endParaRPr>
          </a:p>
        </p:txBody>
      </p:sp>
      <p:pic>
        <p:nvPicPr>
          <p:cNvPr id="9728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1406525"/>
            <a:ext cx="51943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
          <p:cNvSpPr txBox="1">
            <a:spLocks noChangeArrowheads="1"/>
          </p:cNvSpPr>
          <p:nvPr/>
        </p:nvSpPr>
        <p:spPr bwMode="auto">
          <a:xfrm>
            <a:off x="609600" y="-1185835"/>
            <a:ext cx="853440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rgbClr val="0070C0"/>
                </a:solidFill>
                <a:latin typeface="Calibri" panose="020F0502020204030204" pitchFamily="34" charset="0"/>
              </a:rPr>
              <a:t>नोबेल पुरस्कार विजेताओं ने जीएमओ के बारे में विज्ञान ईमानदारी का आह्वान</a:t>
            </a:r>
            <a:r>
              <a:rPr lang="hi-in" altLang="en-US" sz="2800" b="1" dirty="0">
                <a:solidFill>
                  <a:srgbClr val="0070C0"/>
                </a:solidFill>
                <a:latin typeface="Calibri" panose="020F0502020204030204" pitchFamily="34" charset="0"/>
              </a:rPr>
              <a:t> किया</a:t>
            </a:r>
            <a:endParaRPr lang="en-US" altLang="en-US" sz="2800" b="1" dirty="0">
              <a:solidFill>
                <a:srgbClr val="0070C0"/>
              </a:solidFill>
              <a:latin typeface="Calibri" panose="020F0502020204030204" pitchFamily="34" charset="0"/>
            </a:endParaRPr>
          </a:p>
          <a:p>
            <a:pPr algn="ctr" eaLnBrk="1" hangingPunct="1"/>
            <a:endParaRPr lang="en-US" altLang="en-US" sz="2800" dirty="0">
              <a:latin typeface="Calibri" panose="020F0502020204030204" pitchFamily="34" charset="0"/>
            </a:endParaRPr>
          </a:p>
          <a:p>
            <a:pPr algn="ctr" eaLnBrk="1" hangingPunct="1"/>
            <a:r>
              <a:rPr lang="en-US" altLang="en-US" sz="2400" dirty="0">
                <a:latin typeface="Calibri" panose="020F0502020204030204" pitchFamily="34" charset="0"/>
              </a:rPr>
              <a:t>दिसंबर, 2013 में कल्पना की गई</a:t>
            </a:r>
          </a:p>
          <a:p>
            <a:pPr algn="ctr" eaLnBrk="1" hangingPunct="1"/>
            <a:endParaRPr lang="en-US" altLang="en-US" sz="2400" dirty="0">
              <a:latin typeface="Calibri" panose="020F0502020204030204" pitchFamily="34" charset="0"/>
            </a:endParaRPr>
          </a:p>
          <a:p>
            <a:pPr algn="ctr" eaLnBrk="1" hangingPunct="1"/>
            <a:r>
              <a:rPr lang="en-US" altLang="en-US" sz="2400" dirty="0">
                <a:latin typeface="Calibri" panose="020F0502020204030204" pitchFamily="34" charset="0"/>
              </a:rPr>
              <a:t>2014-2015 के दौरान योजना बनाई</a:t>
            </a:r>
            <a:r>
              <a:rPr lang="hi-in" altLang="en-US" sz="2400" dirty="0">
                <a:latin typeface="Calibri" panose="020F0502020204030204" pitchFamily="34" charset="0"/>
              </a:rPr>
              <a:t> गई</a:t>
            </a:r>
            <a:endParaRPr lang="en-US" altLang="en-US" sz="2400" dirty="0">
              <a:latin typeface="Calibri" panose="020F0502020204030204" pitchFamily="34" charset="0"/>
            </a:endParaRPr>
          </a:p>
          <a:p>
            <a:pPr algn="ctr" eaLnBrk="1" hangingPunct="1"/>
            <a:endParaRPr lang="en-US" altLang="en-US" sz="2400" dirty="0">
              <a:latin typeface="Calibri" panose="020F0502020204030204" pitchFamily="34" charset="0"/>
            </a:endParaRPr>
          </a:p>
          <a:p>
            <a:pPr algn="ctr" eaLnBrk="1" hangingPunct="1"/>
            <a:r>
              <a:rPr lang="en-US" altLang="en-US" sz="2400" dirty="0">
                <a:latin typeface="Calibri" panose="020F0502020204030204" pitchFamily="34" charset="0"/>
              </a:rPr>
              <a:t>औपचारिक संगठन जुलाई, 2015 में शुरू हुआ </a:t>
            </a:r>
          </a:p>
          <a:p>
            <a:pPr algn="ctr" eaLnBrk="1" hangingPunct="1"/>
            <a:endParaRPr lang="en-US" altLang="en-US" sz="2400" dirty="0">
              <a:latin typeface="Calibri" panose="020F0502020204030204" pitchFamily="34" charset="0"/>
            </a:endParaRPr>
          </a:p>
          <a:p>
            <a:pPr algn="ctr" eaLnBrk="1" hangingPunct="1"/>
            <a:r>
              <a:rPr lang="en-US" altLang="en-US" sz="2400" dirty="0">
                <a:latin typeface="Calibri" panose="020F0502020204030204" pitchFamily="34" charset="0"/>
              </a:rPr>
              <a:t>30 जून</a:t>
            </a:r>
            <a:r>
              <a:rPr lang="hi-in" altLang="en-US" sz="2400" dirty="0">
                <a:latin typeface="Calibri" panose="020F0502020204030204" pitchFamily="34" charset="0"/>
              </a:rPr>
              <a:t> </a:t>
            </a:r>
            <a:r>
              <a:rPr lang="en-US" altLang="en-US" sz="2400" dirty="0">
                <a:latin typeface="Calibri" panose="020F0502020204030204" pitchFamily="34" charset="0"/>
              </a:rPr>
              <a:t>2016 को लॉन्च किय</a:t>
            </a:r>
            <a:r>
              <a:rPr lang="hi-in" altLang="en-US" sz="2400" dirty="0">
                <a:latin typeface="Calibri" panose="020F0502020204030204" pitchFamily="34" charset="0"/>
              </a:rPr>
              <a:t>ा गया</a:t>
            </a:r>
            <a:endParaRPr lang="en-US" altLang="en-US" sz="2400" dirty="0">
              <a:latin typeface="Calibri" panose="020F0502020204030204" pitchFamily="34" charset="0"/>
            </a:endParaRPr>
          </a:p>
          <a:p>
            <a:pPr algn="ctr" eaLnBrk="1" hangingPunct="1"/>
            <a:endParaRPr lang="en-US" altLang="en-US" sz="2800" dirty="0">
              <a:latin typeface="Calibri" panose="020F0502020204030204" pitchFamily="34" charset="0"/>
            </a:endParaRPr>
          </a:p>
          <a:p>
            <a:pPr algn="ctr" eaLnBrk="1" hangingPunct="1"/>
            <a:r>
              <a:rPr lang="hi-in" altLang="en-US" sz="2800" b="1" dirty="0">
                <a:solidFill>
                  <a:srgbClr val="FF0000"/>
                </a:solidFill>
                <a:latin typeface="Calibri" panose="020F0502020204030204" pitchFamily="34" charset="0"/>
              </a:rPr>
              <a:t>हम ग्रीन पार्टियों से आह्वान करते हैं कि वह जनता को ना डराए कि जीएमओ खाद्य पदार्थों पर प्रतिबंध लगाया जाना चाहिए क्योंकि वे खतरनाक हैं।</a:t>
            </a:r>
            <a:r>
              <a:rPr lang="en-US" altLang="en-US" b="1" dirty="0">
                <a:solidFill>
                  <a:srgbClr val="FF0000"/>
                </a:solidFill>
                <a:latin typeface="Calibri" panose="020F0502020204030204" pitchFamily="34" charset="0"/>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8914" name="Picture 2" descr="GMO Cartoo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050" y="774700"/>
            <a:ext cx="4821238" cy="384016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8915" name="TextBox 4"/>
          <p:cNvSpPr txBox="1">
            <a:spLocks noChangeArrowheads="1"/>
          </p:cNvSpPr>
          <p:nvPr/>
        </p:nvSpPr>
        <p:spPr bwMode="auto">
          <a:xfrm>
            <a:off x="350838" y="774700"/>
            <a:ext cx="2670175" cy="4293483"/>
          </a:xfrm>
          <a:prstGeom prst="rect">
            <a:avLst/>
          </a:prstGeom>
          <a:solidFill>
            <a:schemeClr val="tx1"/>
          </a:solidFill>
          <a:ln w="38100">
            <a:solidFill>
              <a:schemeClr val="bg2"/>
            </a:solidFill>
            <a:miter lim="800000"/>
            <a:headEnd/>
            <a:tailEnd/>
          </a:ln>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100" dirty="0">
                <a:solidFill>
                  <a:srgbClr val="000000"/>
                </a:solidFill>
                <a:latin typeface="Times New Roman" panose="02020603050405020304" pitchFamily="18" charset="0"/>
              </a:rPr>
              <a:t>१४२ नोबेल पुरस्कार विजेताओं ने ग्रीनपीस और संयुक्त राष्ट्र के प्रत्येक राजदूत को एक खुला पत्र लिखा है जिसमें एक रसीद का आग्रह किया गया है कि जीएमओ प्रौद्योगिकी मूल रूप से सुरक्षित है और विकासशील दुनिया की खातिर समर्थन किया जाना चाहिए, जिन्हें बेहतर </a:t>
            </a:r>
            <a:r>
              <a:rPr lang="hi-in" altLang="en-US" sz="2100" dirty="0">
                <a:solidFill>
                  <a:srgbClr val="000000"/>
                </a:solidFill>
                <a:latin typeface="Times New Roman" panose="02020603050405020304" pitchFamily="18" charset="0"/>
              </a:rPr>
              <a:t>पोषक </a:t>
            </a:r>
            <a:r>
              <a:rPr lang="en-US" altLang="en-US" sz="2100" dirty="0">
                <a:solidFill>
                  <a:srgbClr val="000000"/>
                </a:solidFill>
                <a:latin typeface="Times New Roman" panose="02020603050405020304" pitchFamily="18" charset="0"/>
              </a:rPr>
              <a:t>उपज फसलों की सख्त जरूरत है।</a:t>
            </a:r>
          </a:p>
        </p:txBody>
      </p:sp>
      <p:sp>
        <p:nvSpPr>
          <p:cNvPr id="38916" name="TextBox 5"/>
          <p:cNvSpPr txBox="1">
            <a:spLocks noChangeArrowheads="1"/>
          </p:cNvSpPr>
          <p:nvPr/>
        </p:nvSpPr>
        <p:spPr bwMode="auto">
          <a:xfrm>
            <a:off x="3352800" y="5210175"/>
            <a:ext cx="5675313" cy="5222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u="sng">
                <a:solidFill>
                  <a:srgbClr val="FFFFFF"/>
                </a:solidFill>
                <a:latin typeface="Times New Roman" panose="02020603050405020304" pitchFamily="18" charset="0"/>
                <a:hlinkClick r:id="rId5"/>
              </a:rPr>
              <a:t>http://supportprecisionagriculture.org/</a:t>
            </a:r>
            <a:endParaRPr lang="en-US" altLang="en-US" sz="2800">
              <a:solidFill>
                <a:srgbClr val="FFFFFF"/>
              </a:solidFill>
              <a:latin typeface="Times New Roman" panose="02020603050405020304" pitchFamily="18"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5050" y="1371600"/>
            <a:ext cx="6705600" cy="1350963"/>
          </a:xfrm>
        </p:spPr>
        <p:txBody>
          <a:bodyPr rtlCol="0">
            <a:normAutofit/>
          </a:bodyPr>
          <a:lstStyle/>
          <a:p>
            <a:pPr marL="0" indent="0" algn="ctr" eaLnBrk="1" fontAlgn="auto" hangingPunct="1">
              <a:spcAft>
                <a:spcPts val="0"/>
              </a:spcAft>
              <a:buFont typeface="Arial"/>
              <a:buNone/>
              <a:defRPr/>
            </a:pPr>
            <a:r>
              <a:rPr lang="en-US" dirty="0">
                <a:solidFill>
                  <a:srgbClr val="FF0000"/>
                </a:solidFill>
              </a:rPr>
              <a:t>10-12,000 साल </a:t>
            </a:r>
            <a:r>
              <a:rPr lang="hi-in" dirty="0">
                <a:solidFill>
                  <a:srgbClr val="FF0000"/>
                </a:solidFill>
              </a:rPr>
              <a:t>से </a:t>
            </a:r>
            <a:r>
              <a:rPr lang="en-US" dirty="0">
                <a:solidFill>
                  <a:srgbClr val="FF0000"/>
                </a:solidFill>
              </a:rPr>
              <a:t>हम कच्चे आनुवंशिकी का उपयोग कर र</a:t>
            </a:r>
            <a:r>
              <a:rPr lang="hi-in" dirty="0">
                <a:solidFill>
                  <a:srgbClr val="FF0000"/>
                </a:solidFill>
              </a:rPr>
              <a:t>हे थे</a:t>
            </a:r>
            <a:endParaRPr lang="en-US" sz="1800" dirty="0"/>
          </a:p>
          <a:p>
            <a:pPr algn="ctr" eaLnBrk="1" fontAlgn="auto" hangingPunct="1">
              <a:spcAft>
                <a:spcPts val="0"/>
              </a:spcAft>
              <a:buFont typeface="Arial"/>
              <a:buChar char="•"/>
              <a:defRPr/>
            </a:pPr>
            <a:endParaRPr lang="en-US" sz="1800" dirty="0"/>
          </a:p>
          <a:p>
            <a:pPr marL="0" indent="0" algn="ctr" eaLnBrk="1" fontAlgn="auto" hangingPunct="1">
              <a:spcAft>
                <a:spcPts val="0"/>
              </a:spcAft>
              <a:buFont typeface="Arial"/>
              <a:buNone/>
              <a:defRPr/>
            </a:pPr>
            <a:r>
              <a:rPr lang="en-US" dirty="0">
                <a:solidFill>
                  <a:srgbClr val="00B050"/>
                </a:solidFill>
              </a:rPr>
              <a:t>लेकिन 1980 में हमने सीखा कि कैसे सटीक होना चाहिए</a:t>
            </a:r>
          </a:p>
          <a:p>
            <a:pPr marL="0" indent="0" eaLnBrk="1" fontAlgn="auto" hangingPunct="1">
              <a:spcAft>
                <a:spcPts val="0"/>
              </a:spcAft>
              <a:buFont typeface="Arial"/>
              <a:buNone/>
              <a:defRPr/>
            </a:pPr>
            <a:endParaRPr lang="en-US" dirty="0"/>
          </a:p>
        </p:txBody>
      </p:sp>
      <p:pic>
        <p:nvPicPr>
          <p:cNvPr id="40963" name="Picture 4" descr="banner_agricultur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350" y="3122613"/>
            <a:ext cx="7239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958975" y="207963"/>
            <a:ext cx="4857750" cy="576262"/>
          </a:xfrm>
        </p:spPr>
        <p:txBody>
          <a:bodyPr>
            <a:normAutofit fontScale="90000"/>
          </a:bodyPr>
          <a:lstStyle/>
          <a:p>
            <a:pPr eaLnBrk="1" fontAlgn="auto" hangingPunct="1">
              <a:spcAft>
                <a:spcPts val="0"/>
              </a:spcAft>
              <a:defRPr/>
            </a:pPr>
            <a:r>
              <a:rPr lang="en-US" dirty="0"/>
              <a:t>खाद्य का अर्थ है कृषि</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150" y="971550"/>
            <a:ext cx="7605713"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 y="1493838"/>
            <a:ext cx="4386263" cy="26654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5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8688" y="1493838"/>
            <a:ext cx="4297362" cy="26654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0" name="TextBox 1"/>
          <p:cNvSpPr txBox="1">
            <a:spLocks noChangeArrowheads="1"/>
          </p:cNvSpPr>
          <p:nvPr/>
        </p:nvSpPr>
        <p:spPr bwMode="auto">
          <a:xfrm>
            <a:off x="336550" y="4895850"/>
            <a:ext cx="2328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B050"/>
                </a:solidFill>
                <a:latin typeface="Calibri" panose="020F0502020204030204" pitchFamily="34" charset="0"/>
              </a:rPr>
              <a:t>'</a:t>
            </a:r>
            <a:r>
              <a:rPr lang="en-US" altLang="en-US" sz="2800">
                <a:solidFill>
                  <a:srgbClr val="00B050"/>
                </a:solidFill>
                <a:latin typeface="Calibri" panose="020F0502020204030204" pitchFamily="34" charset="0"/>
                <a:cs typeface="Helvetica" panose="020B0604020202020204" pitchFamily="34" charset="0"/>
              </a:rPr>
              <a:t>यह सुरक्षित है!</a:t>
            </a:r>
          </a:p>
        </p:txBody>
      </p:sp>
      <p:sp>
        <p:nvSpPr>
          <p:cNvPr id="45061" name="TextBox 2"/>
          <p:cNvSpPr txBox="1">
            <a:spLocks noChangeArrowheads="1"/>
          </p:cNvSpPr>
          <p:nvPr/>
        </p:nvSpPr>
        <p:spPr bwMode="auto">
          <a:xfrm>
            <a:off x="2693988" y="4957763"/>
            <a:ext cx="3470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rgbClr val="3B3D3C"/>
                </a:solidFill>
                <a:latin typeface="Calibri" panose="020F0502020204030204" pitchFamily="34" charset="0"/>
              </a:rPr>
              <a:t>← </a:t>
            </a:r>
            <a:r>
              <a:rPr lang="en-US" altLang="en-US" b="1">
                <a:solidFill>
                  <a:srgbClr val="3B3D3C"/>
                </a:solidFill>
                <a:latin typeface="Calibri" panose="020F0502020204030204" pitchFamily="34" charset="0"/>
              </a:rPr>
              <a:t>ग्रीनपीस कहते हैं, </a:t>
            </a:r>
            <a:r>
              <a:rPr lang="en-US" altLang="en-US" sz="2400">
                <a:solidFill>
                  <a:srgbClr val="3B3D3C"/>
                </a:solidFill>
                <a:latin typeface="Calibri" panose="020F0502020204030204" pitchFamily="34" charset="0"/>
              </a:rPr>
              <a:t>→</a:t>
            </a:r>
          </a:p>
        </p:txBody>
      </p:sp>
      <p:sp>
        <p:nvSpPr>
          <p:cNvPr id="45062" name="TextBox 4"/>
          <p:cNvSpPr txBox="1">
            <a:spLocks noChangeArrowheads="1"/>
          </p:cNvSpPr>
          <p:nvPr/>
        </p:nvSpPr>
        <p:spPr bwMode="auto">
          <a:xfrm>
            <a:off x="5880100" y="4895850"/>
            <a:ext cx="3027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FF0000"/>
                </a:solidFill>
                <a:latin typeface="Calibri" panose="020F0502020204030204" pitchFamily="34" charset="0"/>
                <a:cs typeface="Helvetica" panose="020B0604020202020204" pitchFamily="34" charset="0"/>
              </a:rPr>
              <a:t>' यह खतरनाक है!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7538" y="320675"/>
            <a:ext cx="8050212" cy="576263"/>
          </a:xfrm>
        </p:spPr>
        <p:txBody>
          <a:bodyPr>
            <a:normAutofit fontScale="90000"/>
          </a:bodyPr>
          <a:lstStyle/>
          <a:p>
            <a:pPr algn="ctr" eaLnBrk="1" fontAlgn="auto" hangingPunct="1">
              <a:spcAft>
                <a:spcPts val="0"/>
              </a:spcAft>
              <a:defRPr/>
            </a:pPr>
            <a:r>
              <a:rPr lang="en-US" dirty="0"/>
              <a:t>पारंपरिक बनाम सटीक तरीके</a:t>
            </a:r>
          </a:p>
        </p:txBody>
      </p:sp>
      <p:sp>
        <p:nvSpPr>
          <p:cNvPr id="4" name="Content Placeholder 3"/>
          <p:cNvSpPr>
            <a:spLocks noGrp="1"/>
          </p:cNvSpPr>
          <p:nvPr>
            <p:ph idx="10"/>
          </p:nvPr>
        </p:nvSpPr>
        <p:spPr>
          <a:xfrm>
            <a:off x="601663" y="1371600"/>
            <a:ext cx="7940675" cy="4189413"/>
          </a:xfrm>
        </p:spPr>
        <p:txBody>
          <a:bodyPr rtlCol="0">
            <a:normAutofit/>
          </a:bodyPr>
          <a:lstStyle/>
          <a:p>
            <a:pPr marL="0" indent="0" algn="ctr" eaLnBrk="1" fontAlgn="auto" hangingPunct="1">
              <a:spcAft>
                <a:spcPts val="0"/>
              </a:spcAft>
              <a:buFont typeface="Arial"/>
              <a:buNone/>
              <a:defRPr/>
            </a:pPr>
            <a:r>
              <a:rPr lang="en-US" sz="2800" dirty="0">
                <a:solidFill>
                  <a:schemeClr val="accent6"/>
                </a:solidFill>
              </a:rPr>
              <a:t>मैं अप</a:t>
            </a:r>
            <a:r>
              <a:rPr lang="hi-in" sz="2800" dirty="0">
                <a:solidFill>
                  <a:schemeClr val="accent6"/>
                </a:solidFill>
              </a:rPr>
              <a:t>ने पूराने </a:t>
            </a:r>
            <a:r>
              <a:rPr lang="en-US" sz="2800" dirty="0">
                <a:solidFill>
                  <a:schemeClr val="accent6"/>
                </a:solidFill>
              </a:rPr>
              <a:t>कार से एक जीपीएस प्रणाली को अपने नए </a:t>
            </a:r>
            <a:r>
              <a:rPr lang="hi-in" sz="2800" dirty="0">
                <a:solidFill>
                  <a:schemeClr val="accent6"/>
                </a:solidFill>
              </a:rPr>
              <a:t>कार </a:t>
            </a:r>
            <a:r>
              <a:rPr lang="en-US" sz="2800" dirty="0">
                <a:solidFill>
                  <a:schemeClr val="accent6"/>
                </a:solidFill>
              </a:rPr>
              <a:t>में स्थानांतरित करना चाहता हूं</a:t>
            </a:r>
          </a:p>
          <a:p>
            <a:pPr algn="ctr" eaLnBrk="1" fontAlgn="auto" hangingPunct="1">
              <a:spcAft>
                <a:spcPts val="0"/>
              </a:spcAft>
              <a:buFont typeface="Arial"/>
              <a:buChar char="•"/>
              <a:defRPr/>
            </a:pPr>
            <a:endParaRPr lang="en-US" sz="2800" dirty="0">
              <a:solidFill>
                <a:schemeClr val="accent2"/>
              </a:solidFill>
            </a:endParaRPr>
          </a:p>
          <a:p>
            <a:pPr marL="0" indent="0" algn="ctr" eaLnBrk="1" fontAlgn="auto" hangingPunct="1">
              <a:spcAft>
                <a:spcPts val="0"/>
              </a:spcAft>
              <a:buFont typeface="Arial"/>
              <a:buNone/>
              <a:defRPr/>
            </a:pPr>
            <a:r>
              <a:rPr lang="en-US" sz="2800" dirty="0">
                <a:solidFill>
                  <a:srgbClr val="FF0000"/>
                </a:solidFill>
              </a:rPr>
              <a:t>मैं दो कारों को अलग कर</a:t>
            </a:r>
            <a:r>
              <a:rPr lang="hi-in" sz="2800" dirty="0">
                <a:solidFill>
                  <a:srgbClr val="FF0000"/>
                </a:solidFill>
              </a:rPr>
              <a:t> दूँ</a:t>
            </a:r>
            <a:r>
              <a:rPr lang="en-US" sz="2800" dirty="0">
                <a:solidFill>
                  <a:srgbClr val="FF0000"/>
                </a:solidFill>
              </a:rPr>
              <a:t>, भागों</a:t>
            </a:r>
            <a:r>
              <a:rPr lang="hi-in" sz="2800" dirty="0">
                <a:solidFill>
                  <a:srgbClr val="FF0000"/>
                </a:solidFill>
              </a:rPr>
              <a:t> का</a:t>
            </a:r>
            <a:r>
              <a:rPr lang="en-US" sz="2800" dirty="0">
                <a:solidFill>
                  <a:srgbClr val="FF0000"/>
                </a:solidFill>
              </a:rPr>
              <a:t> मिश्रण </a:t>
            </a:r>
            <a:r>
              <a:rPr lang="hi-in" sz="2800" dirty="0">
                <a:solidFill>
                  <a:srgbClr val="FF0000"/>
                </a:solidFill>
              </a:rPr>
              <a:t>करू </a:t>
            </a:r>
            <a:r>
              <a:rPr lang="en-US" sz="2800" dirty="0">
                <a:solidFill>
                  <a:srgbClr val="FF0000"/>
                </a:solidFill>
              </a:rPr>
              <a:t>और फिर </a:t>
            </a:r>
            <a:r>
              <a:rPr lang="hi-in" sz="2800" dirty="0">
                <a:solidFill>
                  <a:srgbClr val="FF0000"/>
                </a:solidFill>
              </a:rPr>
              <a:t>जिस कार में </a:t>
            </a:r>
            <a:r>
              <a:rPr lang="en-US" sz="2800" dirty="0">
                <a:solidFill>
                  <a:srgbClr val="FF0000"/>
                </a:solidFill>
              </a:rPr>
              <a:t>जीपीएस </a:t>
            </a:r>
            <a:r>
              <a:rPr lang="hi-in" sz="2800" dirty="0">
                <a:solidFill>
                  <a:srgbClr val="FF0000"/>
                </a:solidFill>
              </a:rPr>
              <a:t>हो उसे चुनूँ । बाक़ी सब </a:t>
            </a:r>
            <a:r>
              <a:rPr lang="en-US" sz="2800" dirty="0">
                <a:solidFill>
                  <a:srgbClr val="FF0000"/>
                </a:solidFill>
              </a:rPr>
              <a:t>अनदेखी</a:t>
            </a:r>
            <a:r>
              <a:rPr lang="hi-in" sz="2800" dirty="0">
                <a:solidFill>
                  <a:srgbClr val="FF0000"/>
                </a:solidFill>
              </a:rPr>
              <a:t> कर दूँ</a:t>
            </a:r>
            <a:r>
              <a:rPr lang="en-US" sz="2800" dirty="0">
                <a:solidFill>
                  <a:srgbClr val="FF0000"/>
                </a:solidFill>
              </a:rPr>
              <a:t>?</a:t>
            </a:r>
          </a:p>
          <a:p>
            <a:pPr algn="ctr" eaLnBrk="1" fontAlgn="auto" hangingPunct="1">
              <a:spcAft>
                <a:spcPts val="0"/>
              </a:spcAft>
              <a:buFont typeface="Arial"/>
              <a:buChar char="•"/>
              <a:defRPr/>
            </a:pPr>
            <a:endParaRPr lang="en-US" sz="2200" dirty="0">
              <a:solidFill>
                <a:schemeClr val="accent6"/>
              </a:solidFill>
            </a:endParaRPr>
          </a:p>
          <a:p>
            <a:pPr algn="ctr" eaLnBrk="1" fontAlgn="auto" hangingPunct="1">
              <a:spcAft>
                <a:spcPts val="0"/>
              </a:spcAft>
              <a:buFont typeface="Arial"/>
              <a:buChar char="•"/>
              <a:defRPr/>
            </a:pPr>
            <a:endParaRPr lang="en-US" sz="2200" dirty="0">
              <a:solidFill>
                <a:schemeClr val="accent6"/>
              </a:solidFill>
            </a:endParaRPr>
          </a:p>
          <a:p>
            <a:pPr marL="0" indent="0" algn="ctr" eaLnBrk="1" fontAlgn="auto" hangingPunct="1">
              <a:spcAft>
                <a:spcPts val="0"/>
              </a:spcAft>
              <a:buFont typeface="Arial"/>
              <a:buNone/>
              <a:defRPr/>
            </a:pPr>
            <a:r>
              <a:rPr lang="en-US" sz="2800" dirty="0">
                <a:solidFill>
                  <a:schemeClr val="accent6"/>
                </a:solidFill>
              </a:rPr>
              <a:t>या मैं एक कार से जीपीएस ले</a:t>
            </a:r>
            <a:r>
              <a:rPr lang="hi-in" sz="2800" dirty="0">
                <a:solidFill>
                  <a:schemeClr val="accent6"/>
                </a:solidFill>
              </a:rPr>
              <a:t>कर दूसरे कार में डाल दूँ? </a:t>
            </a:r>
            <a:endParaRPr lang="en-US" sz="2800" dirty="0">
              <a:solidFill>
                <a:schemeClr val="accent6"/>
              </a:solidFill>
            </a:endParaRPr>
          </a:p>
          <a:p>
            <a:pPr algn="ctr" eaLnBrk="1" fontAlgn="auto" hangingPunct="1">
              <a:spcAft>
                <a:spcPts val="0"/>
              </a:spcAft>
              <a:buFont typeface="Arial"/>
              <a:buChar char="•"/>
              <a:defRPr/>
            </a:pPr>
            <a:endParaRPr lang="en-US" sz="2200" dirty="0">
              <a:solidFill>
                <a:schemeClr val="accent6"/>
              </a:solidFill>
            </a:endParaRPr>
          </a:p>
        </p:txBody>
      </p:sp>
      <p:sp>
        <p:nvSpPr>
          <p:cNvPr id="5" name="Rectangle 4"/>
          <p:cNvSpPr/>
          <p:nvPr/>
        </p:nvSpPr>
        <p:spPr>
          <a:xfrm>
            <a:off x="601663" y="1198563"/>
            <a:ext cx="8066087" cy="2914650"/>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noFill/>
            </a:endParaRPr>
          </a:p>
        </p:txBody>
      </p:sp>
      <p:sp>
        <p:nvSpPr>
          <p:cNvPr id="6" name="Rectangle 5"/>
          <p:cNvSpPr/>
          <p:nvPr/>
        </p:nvSpPr>
        <p:spPr>
          <a:xfrm>
            <a:off x="601663" y="4217988"/>
            <a:ext cx="8066087" cy="193198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noFill/>
            </a:endParaRPr>
          </a:p>
        </p:txBody>
      </p:sp>
    </p:spTree>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2.xml><?xml version="1.0" encoding="utf-8"?>
<ds:datastoreItem xmlns:ds="http://schemas.openxmlformats.org/officeDocument/2006/customXml" ds:itemID="{37CB2AA7-208E-4483-B3DC-BA9DF07D617C}">
  <ds:schemaRefs>
    <ds:schemaRef ds:uri="http://schemas.microsoft.com/sharepoint/events"/>
    <ds:schemaRef ds:uri="http://www.w3.org/2000/xmlns/"/>
  </ds:schemaRefs>
</ds:datastoreItem>
</file>

<file path=customXml/itemProps3.xml><?xml version="1.0" encoding="utf-8"?>
<ds:datastoreItem xmlns:ds="http://schemas.openxmlformats.org/officeDocument/2006/customXml" ds:itemID="{CC78FC3E-4BB9-49C1-8FFC-60908342D6D7}">
  <ds:schemaRefs>
    <ds:schemaRef ds:uri="http://schemas.microsoft.com/office/2006/metadata/properties"/>
    <ds:schemaRef ds:uri="http://www.w3.org/2000/xmlns/"/>
    <ds:schemaRef ds:uri="808cda61-64c1-4cc2-8d52-d2ef7cb65ec5"/>
    <ds:schemaRef ds:uri="http://schemas.microsoft.com/office/infopath/2007/PartnerControls"/>
  </ds:schemaRefs>
</ds:datastoreItem>
</file>

<file path=customXml/itemProps4.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0/xmlns/"/>
    <ds:schemaRef ds:uri="http://www.w3.org/2001/XMLSchema"/>
    <ds:schemaRef ds:uri="f326c8d5-c302-4be2-b08c-80b3c4ffc93b"/>
    <ds:schemaRef ds:uri="808cda61-64c1-4cc2-8d52-d2ef7cb65ec5"/>
    <ds:schemaRef ds:uri="387d7afa-6ac9-4adf-a19b-74a3b0a2b762"/>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23396</TotalTime>
  <Words>1962</Words>
  <Application>Microsoft Macintosh PowerPoint</Application>
  <PresentationFormat>On-screen Show (4:3)</PresentationFormat>
  <Paragraphs>328</Paragraphs>
  <Slides>34</Slides>
  <Notes>33</Notes>
  <HiddenSlides>0</HiddenSlides>
  <MMClips>0</MMClips>
  <ScaleCrop>false</ScaleCrop>
  <HeadingPairs>
    <vt:vector size="6" baseType="variant">
      <vt:variant>
        <vt:lpstr>Fonts Used</vt:lpstr>
      </vt:variant>
      <vt:variant>
        <vt:i4>11</vt:i4>
      </vt:variant>
      <vt:variant>
        <vt:lpstr>Theme</vt:lpstr>
      </vt:variant>
      <vt:variant>
        <vt:i4>18</vt:i4>
      </vt:variant>
      <vt:variant>
        <vt:lpstr>Slide Titles</vt:lpstr>
      </vt:variant>
      <vt:variant>
        <vt:i4>34</vt:i4>
      </vt:variant>
    </vt:vector>
  </HeadingPairs>
  <TitlesOfParts>
    <vt:vector size="63" baseType="lpstr">
      <vt:lpstr>Arial</vt:lpstr>
      <vt:lpstr>Bookman Old Style</vt:lpstr>
      <vt:lpstr>Calibri</vt:lpstr>
      <vt:lpstr>Calibri Light</vt:lpstr>
      <vt:lpstr>Courier New</vt:lpstr>
      <vt:lpstr>Helvetica</vt:lpstr>
      <vt:lpstr>Lucida Grande</vt:lpstr>
      <vt:lpstr>Mangal</vt:lpstr>
      <vt:lpstr>Times New Roman</vt:lpstr>
      <vt:lpstr>Wingdings</vt:lpstr>
      <vt:lpstr>ヒラギノ角ゴ Pro W3</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2_Office Theme</vt:lpstr>
      <vt:lpstr>PowerPoint Presentation</vt:lpstr>
      <vt:lpstr>PowerPoint Presentation</vt:lpstr>
      <vt:lpstr>PowerPoint Presentation</vt:lpstr>
      <vt:lpstr>PowerPoint Presentation</vt:lpstr>
      <vt:lpstr>PowerPoint Presentation</vt:lpstr>
      <vt:lpstr>खाद्य का अर्थ है कृषि</vt:lpstr>
      <vt:lpstr>PowerPoint Presentation</vt:lpstr>
      <vt:lpstr>PowerPoint Presentation</vt:lpstr>
      <vt:lpstr>पारंपरिक बनाम सटीक तरीके</vt:lpstr>
      <vt:lpstr>पारंपरिक बनाम सटीक तरीके</vt:lpstr>
      <vt:lpstr>आनुवंशिक संशोधन एक विधि को संदर्भित करता है</vt:lpstr>
      <vt:lpstr>PowerPoint Presentation</vt:lpstr>
      <vt:lpstr>PowerPoint Presentation</vt:lpstr>
      <vt:lpstr>विकासशील देशों में भोजन</vt:lpstr>
      <vt:lpstr>असली समस्या</vt:lpstr>
      <vt:lpstr>ग्रीन पार्टियों का समाधान</vt:lpstr>
      <vt:lpstr>दुखद परिणाम</vt:lpstr>
      <vt:lpstr>एक केस स्टडी</vt:lpstr>
      <vt:lpstr>गोल्डन राइस</vt:lpstr>
      <vt:lpstr>गोल्डन राइस</vt:lpstr>
      <vt:lpstr>PowerPoint Presentation</vt:lpstr>
      <vt:lpstr>PowerPoint Presentation</vt:lpstr>
      <vt:lpstr>PowerPoint Presentation</vt:lpstr>
      <vt:lpstr>PowerPoint Presentation</vt:lpstr>
      <vt:lpstr>बांग्लादेश: बीटी बैंगन</vt:lpstr>
      <vt:lpstr>PowerPoint Presentation</vt:lpstr>
      <vt:lpstr>PowerPoint Presentation</vt:lpstr>
      <vt:lpstr>PowerPoint Presentation</vt:lpstr>
      <vt:lpstr>विज्ञान तथ्य</vt:lpstr>
      <vt:lpstr>दुनिया भर में कार्रवाई की ज़रूरत है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Roy, Bijoyita</cp:lastModifiedBy>
  <cp:revision>282</cp:revision>
  <cp:lastPrinted>2016-10-27T14:31:49Z</cp:lastPrinted>
  <dcterms:created xsi:type="dcterms:W3CDTF">2014-10-03T15:19:54Z</dcterms:created>
  <dcterms:modified xsi:type="dcterms:W3CDTF">2019-12-16T00:56:34Z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y fmtid="{D5CDD505-2E9C-101B-9397-08002B2CF9AE}" pid="4" name="_dlc_DocId">
    <vt:lpwstr>VCAEJRRJXW2R-314-552</vt:lpwstr>
  </property>
  <property fmtid="{D5CDD505-2E9C-101B-9397-08002B2CF9AE}" pid="5" name="_dlc_DocIdUrl">
    <vt:lpwstr>https://nebiolabs.sharepoint.com/MarketingLiterature/_layouts/15/DocIdRedir.aspx?ID=VCAEJRRJXW2R-314-552, VCAEJRRJXW2R-314-552</vt:lpwstr>
  </property>
</Properties>
</file>