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5"/>
    <p:sldMasterId id="2147483666" r:id="rId6"/>
    <p:sldMasterId id="2147483668" r:id="rId7"/>
    <p:sldMasterId id="2147483670" r:id="rId8"/>
    <p:sldMasterId id="2147483651" r:id="rId9"/>
    <p:sldMasterId id="2147483658" r:id="rId10"/>
    <p:sldMasterId id="2147483660" r:id="rId11"/>
    <p:sldMasterId id="2147483662" r:id="rId12"/>
    <p:sldMasterId id="2147483654" r:id="rId13"/>
    <p:sldMasterId id="2147483656" r:id="rId14"/>
    <p:sldMasterId id="2147483672" r:id="rId15"/>
    <p:sldMasterId id="2147483674" r:id="rId16"/>
    <p:sldMasterId id="2147483683" r:id="rId17"/>
    <p:sldMasterId id="2147483695" r:id="rId18"/>
    <p:sldMasterId id="2147483719" r:id="rId19"/>
    <p:sldMasterId id="2147483738" r:id="rId20"/>
    <p:sldMasterId id="2147483750" r:id="rId21"/>
    <p:sldMasterId id="2147483774" r:id="rId22"/>
  </p:sldMasterIdLst>
  <p:notesMasterIdLst>
    <p:notesMasterId r:id="rId43"/>
  </p:notesMasterIdLst>
  <p:handoutMasterIdLst>
    <p:handoutMasterId r:id="rId44"/>
  </p:handoutMasterIdLst>
  <p:sldIdLst>
    <p:sldId id="379" r:id="rId23"/>
    <p:sldId id="357" r:id="rId24"/>
    <p:sldId id="366" r:id="rId25"/>
    <p:sldId id="305" r:id="rId26"/>
    <p:sldId id="302" r:id="rId27"/>
    <p:sldId id="385" r:id="rId28"/>
    <p:sldId id="378" r:id="rId29"/>
    <p:sldId id="359" r:id="rId30"/>
    <p:sldId id="342" r:id="rId31"/>
    <p:sldId id="339" r:id="rId32"/>
    <p:sldId id="370" r:id="rId33"/>
    <p:sldId id="343" r:id="rId34"/>
    <p:sldId id="348" r:id="rId35"/>
    <p:sldId id="372" r:id="rId36"/>
    <p:sldId id="313" r:id="rId37"/>
    <p:sldId id="314" r:id="rId38"/>
    <p:sldId id="315" r:id="rId39"/>
    <p:sldId id="352" r:id="rId40"/>
    <p:sldId id="384" r:id="rId41"/>
    <p:sldId id="356" r:id="rId42"/>
  </p:sldIdLst>
  <p:sldSz cx="9144000" cy="6858000" type="screen4x3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2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6553"/>
    <a:srgbClr val="154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3" autoAdjust="0"/>
    <p:restoredTop sz="99042" autoAdjust="0"/>
  </p:normalViewPr>
  <p:slideViewPr>
    <p:cSldViewPr snapToGrid="0" snapToObjects="1">
      <p:cViewPr varScale="1">
        <p:scale>
          <a:sx n="104" d="100"/>
          <a:sy n="104" d="100"/>
        </p:scale>
        <p:origin x="522" y="108"/>
      </p:cViewPr>
      <p:guideLst>
        <p:guide orient="horz" pos="602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" Target="slides/slide9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viewProps" Target="viewProps.xml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1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EFC766DC-FEAD-E74C-BB43-59F9DB6B9CA8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48D7B5AA-A55C-A341-A1F4-DE9D6ADB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5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9E1D4EC-987C-8B42-9E2C-375911FB1421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CFFD8107-F089-0E49-831A-D7E8FF3A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33196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51518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_Slide_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66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27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00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5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96114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5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349" y="199571"/>
            <a:ext cx="7772400" cy="616858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28600" y="2743200"/>
            <a:ext cx="6172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503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7604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395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959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HF_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854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4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2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19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24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66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0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8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00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NEB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5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27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80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8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00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69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55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2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72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4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Pet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547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30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07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322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1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979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6396A3A3-94A6-4E5B-AF39-173ACA3E61CC}" type="datetime2">
              <a:rPr lang="en-US" sz="1350" smtClean="0">
                <a:solidFill>
                  <a:srgbClr val="3B3D3C"/>
                </a:solidFill>
              </a:rPr>
              <a:pPr defTabSz="342900"/>
              <a:t>Sunday, August 4, 2019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 defTabSz="342900"/>
            <a:endParaRPr lang="en-US" sz="1350" dirty="0">
              <a:solidFill>
                <a:srgbClr val="3B3D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0CFEC368-1D7A-4F81-ABF6-AE0E36BAF64C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5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34A709B5-40F8-467B-9E1E-3B3A1CAF1280}" type="datetimeFigureOut">
              <a:rPr lang="en-US" sz="1350" smtClean="0">
                <a:solidFill>
                  <a:srgbClr val="3B3D3C"/>
                </a:solidFill>
              </a:rPr>
              <a:pPr defTabSz="342900"/>
              <a:t>8/4/2019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2AB52559-159E-4F16-8534-1A07F104C814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58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963E3A48-1DE2-45AF-89AB-9C521FFB5925}" type="slidenum">
              <a:rPr lang="en-US" sz="1350" smtClean="0">
                <a:solidFill>
                  <a:srgbClr val="000000"/>
                </a:solidFill>
              </a:rPr>
              <a:pPr defTabSz="342900">
                <a:defRPr/>
              </a:pPr>
              <a:t>‹#›</a:t>
            </a:fld>
            <a:endParaRPr 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21573"/>
      </p:ext>
    </p:extLst>
  </p:cSld>
  <p:clrMapOvr>
    <a:masterClrMapping/>
  </p:clrMapOvr>
  <p:transition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2784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0607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6764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825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54611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08490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8658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7974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16516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6007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662203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98629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17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1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849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158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0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55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11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72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1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8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0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1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A709B5-40F8-467B-9E1E-3B3A1CAF1280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B52559-159E-4F16-8534-1A07F104C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31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1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41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88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85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82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6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14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729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692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5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3A48-1DE2-45AF-89AB-9C521FFB5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83441"/>
      </p:ext>
    </p:extLst>
  </p:cSld>
  <p:clrMapOvr>
    <a:masterClrMapping/>
  </p:clrMapOvr>
  <p:transition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2774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6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9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911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7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2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03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857250" indent="-171450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4366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3429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6858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0287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3716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57175" indent="-257175" algn="l" defTabSz="5715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57150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defTabSz="571500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4F4DB-5139-4C5E-B5F3-85F0A37702FC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6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5F5F5-D8B4-4C48-9D02-F25FBA33BB5E}" type="datetimeFigureOut">
              <a:rPr lang="en-US" smtClean="0"/>
              <a:t>8/4/2019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8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44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4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B_PP_Website_Bkgd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0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71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81" r:id="rId3"/>
    <p:sldLayoutId id="2147483682" r:id="rId4"/>
    <p:sldLayoutId id="214748373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45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1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50" r:id="rId3"/>
    <p:sldLayoutId id="2147483677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743200"/>
            <a:ext cx="3657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Relationship Id="rId4" Type="http://schemas.openxmlformats.org/officeDocument/2006/relationships/hyperlink" Target="http://supportprecisionagriculture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6.png"/><Relationship Id="rId4" Type="http://schemas.openxmlformats.org/officeDocument/2006/relationships/hyperlink" Target="http://supportprecisionagriculture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8203" y="1592314"/>
            <a:ext cx="5627594" cy="505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dirty="0">
                <a:solidFill>
                  <a:srgbClr val="FF0000"/>
                </a:solidFill>
              </a:rPr>
              <a:t>144 Nobel Laureates support GMOs</a:t>
            </a:r>
            <a:endParaRPr lang="en-US" sz="2800" b="1" dirty="0">
              <a:solidFill>
                <a:srgbClr val="FF0000"/>
              </a:solidFill>
            </a:endParaRPr>
          </a:p>
          <a:p>
            <a:pPr defTabSz="685800"/>
            <a:endParaRPr lang="en-US" sz="3300" b="1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Richard J. Roberts</a:t>
            </a: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b="1" dirty="0"/>
              <a:t>Africa Food Security</a:t>
            </a:r>
          </a:p>
          <a:p>
            <a:pPr algn="ctr" defTabSz="685800"/>
            <a:r>
              <a:rPr lang="en-US" b="1" dirty="0"/>
              <a:t>Kigali, August 5, 2019 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9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2800" b="1" baseline="-25000" dirty="0">
              <a:solidFill>
                <a:prstClr val="black"/>
              </a:solidFill>
            </a:endParaRPr>
          </a:p>
          <a:p>
            <a:pPr algn="ctr"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104" y="3137214"/>
            <a:ext cx="1505495" cy="5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5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508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Genetic Modification refers to a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28600" y="1371600"/>
            <a:ext cx="8765088" cy="49161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But what is important is the 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0070C0"/>
                </a:solidFill>
              </a:rPr>
              <a:t>PRODUCT 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/>
              <a:t>not the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METHOD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dirty="0"/>
              <a:t>This is just as true for traditional breeding</a:t>
            </a:r>
          </a:p>
        </p:txBody>
      </p:sp>
    </p:spTree>
    <p:extLst>
      <p:ext uri="{BB962C8B-B14F-4D97-AF65-F5344CB8AC3E}">
        <p14:creationId xmlns:p14="http://schemas.microsoft.com/office/powerpoint/2010/main" val="325288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8258" y="1710813"/>
            <a:ext cx="7737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Plants can’t run away from predators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how do they protect themselves?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pesticides!</a:t>
            </a:r>
          </a:p>
        </p:txBody>
      </p:sp>
    </p:spTree>
    <p:extLst>
      <p:ext uri="{BB962C8B-B14F-4D97-AF65-F5344CB8AC3E}">
        <p14:creationId xmlns:p14="http://schemas.microsoft.com/office/powerpoint/2010/main" val="169296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85" y="587134"/>
            <a:ext cx="4664330" cy="160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30" y="2623136"/>
            <a:ext cx="5372099" cy="2745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9159" y="5640867"/>
            <a:ext cx="1332781" cy="3231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Bookman Old Style" panose="02050604050505020204" pitchFamily="18" charset="0"/>
              </a:rPr>
              <a:t>+ 11 more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715" y="827992"/>
            <a:ext cx="331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Many common vegetables have high levels of natural pesticides.</a:t>
            </a:r>
          </a:p>
        </p:txBody>
      </p:sp>
      <p:pic>
        <p:nvPicPr>
          <p:cNvPr id="1026" name="Picture 2" descr="Image result for ce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3044215"/>
            <a:ext cx="2857499" cy="19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5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70" y="998611"/>
            <a:ext cx="2599908" cy="3466544"/>
          </a:xfrm>
          <a:prstGeom prst="rect">
            <a:avLst/>
          </a:prstGeom>
        </p:spPr>
      </p:pic>
      <p:pic>
        <p:nvPicPr>
          <p:cNvPr id="3" name="Picture 4" descr="A map of Af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" y="1074095"/>
            <a:ext cx="2124089" cy="208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387" y="1646265"/>
            <a:ext cx="320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/>
              <a:t>Xanthomonas</a:t>
            </a:r>
            <a:r>
              <a:rPr lang="en-US" sz="2400" b="1" dirty="0"/>
              <a:t> wilt</a:t>
            </a:r>
          </a:p>
          <a:p>
            <a:pPr algn="ctr"/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3414" y="3421546"/>
            <a:ext cx="8395064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No natural varieties are resistant so no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        traditional breeding solution       </a:t>
            </a:r>
          </a:p>
          <a:p>
            <a:pPr algn="ctr"/>
            <a:endParaRPr lang="en-US" sz="1350" dirty="0">
              <a:latin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BUT</a:t>
            </a:r>
          </a:p>
          <a:p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Sweet pepper is resistant to </a:t>
            </a:r>
            <a:r>
              <a:rPr lang="en-US" sz="2100" b="1" i="1" dirty="0">
                <a:solidFill>
                  <a:srgbClr val="00B050"/>
                </a:solidFill>
                <a:latin typeface="Calibri" panose="020F0502020204030204" pitchFamily="34" charset="0"/>
              </a:rPr>
              <a:t>Xanthomonas campestris </a:t>
            </a:r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and two genes are known that mediate this resistance.  Using precision techniques these genes have been transferred to banana and these modified bananas are now beginning field trials.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1600" y="222862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Banana Problem</a:t>
            </a:r>
          </a:p>
        </p:txBody>
      </p:sp>
    </p:spTree>
    <p:extLst>
      <p:ext uri="{BB962C8B-B14F-4D97-AF65-F5344CB8AC3E}">
        <p14:creationId xmlns:p14="http://schemas.microsoft.com/office/powerpoint/2010/main" val="270688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" y="742181"/>
            <a:ext cx="8433639" cy="54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11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4400">
              <a:solidFill>
                <a:srgbClr val="8080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b="1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9916" y="6334836"/>
            <a:ext cx="270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*Courtesy of Ingo Potrykus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58264" y="245366"/>
            <a:ext cx="5458691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A case study in nutrition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26586"/>
              </p:ext>
            </p:extLst>
          </p:nvPr>
        </p:nvGraphicFramePr>
        <p:xfrm>
          <a:off x="1270156" y="1827178"/>
          <a:ext cx="6834908" cy="341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712"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58025"/>
                          </a:solidFill>
                          <a:effectLst/>
                          <a:latin typeface="Helvetica"/>
                          <a:cs typeface="Helvetica"/>
                        </a:rPr>
                        <a:t>Vitamin A-deficiency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12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Global population mortality (in millions)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Vitamin A-</a:t>
                      </a:r>
                      <a:r>
                        <a:rPr lang="de-DE" sz="2000" b="1" dirty="0" err="1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deficiency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1.9-2.7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HIV/Aids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 err="1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Tuberculosis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 Malaria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0.75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653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58" y="1603992"/>
            <a:ext cx="4784942" cy="42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H="1" flipV="1">
            <a:off x="6889749" y="6238934"/>
            <a:ext cx="2254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Ingo Potrykus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80025" y="228600"/>
            <a:ext cx="2812551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Golden 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0" y="1371601"/>
            <a:ext cx="5406571" cy="4189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A new source of Vitamin A</a:t>
            </a:r>
          </a:p>
          <a:p>
            <a:pPr marL="0" indent="0">
              <a:buNone/>
            </a:pPr>
            <a:endParaRPr lang="en-US" sz="2400" dirty="0">
              <a:solidFill>
                <a:srgbClr val="3B3D3C"/>
              </a:solidFill>
            </a:endParaRPr>
          </a:p>
          <a:p>
            <a:pPr marL="0" indent="0">
              <a:buNone/>
            </a:pPr>
            <a:r>
              <a:rPr lang="en-US" sz="2400" dirty="0"/>
              <a:t>Ingo Potrykus, ETH Zurich</a:t>
            </a:r>
          </a:p>
          <a:p>
            <a:pPr marL="0" indent="0">
              <a:buNone/>
            </a:pPr>
            <a:r>
              <a:rPr lang="en-US" sz="2400" dirty="0"/>
              <a:t>Peter Beyer, U. Freiburg</a:t>
            </a:r>
          </a:p>
          <a:p>
            <a:pPr marL="0" indent="0">
              <a:buNone/>
            </a:pPr>
            <a:endParaRPr lang="en-US" sz="2400" dirty="0">
              <a:solidFill>
                <a:srgbClr val="3B3D3C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  Introduce the genes for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     </a:t>
            </a:r>
            <a:r>
              <a:rPr lang="el-GR" sz="2400" dirty="0">
                <a:solidFill>
                  <a:srgbClr val="0070C0"/>
                </a:solidFill>
              </a:rPr>
              <a:t>β</a:t>
            </a:r>
            <a:r>
              <a:rPr lang="en-US" sz="2400" dirty="0">
                <a:solidFill>
                  <a:srgbClr val="0070C0"/>
                </a:solidFill>
              </a:rPr>
              <a:t>-carotene into rice</a:t>
            </a:r>
          </a:p>
        </p:txBody>
      </p:sp>
    </p:spTree>
    <p:extLst>
      <p:ext uri="{BB962C8B-B14F-4D97-AF65-F5344CB8AC3E}">
        <p14:creationId xmlns:p14="http://schemas.microsoft.com/office/powerpoint/2010/main" val="3220282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4400">
              <a:solidFill>
                <a:srgbClr val="808000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14500" y="1143002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31219" y="273845"/>
            <a:ext cx="4743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b="1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4669" y="6286953"/>
            <a:ext cx="2449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Ingo Potrykus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43546" y="214316"/>
            <a:ext cx="3028308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Golden 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525991" y="1402558"/>
            <a:ext cx="8618009" cy="4189186"/>
          </a:xfrm>
        </p:spPr>
        <p:txBody>
          <a:bodyPr>
            <a:no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0070C0"/>
                </a:solidFill>
              </a:rPr>
              <a:t>Became a reality in February, 1999. 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3B3D3C"/>
                </a:solidFill>
              </a:rPr>
              <a:t>Could have been in the field within 2-5 years, beginning to save children from blindness and death.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3B3D3C"/>
                </a:solidFill>
              </a:rPr>
              <a:t>But it’s a </a:t>
            </a:r>
            <a:r>
              <a:rPr lang="de-CH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GMO</a:t>
            </a:r>
            <a:r>
              <a:rPr lang="de-CH" sz="1000" dirty="0">
                <a:solidFill>
                  <a:srgbClr val="3B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200" dirty="0">
                <a:solidFill>
                  <a:srgbClr val="3B3D3C"/>
                </a:solidFill>
              </a:rPr>
              <a:t>and only now will it soon be available in Bangladesh.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3B3D3C"/>
                </a:solidFill>
              </a:rPr>
              <a:t>Why?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FF0000"/>
                </a:solidFill>
              </a:rPr>
              <a:t>Multiple years of delay due to regulation and opposition</a:t>
            </a:r>
            <a:r>
              <a:rPr lang="de-CH" sz="2200" dirty="0">
                <a:solidFill>
                  <a:srgbClr val="3B3D3C"/>
                </a:solidFill>
              </a:rPr>
              <a:t>.</a:t>
            </a:r>
            <a:endParaRPr lang="de-DE" sz="2200" dirty="0">
              <a:solidFill>
                <a:srgbClr val="3B3D3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sz="2200" dirty="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34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46767" y="228600"/>
            <a:ext cx="386883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Science Facts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850900" y="1676400"/>
            <a:ext cx="7365999" cy="4610099"/>
          </a:xfrm>
        </p:spPr>
        <p:txBody>
          <a:bodyPr>
            <a:normAutofit lnSpcReduction="10000"/>
          </a:bodyPr>
          <a:lstStyle/>
          <a:p>
            <a:endParaRPr lang="en-US" sz="2100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For </a:t>
            </a:r>
            <a:r>
              <a:rPr lang="en-US" sz="2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developed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countries food is not a problem.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We must never forget the consequences of our actions for the </a:t>
            </a:r>
            <a:r>
              <a:rPr lang="en-US" sz="2800" b="1" u="sng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developing</a:t>
            </a: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countries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800" b="1" dirty="0">
              <a:solidFill>
                <a:schemeClr val="accent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We need more science in politics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And less politics in science</a:t>
            </a:r>
          </a:p>
        </p:txBody>
      </p:sp>
    </p:spTree>
    <p:extLst>
      <p:ext uri="{BB962C8B-B14F-4D97-AF65-F5344CB8AC3E}">
        <p14:creationId xmlns:p14="http://schemas.microsoft.com/office/powerpoint/2010/main" val="1865189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61" y="0"/>
            <a:ext cx="6302148" cy="3816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1228" y="3886346"/>
            <a:ext cx="34206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 from Ghana: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former leader of the Peasant Farmers’ Association, Ghana’s primary anti-GMO farmers group, has switched sides to adopt a pro-GMO position.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Mohammed Adams </a:t>
            </a:r>
            <a:r>
              <a:rPr kumimoji="0" lang="en-US" sz="1400" b="1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Nasiru</a:t>
            </a: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attributed his shift to receiving accurate information on agricultural biotechnology from the scientific community.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9" y="3629025"/>
            <a:ext cx="4000876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3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MO Cartoo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78" y="774807"/>
            <a:ext cx="4821702" cy="384048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7092" y="774807"/>
            <a:ext cx="2743294" cy="489364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144 Nobel Laureates are urging everyone to acknowledge that GMO technology is basically safe and should be supported and encouraged for the sake of the </a:t>
            </a:r>
            <a:r>
              <a:rPr lang="en-US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developing world</a:t>
            </a:r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, who desperately need better yielding crops with added nutritional value.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5044" y="5966296"/>
            <a:ext cx="742603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u="sng" dirty="0">
                <a:solidFill>
                  <a:srgbClr val="FFFFFF"/>
                </a:solidFill>
                <a:latin typeface="Times New Roman"/>
                <a:cs typeface="Times New Roman"/>
                <a:hlinkClick r:id="rId4"/>
              </a:rPr>
              <a:t>http://supportprecisionagriculture.org/</a:t>
            </a:r>
            <a:endParaRPr lang="en-US" sz="3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080072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ving children photo: Starving Children Starving_Child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93" y="1419056"/>
            <a:ext cx="31857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06" y="4958746"/>
            <a:ext cx="840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Non-GMO is a Western indulgence of the rich</a:t>
            </a:r>
          </a:p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It doesn’t work for the poor in Africa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57970" y="649659"/>
            <a:ext cx="2468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Have a heart</a:t>
            </a: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26" y="618082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50" y="60276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7276" y="6081090"/>
            <a:ext cx="846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u="sng" dirty="0">
                <a:solidFill>
                  <a:srgbClr val="00B050"/>
                </a:solidFill>
                <a:latin typeface="Times New Roman"/>
                <a:cs typeface="Times New Roman"/>
                <a:hlinkClick r:id="rId4"/>
              </a:rPr>
              <a:t>http://supportprecisionagriculture.org</a:t>
            </a:r>
            <a:r>
              <a:rPr lang="en-US" sz="3200" u="sng" dirty="0">
                <a:solidFill>
                  <a:srgbClr val="00B050"/>
                </a:solidFill>
                <a:latin typeface="Times New Roman"/>
                <a:cs typeface="Times New Roman"/>
                <a:hlinkClick r:id="rId4"/>
              </a:rPr>
              <a:t>/</a:t>
            </a:r>
            <a:endParaRPr lang="en-US" sz="32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21" y="1406936"/>
            <a:ext cx="5194242" cy="33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3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704" y="1317522"/>
            <a:ext cx="65089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that for the 800 million who go to bed hungry at night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is MEDICINE</a:t>
            </a:r>
          </a:p>
        </p:txBody>
      </p:sp>
    </p:spTree>
    <p:extLst>
      <p:ext uri="{BB962C8B-B14F-4D97-AF65-F5344CB8AC3E}">
        <p14:creationId xmlns:p14="http://schemas.microsoft.com/office/powerpoint/2010/main" val="4016346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34622" y="1371601"/>
            <a:ext cx="6706456" cy="13510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For 10-12,000 years we had been using crude genetics</a:t>
            </a:r>
            <a:endParaRPr lang="en-US" sz="1800" dirty="0"/>
          </a:p>
          <a:p>
            <a:pPr algn="ctr"/>
            <a:endParaRPr lang="en-US" sz="1800" dirty="0"/>
          </a:p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But in the 1980’s we learned how to be precise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banner_agricul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3122084"/>
            <a:ext cx="7239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296" y="208324"/>
            <a:ext cx="4857108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Food means Agriculture</a:t>
            </a:r>
          </a:p>
        </p:txBody>
      </p:sp>
    </p:spTree>
    <p:extLst>
      <p:ext uri="{BB962C8B-B14F-4D97-AF65-F5344CB8AC3E}">
        <p14:creationId xmlns:p14="http://schemas.microsoft.com/office/powerpoint/2010/main" val="203794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200968" y="4036958"/>
            <a:ext cx="6289460" cy="19116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   Marc Van Montagu and Jeff Schell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discoverers of Ti plasmid transformation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also independently, Mary Dell Chilton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4546A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" y="-63498"/>
            <a:ext cx="9144001" cy="10900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147" y="749139"/>
            <a:ext cx="2272782" cy="2833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5" y="749139"/>
            <a:ext cx="3606778" cy="2833780"/>
          </a:xfrm>
          <a:prstGeom prst="rect">
            <a:avLst/>
          </a:prstGeom>
        </p:spPr>
      </p:pic>
      <p:pic>
        <p:nvPicPr>
          <p:cNvPr id="2050" name="Picture 2" descr="Mary-Dell-Chil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27" y="4894363"/>
            <a:ext cx="2194560" cy="16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17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09" y="582805"/>
            <a:ext cx="6969233" cy="4513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857" y="5183331"/>
            <a:ext cx="1939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Teosinte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wild ancestor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 by Nature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64370" y="5178823"/>
            <a:ext cx="231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 corn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supermarkets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 by man</a:t>
            </a:r>
          </a:p>
        </p:txBody>
      </p:sp>
    </p:spTree>
    <p:extLst>
      <p:ext uri="{BB962C8B-B14F-4D97-AF65-F5344CB8AC3E}">
        <p14:creationId xmlns:p14="http://schemas.microsoft.com/office/powerpoint/2010/main" val="84083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3" y="1496885"/>
            <a:ext cx="4386531" cy="29123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320" y="1493358"/>
            <a:ext cx="4578173" cy="29123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33769" y="4896464"/>
            <a:ext cx="232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This is safe!’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82380" y="4899450"/>
            <a:ext cx="272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←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Greenpeace </a:t>
            </a:r>
            <a:r>
              <a:rPr lang="en-US" b="1" dirty="0">
                <a:solidFill>
                  <a:srgbClr val="3B3D3C"/>
                </a:solidFill>
                <a:latin typeface="Calibri" panose="020F0502020204030204"/>
              </a:rPr>
              <a:t>claim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09127" y="4865686"/>
            <a:ext cx="302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‘This is dangerous!’</a:t>
            </a:r>
          </a:p>
        </p:txBody>
      </p:sp>
    </p:spTree>
    <p:extLst>
      <p:ext uri="{BB962C8B-B14F-4D97-AF65-F5344CB8AC3E}">
        <p14:creationId xmlns:p14="http://schemas.microsoft.com/office/powerpoint/2010/main" val="2357878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6791" y="321347"/>
            <a:ext cx="8050960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01133" y="1371601"/>
            <a:ext cx="7941733" cy="41891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6"/>
                </a:solidFill>
              </a:rPr>
              <a:t>I want to move a GPS system from my old car into my new one</a:t>
            </a:r>
          </a:p>
          <a:p>
            <a:pPr algn="ctr"/>
            <a:endParaRPr lang="en-US" sz="2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Should I disassemble the two cars, mix up the parts and then “select” for the one with the GPS, ignoring what else it might have picked up?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/>
                </a:solidFill>
              </a:rPr>
              <a:t>Or should I take the GPS from one car and move it to the other?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133" y="1199213"/>
            <a:ext cx="8066618" cy="291407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133" y="4218100"/>
            <a:ext cx="8066618" cy="193251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5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8135" y="228600"/>
            <a:ext cx="7941732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88135" y="2957754"/>
            <a:ext cx="7941733" cy="4189186"/>
          </a:xfrm>
        </p:spPr>
        <p:txBody>
          <a:bodyPr>
            <a:normAutofit/>
          </a:bodyPr>
          <a:lstStyle/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If I take a GPS from an airplane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 will the new car fly?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3575" y="4006517"/>
            <a:ext cx="8066618" cy="228600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5" y="964503"/>
            <a:ext cx="7941733" cy="24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8640"/>
      </p:ext>
    </p:extLst>
  </p:cSld>
  <p:clrMapOvr>
    <a:masterClrMapping/>
  </p:clrMapOvr>
</p:sld>
</file>

<file path=ppt/theme/theme1.xml><?xml version="1.0" encoding="utf-8"?>
<a:theme xmlns:a="http://schemas.openxmlformats.org/drawingml/2006/main" name="Intro_Slide_Building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_Blue">
  <a:themeElements>
    <a:clrScheme name="Blu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Blu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ro_Slide_HF_Ic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tro_Slide_NEBNex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inted Bkgd_no Footer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ree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etri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ACDD39AE9DB449527055136D20874" ma:contentTypeVersion="7" ma:contentTypeDescription="Create a new document." ma:contentTypeScope="" ma:versionID="b8c48fce7050fc4dded11328971b9a12">
  <xsd:schema xmlns:xsd="http://www.w3.org/2001/XMLSchema" xmlns:xs="http://www.w3.org/2001/XMLSchema" xmlns:p="http://schemas.microsoft.com/office/2006/metadata/properties" xmlns:ns2="f326c8d5-c302-4be2-b08c-80b3c4ffc93b" xmlns:ns3="808cda61-64c1-4cc2-8d52-d2ef7cb65ec5" xmlns:ns4="387d7afa-6ac9-4adf-a19b-74a3b0a2b762" targetNamespace="http://schemas.microsoft.com/office/2006/metadata/properties" ma:root="true" ma:fieldsID="8e98fd2b3fad5d213846a6f429af9e78" ns2:_="" ns3:_="" ns4:_="">
    <xsd:import namespace="f326c8d5-c302-4be2-b08c-80b3c4ffc93b"/>
    <xsd:import namespace="808cda61-64c1-4cc2-8d52-d2ef7cb65ec5"/>
    <xsd:import namespace="387d7afa-6ac9-4adf-a19b-74a3b0a2b76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Product_x0020_Category" minOccurs="0"/>
                <xsd:element ref="ns3:Literature_x0020_Type" minOccurs="0"/>
                <xsd:element ref="ns4:_dlc_DocId" minOccurs="0"/>
                <xsd:element ref="ns4:_dlc_DocIdUrl" minOccurs="0"/>
                <xsd:element ref="ns4:_dlc_DocIdPersistId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c8d5-c302-4be2-b08c-80b3c4ffc9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cda61-64c1-4cc2-8d52-d2ef7cb65ec5" elementFormDefault="qualified">
    <xsd:import namespace="http://schemas.microsoft.com/office/2006/documentManagement/types"/>
    <xsd:import namespace="http://schemas.microsoft.com/office/infopath/2007/PartnerControls"/>
    <xsd:element name="Product_x0020_Category" ma:index="10" nillable="true" ma:displayName="Product Category" ma:default="Cellular Analysis" ma:format="Dropdown" ma:internalName="Product_x0020_Category">
      <xsd:simpleType>
        <xsd:restriction base="dms:Choice">
          <xsd:enumeration value="Cellular Analysis"/>
          <xsd:enumeration value="Cloning &amp; Mapping"/>
          <xsd:enumeration value="Competent Cells"/>
          <xsd:enumeration value="Epigenetics"/>
          <xsd:enumeration value="Glycobiology"/>
          <xsd:enumeration value="Markers &amp; Ladders"/>
          <xsd:enumeration value="OEM"/>
          <xsd:enumeration value="Corporate"/>
          <xsd:enumeration value="NEB Expressions"/>
          <xsd:enumeration value="NEBNext"/>
          <xsd:enumeration value="Polymerase PCR Reagents"/>
          <xsd:enumeration value="Protein Expression &amp; Purification"/>
          <xsd:enumeration value="Protein Tools"/>
          <xsd:enumeration value="Restriction Enzymes"/>
          <xsd:enumeration value="RNA &amp; Gene Analysis"/>
        </xsd:restriction>
      </xsd:simpleType>
    </xsd:element>
    <xsd:element name="Literature_x0020_Type" ma:index="11" nillable="true" ma:displayName="Literature Type" ma:default="Brochure" ma:format="Dropdown" ma:internalName="Literature_x0020_Type">
      <xsd:simpleType>
        <xsd:restriction base="dms:Choice">
          <xsd:enumeration value="Brochure"/>
          <xsd:enumeration value="Sales Sheet"/>
          <xsd:enumeration value="Marketing Sheet"/>
          <xsd:enumeration value="Application Notes"/>
          <xsd:enumeration value="Selection Chart"/>
          <xsd:enumeration value="Citation Sheets"/>
          <xsd:enumeration value="Price List"/>
          <xsd:enumeration value="Corpor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d7afa-6ac9-4adf-a19b-74a3b0a2b762" elementFormDefault="qualified">
    <xsd:import namespace="http://schemas.microsoft.com/office/2006/documentManagement/types"/>
    <xsd:import namespace="http://schemas.microsoft.com/office/infopath/2007/PartnerControls"/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terature_x0020_Type xmlns="808cda61-64c1-4cc2-8d52-d2ef7cb65ec5">Corporate</Literature_x0020_Type>
    <Product_x0020_Category xmlns="808cda61-64c1-4cc2-8d52-d2ef7cb65ec5">Corporate</Product_x0020_Category>
    <_dlc_DocId xmlns="387d7afa-6ac9-4adf-a19b-74a3b0a2b762">VCAEJRRJXW2R-314-552</_dlc_DocId>
    <_dlc_DocIdUrl xmlns="387d7afa-6ac9-4adf-a19b-74a3b0a2b762">
      <Url>https://nebiolabs.sharepoint.com/MarketingLiterature/_layouts/15/DocIdRedir.aspx?ID=VCAEJRRJXW2R-314-552</Url>
      <Description>VCAEJRRJXW2R-314-552</Description>
    </_dlc_DocIdUrl>
  </documentManagement>
</p:properties>
</file>

<file path=customXml/itemProps1.xml><?xml version="1.0" encoding="utf-8"?>
<ds:datastoreItem xmlns:ds="http://schemas.openxmlformats.org/officeDocument/2006/customXml" ds:itemID="{0153DDEE-B81A-4F02-BAD4-E51EEF1B1B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26c8d5-c302-4be2-b08c-80b3c4ffc93b"/>
    <ds:schemaRef ds:uri="808cda61-64c1-4cc2-8d52-d2ef7cb65ec5"/>
    <ds:schemaRef ds:uri="387d7afa-6ac9-4adf-a19b-74a3b0a2b7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88AC12-5531-4A99-A89B-62962BB1E5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CB2AA7-208E-4483-B3DC-BA9DF07D617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414EF4A-4B6E-4B21-8251-36364C77EF38}">
  <ds:schemaRefs>
    <ds:schemaRef ds:uri="http://schemas.microsoft.com/office/2006/documentManagement/types"/>
    <ds:schemaRef ds:uri="http://schemas.microsoft.com/office/infopath/2007/PartnerControls"/>
    <ds:schemaRef ds:uri="f326c8d5-c302-4be2-b08c-80b3c4ffc93b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purl.org/dc/elements/1.1/"/>
    <ds:schemaRef ds:uri="387d7afa-6ac9-4adf-a19b-74a3b0a2b762"/>
    <ds:schemaRef ds:uri="808cda61-64c1-4cc2-8d52-d2ef7cb65ec5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14831</TotalTime>
  <Words>598</Words>
  <Application>Microsoft Office PowerPoint</Application>
  <PresentationFormat>On-screen Show (4:3)</PresentationFormat>
  <Paragraphs>129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20</vt:i4>
      </vt:variant>
    </vt:vector>
  </HeadingPairs>
  <TitlesOfParts>
    <vt:vector size="47" baseType="lpstr">
      <vt:lpstr>Arial</vt:lpstr>
      <vt:lpstr>Bookman Old Style</vt:lpstr>
      <vt:lpstr>Calibri</vt:lpstr>
      <vt:lpstr>Calibri Light</vt:lpstr>
      <vt:lpstr>Courier New</vt:lpstr>
      <vt:lpstr>Helvetica</vt:lpstr>
      <vt:lpstr>Lucida Grande</vt:lpstr>
      <vt:lpstr>Times New Roman</vt:lpstr>
      <vt:lpstr>Wingdings</vt:lpstr>
      <vt:lpstr>Intro_Slide_Building</vt:lpstr>
      <vt:lpstr>Intro_Slide_HF_Ice</vt:lpstr>
      <vt:lpstr>Intro_Slide_NEBNext</vt:lpstr>
      <vt:lpstr>5_Custom Design</vt:lpstr>
      <vt:lpstr>White Background w/Title</vt:lpstr>
      <vt:lpstr>Tinted Bkgd_no Footer</vt:lpstr>
      <vt:lpstr>Tree_Image_to_Right</vt:lpstr>
      <vt:lpstr>Petri_Image_to_Right</vt:lpstr>
      <vt:lpstr>Custom Design</vt:lpstr>
      <vt:lpstr>1_Custom Design</vt:lpstr>
      <vt:lpstr>2_Custom Design</vt:lpstr>
      <vt:lpstr>3_Custom Design</vt:lpstr>
      <vt:lpstr>Office Theme</vt:lpstr>
      <vt:lpstr>1_Office Theme</vt:lpstr>
      <vt:lpstr>2_White Background w/Title</vt:lpstr>
      <vt:lpstr>1_Blue</vt:lpstr>
      <vt:lpstr>3_Office Theme</vt:lpstr>
      <vt:lpstr>2_Office Theme</vt:lpstr>
      <vt:lpstr>PowerPoint Presentation</vt:lpstr>
      <vt:lpstr>PowerPoint Presentation</vt:lpstr>
      <vt:lpstr>PowerPoint Presentation</vt:lpstr>
      <vt:lpstr>Food means Agriculture</vt:lpstr>
      <vt:lpstr>PowerPoint Presentation</vt:lpstr>
      <vt:lpstr>PowerPoint Presentation</vt:lpstr>
      <vt:lpstr>PowerPoint Presentation</vt:lpstr>
      <vt:lpstr>Traditional versus precision methods</vt:lpstr>
      <vt:lpstr>Traditional versus precision methods</vt:lpstr>
      <vt:lpstr>Genetic Modification refers to a method</vt:lpstr>
      <vt:lpstr>PowerPoint Presentation</vt:lpstr>
      <vt:lpstr>PowerPoint Presentation</vt:lpstr>
      <vt:lpstr>PowerPoint Presentation</vt:lpstr>
      <vt:lpstr>PowerPoint Presentation</vt:lpstr>
      <vt:lpstr>A case study in nutrition</vt:lpstr>
      <vt:lpstr>Golden Rice</vt:lpstr>
      <vt:lpstr>Golden Rice</vt:lpstr>
      <vt:lpstr>Science Facts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 Hall</dc:creator>
  <cp:lastModifiedBy>Roberts, Rich</cp:lastModifiedBy>
  <cp:revision>223</cp:revision>
  <cp:lastPrinted>2016-10-27T14:31:49Z</cp:lastPrinted>
  <dcterms:created xsi:type="dcterms:W3CDTF">2014-10-03T15:19:54Z</dcterms:created>
  <dcterms:modified xsi:type="dcterms:W3CDTF">2019-08-04T14:33:45Z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0x010100055ACDD39AE9DB449527055136D20874</vt:lpwstr>
  </property>
  <property fmtid="{D5CDD505-2E9C-101B-9397-08002B2CF9AE}" pid="3" name="_dlc_DocIdItemGuid">
    <vt:lpwstr>0b22c39e-e54e-40c2-b427-868703c71da5</vt:lpwstr>
  </property>
</Properties>
</file>