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5.xml" ContentType="application/vnd.openxmlformats-officedocument.theme+xml"/>
  <Override PartName="/ppt/slideLayouts/slideLayout10.xml" ContentType="application/vnd.openxmlformats-officedocument.presentationml.slideLayout+xml"/>
  <Override PartName="/ppt/theme/theme6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7.xml" ContentType="application/vnd.openxmlformats-officedocument.theme+xml"/>
  <Override PartName="/ppt/slideLayouts/slideLayout15.xml" ContentType="application/vnd.openxmlformats-officedocument.presentationml.slideLayout+xml"/>
  <Override PartName="/ppt/theme/theme8.xml" ContentType="application/vnd.openxmlformats-officedocument.theme+xml"/>
  <Override PartName="/ppt/slideLayouts/slideLayout16.xml" ContentType="application/vnd.openxmlformats-officedocument.presentationml.slideLayout+xml"/>
  <Override PartName="/ppt/theme/theme9.xml" ContentType="application/vnd.openxmlformats-officedocument.theme+xml"/>
  <Override PartName="/ppt/slideLayouts/slideLayout17.xml" ContentType="application/vnd.openxmlformats-officedocument.presentationml.slideLayout+xml"/>
  <Override PartName="/ppt/theme/theme10.xml" ContentType="application/vnd.openxmlformats-officedocument.theme+xml"/>
  <Override PartName="/ppt/slideLayouts/slideLayout18.xml" ContentType="application/vnd.openxmlformats-officedocument.presentationml.slideLayout+xml"/>
  <Override PartName="/ppt/theme/theme11.xml" ContentType="application/vnd.openxmlformats-officedocument.theme+xml"/>
  <Override PartName="/ppt/slideLayouts/slideLayout19.xml" ContentType="application/vnd.openxmlformats-officedocument.presentationml.slideLayout+xml"/>
  <Override PartName="/ppt/theme/theme1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1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1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1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1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17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4" r:id="rId5"/>
    <p:sldMasterId id="2147483666" r:id="rId6"/>
    <p:sldMasterId id="2147483668" r:id="rId7"/>
    <p:sldMasterId id="2147483670" r:id="rId8"/>
    <p:sldMasterId id="2147483651" r:id="rId9"/>
    <p:sldMasterId id="2147483658" r:id="rId10"/>
    <p:sldMasterId id="2147483660" r:id="rId11"/>
    <p:sldMasterId id="2147483662" r:id="rId12"/>
    <p:sldMasterId id="2147483654" r:id="rId13"/>
    <p:sldMasterId id="2147483656" r:id="rId14"/>
    <p:sldMasterId id="2147483672" r:id="rId15"/>
    <p:sldMasterId id="2147483674" r:id="rId16"/>
    <p:sldMasterId id="2147483683" r:id="rId17"/>
    <p:sldMasterId id="2147483695" r:id="rId18"/>
    <p:sldMasterId id="2147483719" r:id="rId19"/>
    <p:sldMasterId id="2147483738" r:id="rId20"/>
    <p:sldMasterId id="2147483750" r:id="rId21"/>
    <p:sldMasterId id="2147483774" r:id="rId22"/>
  </p:sldMasterIdLst>
  <p:notesMasterIdLst>
    <p:notesMasterId r:id="rId58"/>
  </p:notesMasterIdLst>
  <p:handoutMasterIdLst>
    <p:handoutMasterId r:id="rId59"/>
  </p:handoutMasterIdLst>
  <p:sldIdLst>
    <p:sldId id="379" r:id="rId23"/>
    <p:sldId id="302" r:id="rId24"/>
    <p:sldId id="366" r:id="rId25"/>
    <p:sldId id="377" r:id="rId26"/>
    <p:sldId id="389" r:id="rId27"/>
    <p:sldId id="305" r:id="rId28"/>
    <p:sldId id="367" r:id="rId29"/>
    <p:sldId id="386" r:id="rId30"/>
    <p:sldId id="385" r:id="rId31"/>
    <p:sldId id="378" r:id="rId32"/>
    <p:sldId id="359" r:id="rId33"/>
    <p:sldId id="342" r:id="rId34"/>
    <p:sldId id="339" r:id="rId35"/>
    <p:sldId id="370" r:id="rId36"/>
    <p:sldId id="343" r:id="rId37"/>
    <p:sldId id="309" r:id="rId38"/>
    <p:sldId id="371" r:id="rId39"/>
    <p:sldId id="311" r:id="rId40"/>
    <p:sldId id="312" r:id="rId41"/>
    <p:sldId id="390" r:id="rId42"/>
    <p:sldId id="313" r:id="rId43"/>
    <p:sldId id="387" r:id="rId44"/>
    <p:sldId id="388" r:id="rId45"/>
    <p:sldId id="348" r:id="rId46"/>
    <p:sldId id="372" r:id="rId47"/>
    <p:sldId id="373" r:id="rId48"/>
    <p:sldId id="354" r:id="rId49"/>
    <p:sldId id="355" r:id="rId50"/>
    <p:sldId id="353" r:id="rId51"/>
    <p:sldId id="352" r:id="rId52"/>
    <p:sldId id="351" r:id="rId53"/>
    <p:sldId id="362" r:id="rId54"/>
    <p:sldId id="376" r:id="rId55"/>
    <p:sldId id="384" r:id="rId56"/>
    <p:sldId id="356" r:id="rId57"/>
  </p:sldIdLst>
  <p:sldSz cx="9144000" cy="6858000" type="screen4x3"/>
  <p:notesSz cx="6934200" cy="9220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02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6553"/>
    <a:srgbClr val="1541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33" autoAdjust="0"/>
    <p:restoredTop sz="99042" autoAdjust="0"/>
  </p:normalViewPr>
  <p:slideViewPr>
    <p:cSldViewPr snapToGrid="0" snapToObjects="1">
      <p:cViewPr varScale="1">
        <p:scale>
          <a:sx n="90" d="100"/>
          <a:sy n="90" d="100"/>
        </p:scale>
        <p:origin x="66" y="354"/>
      </p:cViewPr>
      <p:guideLst>
        <p:guide orient="horz" pos="602"/>
        <p:guide pos="28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9.xml"/><Relationship Id="rId18" Type="http://schemas.openxmlformats.org/officeDocument/2006/relationships/slideMaster" Target="slideMasters/slideMaster14.xml"/><Relationship Id="rId26" Type="http://schemas.openxmlformats.org/officeDocument/2006/relationships/slide" Target="slides/slide4.xml"/><Relationship Id="rId39" Type="http://schemas.openxmlformats.org/officeDocument/2006/relationships/slide" Target="slides/slide17.xml"/><Relationship Id="rId21" Type="http://schemas.openxmlformats.org/officeDocument/2006/relationships/slideMaster" Target="slideMasters/slideMaster17.xml"/><Relationship Id="rId34" Type="http://schemas.openxmlformats.org/officeDocument/2006/relationships/slide" Target="slides/slide12.xml"/><Relationship Id="rId42" Type="http://schemas.openxmlformats.org/officeDocument/2006/relationships/slide" Target="slides/slide20.xml"/><Relationship Id="rId47" Type="http://schemas.openxmlformats.org/officeDocument/2006/relationships/slide" Target="slides/slide25.xml"/><Relationship Id="rId50" Type="http://schemas.openxmlformats.org/officeDocument/2006/relationships/slide" Target="slides/slide28.xml"/><Relationship Id="rId55" Type="http://schemas.openxmlformats.org/officeDocument/2006/relationships/slide" Target="slides/slide33.xml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3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2.xml"/><Relationship Id="rId29" Type="http://schemas.openxmlformats.org/officeDocument/2006/relationships/slide" Target="slides/slide7.xml"/><Relationship Id="rId11" Type="http://schemas.openxmlformats.org/officeDocument/2006/relationships/slideMaster" Target="slideMasters/slideMaster7.xml"/><Relationship Id="rId24" Type="http://schemas.openxmlformats.org/officeDocument/2006/relationships/slide" Target="slides/slide2.xml"/><Relationship Id="rId32" Type="http://schemas.openxmlformats.org/officeDocument/2006/relationships/slide" Target="slides/slide10.xml"/><Relationship Id="rId37" Type="http://schemas.openxmlformats.org/officeDocument/2006/relationships/slide" Target="slides/slide15.xml"/><Relationship Id="rId40" Type="http://schemas.openxmlformats.org/officeDocument/2006/relationships/slide" Target="slides/slide18.xml"/><Relationship Id="rId45" Type="http://schemas.openxmlformats.org/officeDocument/2006/relationships/slide" Target="slides/slide23.xml"/><Relationship Id="rId53" Type="http://schemas.openxmlformats.org/officeDocument/2006/relationships/slide" Target="slides/slide31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1.xml"/><Relationship Id="rId61" Type="http://schemas.openxmlformats.org/officeDocument/2006/relationships/viewProps" Target="viewProps.xml"/><Relationship Id="rId19" Type="http://schemas.openxmlformats.org/officeDocument/2006/relationships/slideMaster" Target="slideMasters/slideMaster15.xml"/><Relationship Id="rId14" Type="http://schemas.openxmlformats.org/officeDocument/2006/relationships/slideMaster" Target="slideMasters/slideMaster10.xml"/><Relationship Id="rId22" Type="http://schemas.openxmlformats.org/officeDocument/2006/relationships/slideMaster" Target="slideMasters/slideMaster18.xml"/><Relationship Id="rId27" Type="http://schemas.openxmlformats.org/officeDocument/2006/relationships/slide" Target="slides/slide5.xml"/><Relationship Id="rId30" Type="http://schemas.openxmlformats.org/officeDocument/2006/relationships/slide" Target="slides/slide8.xml"/><Relationship Id="rId35" Type="http://schemas.openxmlformats.org/officeDocument/2006/relationships/slide" Target="slides/slide13.xml"/><Relationship Id="rId43" Type="http://schemas.openxmlformats.org/officeDocument/2006/relationships/slide" Target="slides/slide21.xml"/><Relationship Id="rId48" Type="http://schemas.openxmlformats.org/officeDocument/2006/relationships/slide" Target="slides/slide26.xml"/><Relationship Id="rId56" Type="http://schemas.openxmlformats.org/officeDocument/2006/relationships/slide" Target="slides/slide34.xml"/><Relationship Id="rId8" Type="http://schemas.openxmlformats.org/officeDocument/2006/relationships/slideMaster" Target="slideMasters/slideMaster4.xml"/><Relationship Id="rId51" Type="http://schemas.openxmlformats.org/officeDocument/2006/relationships/slide" Target="slides/slide29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8.xml"/><Relationship Id="rId17" Type="http://schemas.openxmlformats.org/officeDocument/2006/relationships/slideMaster" Target="slideMasters/slideMaster13.xml"/><Relationship Id="rId25" Type="http://schemas.openxmlformats.org/officeDocument/2006/relationships/slide" Target="slides/slide3.xml"/><Relationship Id="rId33" Type="http://schemas.openxmlformats.org/officeDocument/2006/relationships/slide" Target="slides/slide11.xml"/><Relationship Id="rId38" Type="http://schemas.openxmlformats.org/officeDocument/2006/relationships/slide" Target="slides/slide16.xml"/><Relationship Id="rId46" Type="http://schemas.openxmlformats.org/officeDocument/2006/relationships/slide" Target="slides/slide24.xml"/><Relationship Id="rId59" Type="http://schemas.openxmlformats.org/officeDocument/2006/relationships/handoutMaster" Target="handoutMasters/handoutMaster1.xml"/><Relationship Id="rId20" Type="http://schemas.openxmlformats.org/officeDocument/2006/relationships/slideMaster" Target="slideMasters/slideMaster16.xml"/><Relationship Id="rId41" Type="http://schemas.openxmlformats.org/officeDocument/2006/relationships/slide" Target="slides/slide19.xml"/><Relationship Id="rId54" Type="http://schemas.openxmlformats.org/officeDocument/2006/relationships/slide" Target="slides/slide32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5" Type="http://schemas.openxmlformats.org/officeDocument/2006/relationships/slideMaster" Target="slideMasters/slideMaster11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slide" Target="slides/slide14.xml"/><Relationship Id="rId49" Type="http://schemas.openxmlformats.org/officeDocument/2006/relationships/slide" Target="slides/slide27.xml"/><Relationship Id="rId57" Type="http://schemas.openxmlformats.org/officeDocument/2006/relationships/slide" Target="slides/slide35.xml"/><Relationship Id="rId10" Type="http://schemas.openxmlformats.org/officeDocument/2006/relationships/slideMaster" Target="slideMasters/slideMaster6.xml"/><Relationship Id="rId31" Type="http://schemas.openxmlformats.org/officeDocument/2006/relationships/slide" Target="slides/slide9.xml"/><Relationship Id="rId44" Type="http://schemas.openxmlformats.org/officeDocument/2006/relationships/slide" Target="slides/slide22.xml"/><Relationship Id="rId52" Type="http://schemas.openxmlformats.org/officeDocument/2006/relationships/slide" Target="slides/slide30.xml"/><Relationship Id="rId60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775" y="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r">
              <a:defRPr sz="1200"/>
            </a:lvl1pPr>
          </a:lstStyle>
          <a:p>
            <a:fld id="{EFC766DC-FEAD-E74C-BB43-59F9DB6B9CA8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5759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775" y="875759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r">
              <a:defRPr sz="1200"/>
            </a:lvl1pPr>
          </a:lstStyle>
          <a:p>
            <a:fld id="{48D7B5AA-A55C-A341-A1F4-DE9D6ADB9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1055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5" y="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r">
              <a:defRPr sz="1200"/>
            </a:lvl1pPr>
          </a:lstStyle>
          <a:p>
            <a:fld id="{79E1D4EC-987C-8B42-9E2C-375911FB1421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2050" y="692150"/>
            <a:ext cx="4610100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09" tIns="46154" rIns="92309" bIns="4615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379595"/>
            <a:ext cx="5547360" cy="4149090"/>
          </a:xfrm>
          <a:prstGeom prst="rect">
            <a:avLst/>
          </a:prstGeom>
        </p:spPr>
        <p:txBody>
          <a:bodyPr vert="horz" lIns="92309" tIns="46154" rIns="92309" bIns="4615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5759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5" y="875759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r">
              <a:defRPr sz="1200"/>
            </a:lvl1pPr>
          </a:lstStyle>
          <a:p>
            <a:fld id="{CFFD8107-F089-0E49-831A-D7E8FF3A1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216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5675" y="769938"/>
            <a:ext cx="5019675" cy="3765550"/>
          </a:xfrm>
          <a:solidFill>
            <a:srgbClr val="FFFFFF"/>
          </a:solidFill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4560" y="4763770"/>
            <a:ext cx="5086686" cy="4534866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2251" tIns="46125" rIns="92251" bIns="46125"/>
          <a:lstStyle/>
          <a:p>
            <a:r>
              <a:rPr lang="de-CH">
                <a:latin typeface="Times New Roman" panose="02020603050405020304" pitchFamily="18" charset="0"/>
              </a:rPr>
              <a:t>Golden Rice and Beyond – challenges of a humanitarian GMO project.</a:t>
            </a:r>
          </a:p>
        </p:txBody>
      </p:sp>
    </p:spTree>
    <p:extLst>
      <p:ext uri="{BB962C8B-B14F-4D97-AF65-F5344CB8AC3E}">
        <p14:creationId xmlns:p14="http://schemas.microsoft.com/office/powerpoint/2010/main" val="1331964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5675" y="769938"/>
            <a:ext cx="5019675" cy="3765550"/>
          </a:xfrm>
          <a:solidFill>
            <a:srgbClr val="FFFFFF"/>
          </a:solidFill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4560" y="4763770"/>
            <a:ext cx="5086686" cy="4534866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2251" tIns="46125" rIns="92251" bIns="46125"/>
          <a:lstStyle/>
          <a:p>
            <a:r>
              <a:rPr lang="de-CH">
                <a:latin typeface="Times New Roman" panose="02020603050405020304" pitchFamily="18" charset="0"/>
              </a:rPr>
              <a:t>Golden Rice and Beyond – challenges of a humanitarian GMO project.</a:t>
            </a:r>
          </a:p>
        </p:txBody>
      </p:sp>
    </p:spTree>
    <p:extLst>
      <p:ext uri="{BB962C8B-B14F-4D97-AF65-F5344CB8AC3E}">
        <p14:creationId xmlns:p14="http://schemas.microsoft.com/office/powerpoint/2010/main" val="1515189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Intro_Slide_Bui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7315200" cy="5760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4999" y="5257800"/>
            <a:ext cx="3200400" cy="137522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600" b="1" i="0">
                <a:solidFill>
                  <a:srgbClr val="FFFFFF"/>
                </a:solidFill>
                <a:latin typeface="Helvetica"/>
                <a:cs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5605272" y="5148072"/>
            <a:ext cx="3657600" cy="0"/>
          </a:xfrm>
          <a:prstGeom prst="line">
            <a:avLst/>
          </a:prstGeom>
          <a:ln w="95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7665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7315200" cy="5760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28600" y="1371601"/>
            <a:ext cx="8458200" cy="41891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03270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7315200" cy="5760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28600" y="1371601"/>
            <a:ext cx="5177971" cy="41891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69923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w/Body Text w/T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7800" y="228600"/>
            <a:ext cx="7315200" cy="5760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28600" y="1371601"/>
            <a:ext cx="8458200" cy="41891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37557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/T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4462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7315200" cy="5760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28600" y="1371601"/>
            <a:ext cx="5177971" cy="41891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69923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7315200" cy="5760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28600" y="1371601"/>
            <a:ext cx="5196114" cy="41891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959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349" y="199571"/>
            <a:ext cx="7772400" cy="616858"/>
          </a:xfrm>
        </p:spPr>
        <p:txBody>
          <a:bodyPr>
            <a:noAutofit/>
          </a:bodyPr>
          <a:lstStyle>
            <a:lvl1pPr algn="l">
              <a:defRPr sz="36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228600" y="2743200"/>
            <a:ext cx="617220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65032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7315200" cy="5760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28600" y="1371601"/>
            <a:ext cx="8458200" cy="41891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276044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7315200" cy="5760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228600" y="1371601"/>
            <a:ext cx="8458200" cy="41891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23959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29594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_Slide_HF_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7315200" cy="5760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798548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93AF6DB-513B-4524-B8A7-781F4849B7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686515D-AA8A-430E-B2B8-2D2C3EB2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0473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93AF6DB-513B-4524-B8A7-781F4849B7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686515D-AA8A-430E-B2B8-2D2C3EB2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3201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93AF6DB-513B-4524-B8A7-781F4849B7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686515D-AA8A-430E-B2B8-2D2C3EB2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0190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93AF6DB-513B-4524-B8A7-781F4849B7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686515D-AA8A-430E-B2B8-2D2C3EB2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4245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93AF6DB-513B-4524-B8A7-781F4849B7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686515D-AA8A-430E-B2B8-2D2C3EB2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9664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93AF6DB-513B-4524-B8A7-781F4849B7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686515D-AA8A-430E-B2B8-2D2C3EB2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702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93AF6DB-513B-4524-B8A7-781F4849B7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686515D-AA8A-430E-B2B8-2D2C3EB2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8804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93AF6DB-513B-4524-B8A7-781F4849B7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686515D-AA8A-430E-B2B8-2D2C3EB2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005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93AF6DB-513B-4524-B8A7-781F4849B7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686515D-AA8A-430E-B2B8-2D2C3EB2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4003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93AF6DB-513B-4524-B8A7-781F4849B7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686515D-AA8A-430E-B2B8-2D2C3EB2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975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_Slide_NEBN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7315200" cy="5760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5714999" y="5257800"/>
            <a:ext cx="3200400" cy="137522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600" b="1" i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5605272" y="5148072"/>
            <a:ext cx="3657600" cy="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03856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93AF6DB-513B-4524-B8A7-781F4849B7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686515D-AA8A-430E-B2B8-2D2C3EB2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3278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93AF6DB-513B-4524-B8A7-781F4849B7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686515D-AA8A-430E-B2B8-2D2C3EB2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9800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93AF6DB-513B-4524-B8A7-781F4849B7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686515D-AA8A-430E-B2B8-2D2C3EB2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089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93AF6DB-513B-4524-B8A7-781F4849B7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686515D-AA8A-430E-B2B8-2D2C3EB2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0001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93AF6DB-513B-4524-B8A7-781F4849B7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686515D-AA8A-430E-B2B8-2D2C3EB2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8690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93AF6DB-513B-4524-B8A7-781F4849B7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686515D-AA8A-430E-B2B8-2D2C3EB2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7556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93AF6DB-513B-4524-B8A7-781F4849B7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686515D-AA8A-430E-B2B8-2D2C3EB2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88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93AF6DB-513B-4524-B8A7-781F4849B7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686515D-AA8A-430E-B2B8-2D2C3EB2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6220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93AF6DB-513B-4524-B8A7-781F4849B7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686515D-AA8A-430E-B2B8-2D2C3EB2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8720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93AF6DB-513B-4524-B8A7-781F4849B7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686515D-AA8A-430E-B2B8-2D2C3EB2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341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_Slide_Pet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714999" y="5257800"/>
            <a:ext cx="3200400" cy="137522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600" b="1" i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5605272" y="5148072"/>
            <a:ext cx="3657600" cy="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0"/>
          <p:cNvSpPr>
            <a:spLocks noGrp="1"/>
          </p:cNvSpPr>
          <p:nvPr>
            <p:ph type="title"/>
          </p:nvPr>
        </p:nvSpPr>
        <p:spPr>
          <a:xfrm>
            <a:off x="228600" y="228600"/>
            <a:ext cx="7315200" cy="576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i="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985474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93AF6DB-513B-4524-B8A7-781F4849B7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686515D-AA8A-430E-B2B8-2D2C3EB2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6304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93AF6DB-513B-4524-B8A7-781F4849B7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686515D-AA8A-430E-B2B8-2D2C3EB2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2073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Body Text w/T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5942" y="228600"/>
            <a:ext cx="7315200" cy="5760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228600" y="1371601"/>
            <a:ext cx="8458200" cy="41891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73228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7315200" cy="5760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28601" y="1371601"/>
            <a:ext cx="5177971" cy="41891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79791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/>
          <a:p>
            <a:pPr defTabSz="342900"/>
            <a:fld id="{6396A3A3-94A6-4E5B-AF39-173ACA3E61CC}" type="datetime2">
              <a:rPr lang="en-US" sz="1350" smtClean="0">
                <a:solidFill>
                  <a:srgbClr val="3B3D3C"/>
                </a:solidFill>
              </a:rPr>
              <a:pPr defTabSz="342900"/>
              <a:t>Tuesday, September 3, 2019</a:t>
            </a:fld>
            <a:endParaRPr lang="en-US" sz="1350">
              <a:solidFill>
                <a:srgbClr val="3B3D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pPr algn="r" defTabSz="342900"/>
            <a:endParaRPr lang="en-US" sz="1350" dirty="0">
              <a:solidFill>
                <a:srgbClr val="3B3D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/>
          <a:lstStyle/>
          <a:p>
            <a:pPr defTabSz="342900"/>
            <a:fld id="{0CFEC368-1D7A-4F81-ABF6-AE0E36BAF64C}" type="slidenum">
              <a:rPr lang="en-US" sz="1350" smtClean="0">
                <a:solidFill>
                  <a:srgbClr val="3B3D3C"/>
                </a:solidFill>
              </a:rPr>
              <a:pPr defTabSz="342900"/>
              <a:t>‹#›</a:t>
            </a:fld>
            <a:endParaRPr lang="en-US" sz="1350">
              <a:solidFill>
                <a:srgbClr val="3B3D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6657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342900"/>
            <a:fld id="{34A709B5-40F8-467B-9E1E-3B3A1CAF1280}" type="datetimeFigureOut">
              <a:rPr lang="en-US" sz="1350" smtClean="0">
                <a:solidFill>
                  <a:srgbClr val="3B3D3C"/>
                </a:solidFill>
              </a:rPr>
              <a:pPr defTabSz="342900"/>
              <a:t>9/3/2019</a:t>
            </a:fld>
            <a:endParaRPr lang="en-US" sz="1350">
              <a:solidFill>
                <a:srgbClr val="3B3D3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342900"/>
            <a:endParaRPr lang="en-US" sz="1350">
              <a:solidFill>
                <a:srgbClr val="3B3D3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342900"/>
            <a:fld id="{2AB52559-159E-4F16-8534-1A07F104C814}" type="slidenum">
              <a:rPr lang="en-US" sz="1350" smtClean="0">
                <a:solidFill>
                  <a:srgbClr val="3B3D3C"/>
                </a:solidFill>
              </a:rPr>
              <a:pPr defTabSz="342900"/>
              <a:t>‹#›</a:t>
            </a:fld>
            <a:endParaRPr lang="en-US" sz="1350">
              <a:solidFill>
                <a:srgbClr val="3B3D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9585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342900"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342900"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342900">
              <a:defRPr/>
            </a:pPr>
            <a:fld id="{963E3A48-1DE2-45AF-89AB-9C521FFB5925}" type="slidenum">
              <a:rPr lang="en-US" sz="1350" smtClean="0">
                <a:solidFill>
                  <a:srgbClr val="000000"/>
                </a:solidFill>
              </a:rPr>
              <a:pPr defTabSz="342900">
                <a:defRPr/>
              </a:pPr>
              <a:t>‹#›</a:t>
            </a:fld>
            <a:endParaRPr lang="en-US" sz="13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221573"/>
      </p:ext>
    </p:extLst>
  </p:cSld>
  <p:clrMapOvr>
    <a:masterClrMapping/>
  </p:clrMapOvr>
  <p:transition>
    <p:sndAc>
      <p:endSnd/>
    </p:sndAc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60278439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3060798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267642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Body Text w/T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5942" y="228600"/>
            <a:ext cx="7315200" cy="5760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228600" y="1371601"/>
            <a:ext cx="8458200" cy="41891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708254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3546118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8084901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54865837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0979742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0165165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3960071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6622038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43986294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4F4DB-5139-4C5E-B5F3-85F0A37702FC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18D97-EDED-469B-ACB4-5747C2C84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4178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4F4DB-5139-4C5E-B5F3-85F0A37702FC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18D97-EDED-469B-ACB4-5747C2C84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10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7315200" cy="5760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28600" y="1371601"/>
            <a:ext cx="5177971" cy="41891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699230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4F4DB-5139-4C5E-B5F3-85F0A37702FC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18D97-EDED-469B-ACB4-5747C2C84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88499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4F4DB-5139-4C5E-B5F3-85F0A37702FC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18D97-EDED-469B-ACB4-5747C2C84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2158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4F4DB-5139-4C5E-B5F3-85F0A37702FC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18D97-EDED-469B-ACB4-5747C2C84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8200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4F4DB-5139-4C5E-B5F3-85F0A37702FC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18D97-EDED-469B-ACB4-5747C2C84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12550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4F4DB-5139-4C5E-B5F3-85F0A37702FC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18D97-EDED-469B-ACB4-5747C2C84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21122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4F4DB-5139-4C5E-B5F3-85F0A37702FC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18D97-EDED-469B-ACB4-5747C2C84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67214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4F4DB-5139-4C5E-B5F3-85F0A37702FC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18D97-EDED-469B-ACB4-5747C2C84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919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4F4DB-5139-4C5E-B5F3-85F0A37702FC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18D97-EDED-469B-ACB4-5747C2C84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60847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4F4DB-5139-4C5E-B5F3-85F0A37702FC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18D97-EDED-469B-ACB4-5747C2C84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37022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5F5F5-D8B4-4C48-9D02-F25FBA33BB5E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51A52-5B5E-D946-8AFE-93A8DE00F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417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4A709B5-40F8-467B-9E1E-3B3A1CAF1280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AB52559-159E-4F16-8534-1A07F104C8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3731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5F5F5-D8B4-4C48-9D02-F25FBA33BB5E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51A52-5B5E-D946-8AFE-93A8DE00F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63146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5F5F5-D8B4-4C48-9D02-F25FBA33BB5E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51A52-5B5E-D946-8AFE-93A8DE00F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64164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5F5F5-D8B4-4C48-9D02-F25FBA33BB5E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51A52-5B5E-D946-8AFE-93A8DE00F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4884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5F5F5-D8B4-4C48-9D02-F25FBA33BB5E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51A52-5B5E-D946-8AFE-93A8DE00F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61853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5F5F5-D8B4-4C48-9D02-F25FBA33BB5E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51A52-5B5E-D946-8AFE-93A8DE00F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4823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5F5F5-D8B4-4C48-9D02-F25FBA33BB5E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51A52-5B5E-D946-8AFE-93A8DE00F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00658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5F5F5-D8B4-4C48-9D02-F25FBA33BB5E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51A52-5B5E-D946-8AFE-93A8DE00F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41448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5F5F5-D8B4-4C48-9D02-F25FBA33BB5E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51A52-5B5E-D946-8AFE-93A8DE00F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87297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5F5F5-D8B4-4C48-9D02-F25FBA33BB5E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51A52-5B5E-D946-8AFE-93A8DE00F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46928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5F5F5-D8B4-4C48-9D02-F25FBA33BB5E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51A52-5B5E-D946-8AFE-93A8DE00F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154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3E3A48-1DE2-45AF-89AB-9C521FFB592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383441"/>
      </p:ext>
    </p:extLst>
  </p:cSld>
  <p:clrMapOvr>
    <a:masterClrMapping/>
  </p:clrMapOvr>
  <p:transition>
    <p:sndAc>
      <p:endSnd/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927749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.emf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emf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.emf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6.jp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theme" Target="../theme/theme15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emf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emf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jp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0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jpg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14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emf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EB_PP_Website_Bkgd6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315200" cy="576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22672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B_PP_Website_Bkgd5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315200" cy="576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371600"/>
            <a:ext cx="8229600" cy="2743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 descr="NEB_Logo_Process_Reverse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116" y="150586"/>
            <a:ext cx="1698171" cy="83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020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2000" b="0" i="0" kern="1200">
          <a:solidFill>
            <a:srgbClr val="FFFFFF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rgbClr val="FFFFFF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Font typeface="Courier New"/>
        <a:buChar char="o"/>
        <a:defRPr sz="2000" b="0" i="0" kern="1200">
          <a:solidFill>
            <a:srgbClr val="FFFFFF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b="0" i="0" kern="1200">
          <a:solidFill>
            <a:srgbClr val="FFFFFF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rgbClr val="FFFFFF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B_PP_Website_Bkgd10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315200" cy="576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371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 descr="NEB_Logo_Process_Reverse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116" y="150586"/>
            <a:ext cx="1698171" cy="83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87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2000" kern="1200">
          <a:solidFill>
            <a:srgbClr val="FFFFFF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Lucida Grande"/>
        <a:buChar char="–"/>
        <a:defRPr sz="2000" kern="1200">
          <a:solidFill>
            <a:srgbClr val="FFFFFF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bg1"/>
        </a:buClr>
        <a:buFont typeface="Courier New"/>
        <a:buChar char="o"/>
        <a:defRPr sz="2000" kern="1200">
          <a:solidFill>
            <a:srgbClr val="FFFFFF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rgbClr val="FFFFFF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FFFFFF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B_PP_Website_Bkgd9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315200" cy="576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371600"/>
            <a:ext cx="8458200" cy="4911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 descr="NEB_Logo_Process_Reverse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116" y="150586"/>
            <a:ext cx="1698171" cy="83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475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2000" kern="1200">
          <a:solidFill>
            <a:srgbClr val="FFFFFF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FFFFFF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Font typeface="Courier New"/>
        <a:buChar char="o"/>
        <a:defRPr sz="2000" kern="1200">
          <a:solidFill>
            <a:srgbClr val="FFFFFF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rgbClr val="FFFFFF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FFFFFF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93AF6DB-513B-4524-B8A7-781F4849B7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7686515D-AA8A-430E-B2B8-2D2C3EB2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963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93AF6DB-513B-4524-B8A7-781F4849B7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7686515D-AA8A-430E-B2B8-2D2C3EB2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124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B_PP_Website_Bkgd2.jp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228599"/>
            <a:ext cx="7315200" cy="576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371600"/>
            <a:ext cx="8458200" cy="4783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0034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</p:sldLayoutIdLst>
  <p:txStyles>
    <p:titleStyle>
      <a:lvl1pPr algn="l" defTabSz="342900" rtl="0" eaLnBrk="1" latinLnBrk="0" hangingPunct="1">
        <a:spcBef>
          <a:spcPct val="0"/>
        </a:spcBef>
        <a:buNone/>
        <a:defRPr sz="2700" b="1" i="0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Helvetica"/>
          <a:ea typeface="+mj-ea"/>
          <a:cs typeface="Helvetica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1500" kern="1200">
          <a:solidFill>
            <a:schemeClr val="tx1"/>
          </a:solidFill>
          <a:latin typeface="Helvetica"/>
          <a:ea typeface="+mn-ea"/>
          <a:cs typeface="Helvetica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857250" indent="-171450" algn="l" defTabSz="342900" rtl="0" eaLnBrk="1" latinLnBrk="0" hangingPunct="1">
        <a:spcBef>
          <a:spcPct val="20000"/>
        </a:spcBef>
        <a:buFont typeface="Courier New"/>
        <a:buChar char="o"/>
        <a:defRPr sz="150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1200150" indent="-171450" algn="l" defTabSz="3429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50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343661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ransition/>
  <p:txStyles>
    <p:titleStyle>
      <a:lvl1pPr algn="ctr" defTabSz="5715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defTabSz="5715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defTabSz="5715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defTabSz="5715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defTabSz="5715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342900" algn="ctr" defTabSz="5715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685800" algn="ctr" defTabSz="5715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028700" algn="ctr" defTabSz="5715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371600" algn="ctr" defTabSz="5715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257175" indent="-257175" algn="l" defTabSz="571500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571500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cs typeface="+mn-cs"/>
        </a:defRPr>
      </a:lvl2pPr>
      <a:lvl3pPr marL="857250" indent="-171450" algn="l" defTabSz="571500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cs typeface="+mn-cs"/>
        </a:defRPr>
      </a:lvl3pPr>
      <a:lvl4pPr marL="1200150" indent="-171450" algn="l" defTabSz="571500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cs typeface="+mn-cs"/>
        </a:defRPr>
      </a:lvl4pPr>
      <a:lvl5pPr marL="1543050" indent="-171450" algn="l" defTabSz="571500" rtl="0" eaLnBrk="0" fontAlgn="base" hangingPunct="0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+mn-lt"/>
          <a:cs typeface="+mn-cs"/>
        </a:defRPr>
      </a:lvl5pPr>
      <a:lvl6pPr marL="1885950" indent="-171450" algn="l" defTabSz="571500" rtl="0" eaLnBrk="0" fontAlgn="base" hangingPunct="0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+mn-lt"/>
          <a:cs typeface="+mn-cs"/>
        </a:defRPr>
      </a:lvl6pPr>
      <a:lvl7pPr marL="2228850" indent="-171450" algn="l" defTabSz="571500" rtl="0" eaLnBrk="0" fontAlgn="base" hangingPunct="0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+mn-lt"/>
          <a:cs typeface="+mn-cs"/>
        </a:defRPr>
      </a:lvl7pPr>
      <a:lvl8pPr marL="2571750" indent="-171450" algn="l" defTabSz="571500" rtl="0" eaLnBrk="0" fontAlgn="base" hangingPunct="0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+mn-lt"/>
          <a:cs typeface="+mn-cs"/>
        </a:defRPr>
      </a:lvl8pPr>
      <a:lvl9pPr marL="2914650" indent="-171450" algn="l" defTabSz="571500" rtl="0" eaLnBrk="0" fontAlgn="base" hangingPunct="0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4F4DB-5139-4C5E-B5F3-85F0A37702FC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118D97-EDED-469B-ACB4-5747C2C84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362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55F5F5-D8B4-4C48-9D02-F25FBA33BB5E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951A52-5B5E-D946-8AFE-93A8DE00F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27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EB_PP_Website_Bkgd8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315200" cy="576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96443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EB_PP_Website_Bkgd4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315200" cy="576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 descr="NEB_Logo_Process_Reverse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116" y="150586"/>
            <a:ext cx="1698171" cy="83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506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B_PP_Website_Bkgd7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Title Placeholder 10"/>
          <p:cNvSpPr>
            <a:spLocks noGrp="1"/>
          </p:cNvSpPr>
          <p:nvPr>
            <p:ph type="title"/>
          </p:nvPr>
        </p:nvSpPr>
        <p:spPr>
          <a:xfrm>
            <a:off x="228600" y="228600"/>
            <a:ext cx="7315200" cy="576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i="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Click to edit Master title style</a:t>
            </a:r>
          </a:p>
        </p:txBody>
      </p:sp>
      <p:pic>
        <p:nvPicPr>
          <p:cNvPr id="5" name="Picture 4" descr="NEB_Logo_Process_Reverse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116" y="150586"/>
            <a:ext cx="1698171" cy="83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907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B_PP_Website_Bkgd2.jp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228599"/>
            <a:ext cx="7315200" cy="576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371600"/>
            <a:ext cx="8458200" cy="4783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9716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79" r:id="rId2"/>
    <p:sldLayoutId id="2147483681" r:id="rId3"/>
    <p:sldLayoutId id="2147483682" r:id="rId4"/>
    <p:sldLayoutId id="2147483737" r:id="rId5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Font typeface="Courier New"/>
        <a:buChar char="o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B_PP_Website_Bkgd11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315200" cy="576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371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2452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2000" b="0" i="0" kern="1200">
          <a:solidFill>
            <a:schemeClr val="tx1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Font typeface="Courier New"/>
        <a:buChar char="o"/>
        <a:defRPr sz="2000" b="0" i="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b="0" i="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B_PP_Website_Bkgd12.jp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315200" cy="576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371600"/>
            <a:ext cx="4572000" cy="3657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2149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8" r:id="rId2"/>
    <p:sldLayoutId id="2147483650" r:id="rId3"/>
    <p:sldLayoutId id="2147483677" r:id="rId4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2000" b="0" i="0" kern="1200">
          <a:solidFill>
            <a:schemeClr val="tx1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Font typeface="Courier New"/>
        <a:buChar char="o"/>
        <a:defRPr sz="2000" b="0" i="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b="0" i="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B_PP_Website_Bkgd13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315200" cy="576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371600"/>
            <a:ext cx="4572000" cy="3657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 descr="NEB_Logo_Process_Reverse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116" y="150586"/>
            <a:ext cx="1698171" cy="83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831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2000" b="0" i="0" kern="1200">
          <a:solidFill>
            <a:schemeClr val="tx1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Font typeface="Courier New"/>
        <a:buChar char="o"/>
        <a:defRPr sz="2000" b="0" i="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b="0" i="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B_PP_Website_Bkgd3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315200" cy="576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2743200"/>
            <a:ext cx="3657600" cy="2743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 descr="NEB_Logo_Process_Reverse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116" y="150586"/>
            <a:ext cx="1698171" cy="83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082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b="0" i="0" kern="1200">
          <a:solidFill>
            <a:schemeClr val="bg1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bg1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Font typeface="Courier New"/>
        <a:buChar char="o"/>
        <a:defRPr sz="2000" b="0" i="0" kern="1200">
          <a:solidFill>
            <a:schemeClr val="bg1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Font typeface="Wingdings" charset="2"/>
        <a:buChar char="§"/>
        <a:defRPr sz="2000" b="0" i="0" kern="1200">
          <a:solidFill>
            <a:schemeClr val="bg1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bg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7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hawaiitribune-herald.com/sections/news/local-news/papaya-gmo-success-story.html" TargetMode="External"/><Relationship Id="rId2" Type="http://schemas.openxmlformats.org/officeDocument/2006/relationships/hyperlink" Target="http://www.apsnet.org/edcenter/intropp/lessons/viruses/Pages/PapayaRingspotvirus.aspx" TargetMode="External"/><Relationship Id="rId1" Type="http://schemas.openxmlformats.org/officeDocument/2006/relationships/slideLayout" Target="../slideLayouts/slideLayout5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47.png"/><Relationship Id="rId4" Type="http://schemas.openxmlformats.org/officeDocument/2006/relationships/hyperlink" Target="http://supportprecisionagriculture.org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3.xml"/><Relationship Id="rId4" Type="http://schemas.openxmlformats.org/officeDocument/2006/relationships/hyperlink" Target="http://supportprecisionagriculture.org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01055" y="1499950"/>
            <a:ext cx="5627594" cy="6242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300" b="1" dirty="0">
                <a:solidFill>
                  <a:srgbClr val="FF0000"/>
                </a:solidFill>
                <a:latin typeface="Calibri" panose="020F0502020204030204"/>
              </a:rPr>
              <a:t>146 Nobel Laureates support GMOs</a:t>
            </a:r>
          </a:p>
          <a:p>
            <a:pPr algn="ctr" defTabSz="685800"/>
            <a:endParaRPr lang="en-US" sz="3300" b="1" dirty="0">
              <a:solidFill>
                <a:srgbClr val="FF0000"/>
              </a:solidFill>
              <a:latin typeface="Calibri" panose="020F0502020204030204"/>
            </a:endParaRPr>
          </a:p>
          <a:p>
            <a:pPr defTabSz="685800"/>
            <a:endParaRPr lang="en-US" sz="3300" b="1" dirty="0">
              <a:solidFill>
                <a:srgbClr val="FF0000"/>
              </a:solidFill>
              <a:latin typeface="Calibri" panose="020F0502020204030204"/>
            </a:endParaRPr>
          </a:p>
          <a:p>
            <a:pPr algn="ctr" defTabSz="685800"/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Richard J. Roberts</a:t>
            </a:r>
          </a:p>
          <a:p>
            <a:pPr algn="ctr" defTabSz="685800"/>
            <a:endParaRPr lang="en-US" b="1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685800"/>
            <a:endParaRPr lang="en-US" b="1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685800"/>
            <a:endParaRPr lang="en-US" b="1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685800"/>
            <a:endParaRPr lang="en-US" b="1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685800"/>
            <a:endParaRPr lang="en-US" b="1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685800"/>
            <a:endParaRPr lang="en-US" b="1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685800"/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Split – Sept 4</a:t>
            </a:r>
            <a:r>
              <a:rPr lang="en-US" b="1" baseline="30000" dirty="0">
                <a:solidFill>
                  <a:prstClr val="black"/>
                </a:solidFill>
                <a:latin typeface="Calibri" panose="020F0502020204030204"/>
              </a:rPr>
              <a:t>th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2019</a:t>
            </a:r>
          </a:p>
          <a:p>
            <a:pPr algn="ctr" defTabSz="685800"/>
            <a:endParaRPr lang="en-US" b="1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685800"/>
            <a:endParaRPr lang="en-US" sz="1500" b="1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685800"/>
            <a:endParaRPr lang="en-US" sz="1500" b="1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685800"/>
            <a:endParaRPr lang="en-US" sz="1500" b="1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685800"/>
            <a:endParaRPr lang="en-US" sz="900" b="1" dirty="0">
              <a:solidFill>
                <a:prstClr val="black"/>
              </a:solidFill>
              <a:latin typeface="Calibri" panose="020F0502020204030204"/>
            </a:endParaRPr>
          </a:p>
          <a:p>
            <a:pPr algn="ctr"/>
            <a:endParaRPr lang="en-US" sz="2800" b="1" baseline="-25000" dirty="0">
              <a:solidFill>
                <a:prstClr val="black"/>
              </a:solidFill>
            </a:endParaRPr>
          </a:p>
          <a:p>
            <a:pPr algn="ctr"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2104" y="4283365"/>
            <a:ext cx="1505495" cy="58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0571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89" y="1493358"/>
            <a:ext cx="4386531" cy="266568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8374" y="1493358"/>
            <a:ext cx="4297471" cy="266568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708573" y="4957126"/>
            <a:ext cx="2329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‘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Helvetica"/>
              </a:rPr>
              <a:t>This is safe!’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94039" y="4958019"/>
            <a:ext cx="3470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B3D3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←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B3D3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Greenpeace says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B3D3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→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79690" y="4896464"/>
            <a:ext cx="3028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Helvetica"/>
              </a:rPr>
              <a:t>‘This is dangerous!’</a:t>
            </a:r>
          </a:p>
        </p:txBody>
      </p:sp>
    </p:spTree>
    <p:extLst>
      <p:ext uri="{BB962C8B-B14F-4D97-AF65-F5344CB8AC3E}">
        <p14:creationId xmlns:p14="http://schemas.microsoft.com/office/powerpoint/2010/main" val="23578787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16791" y="321347"/>
            <a:ext cx="8050960" cy="57607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Traditional versus precision methods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601133" y="1371601"/>
            <a:ext cx="7941733" cy="418918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800" dirty="0">
                <a:solidFill>
                  <a:schemeClr val="accent6"/>
                </a:solidFill>
              </a:rPr>
              <a:t>I want to move a GPS system from my old car into my new one</a:t>
            </a:r>
          </a:p>
          <a:p>
            <a:pPr algn="ctr"/>
            <a:endParaRPr lang="en-US" sz="2800" dirty="0">
              <a:solidFill>
                <a:schemeClr val="accent2"/>
              </a:solidFill>
            </a:endParaRPr>
          </a:p>
          <a:p>
            <a:pPr marL="0" indent="0" algn="ctr">
              <a:buNone/>
            </a:pPr>
            <a:r>
              <a:rPr lang="en-US" sz="2800" dirty="0">
                <a:solidFill>
                  <a:srgbClr val="FF0000"/>
                </a:solidFill>
              </a:rPr>
              <a:t>Should I disassemble two cars, mix up the parts and then “select” for the one with the GPS, ignoring what else it might have picked up?</a:t>
            </a:r>
          </a:p>
          <a:p>
            <a:pPr algn="ctr"/>
            <a:endParaRPr lang="en-US" sz="2200" dirty="0">
              <a:solidFill>
                <a:schemeClr val="accent6"/>
              </a:solidFill>
            </a:endParaRPr>
          </a:p>
          <a:p>
            <a:pPr algn="ctr"/>
            <a:endParaRPr lang="en-US" sz="2200" dirty="0">
              <a:solidFill>
                <a:schemeClr val="accent6"/>
              </a:solidFill>
            </a:endParaRPr>
          </a:p>
          <a:p>
            <a:pPr marL="0" indent="0" algn="ctr">
              <a:buNone/>
            </a:pPr>
            <a:r>
              <a:rPr lang="en-US" sz="2800" dirty="0">
                <a:solidFill>
                  <a:schemeClr val="accent6"/>
                </a:solidFill>
              </a:rPr>
              <a:t>Or should I take the GPS from one car and move it to the other?</a:t>
            </a:r>
          </a:p>
          <a:p>
            <a:pPr algn="ctr"/>
            <a:endParaRPr lang="en-US" sz="2200" dirty="0">
              <a:solidFill>
                <a:schemeClr val="accent6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1133" y="1199213"/>
            <a:ext cx="8066618" cy="2914078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1133" y="4218100"/>
            <a:ext cx="8066618" cy="1932517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0515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8135" y="228600"/>
            <a:ext cx="7941732" cy="57607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Traditional versus precision methods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688135" y="2957754"/>
            <a:ext cx="7941733" cy="4189186"/>
          </a:xfrm>
        </p:spPr>
        <p:txBody>
          <a:bodyPr>
            <a:normAutofit/>
          </a:bodyPr>
          <a:lstStyle/>
          <a:p>
            <a:pPr algn="ctr"/>
            <a:endParaRPr lang="en-US" sz="2200" dirty="0">
              <a:solidFill>
                <a:schemeClr val="accent6"/>
              </a:solidFill>
            </a:endParaRPr>
          </a:p>
          <a:p>
            <a:pPr algn="ctr"/>
            <a:endParaRPr lang="en-US" sz="2200" dirty="0">
              <a:solidFill>
                <a:schemeClr val="accent6"/>
              </a:solidFill>
            </a:endParaRPr>
          </a:p>
          <a:p>
            <a:pPr algn="ctr"/>
            <a:endParaRPr lang="en-US" sz="2200" dirty="0">
              <a:solidFill>
                <a:schemeClr val="accent6"/>
              </a:solidFill>
            </a:endParaRPr>
          </a:p>
          <a:p>
            <a:pPr marL="0" indent="0" algn="ctr">
              <a:buNone/>
            </a:pPr>
            <a:r>
              <a:rPr lang="en-US" sz="3600" b="1" dirty="0">
                <a:solidFill>
                  <a:srgbClr val="FF0000"/>
                </a:solidFill>
              </a:rPr>
              <a:t>If I take a GPS from an airplane</a:t>
            </a:r>
          </a:p>
          <a:p>
            <a:pPr marL="0" indent="0" algn="ctr">
              <a:buNone/>
            </a:pPr>
            <a:r>
              <a:rPr lang="en-US" sz="3600" b="1" dirty="0">
                <a:solidFill>
                  <a:srgbClr val="FF0000"/>
                </a:solidFill>
              </a:rPr>
              <a:t> will the new car fly?</a:t>
            </a:r>
          </a:p>
        </p:txBody>
      </p:sp>
      <p:sp>
        <p:nvSpPr>
          <p:cNvPr id="5" name="Rectangle 4"/>
          <p:cNvSpPr/>
          <p:nvPr/>
        </p:nvSpPr>
        <p:spPr>
          <a:xfrm>
            <a:off x="663575" y="4006517"/>
            <a:ext cx="8066618" cy="2286001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35" y="964503"/>
            <a:ext cx="7941733" cy="246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8686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8765088" cy="57607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Genetic Modification refers to a method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>
          <a:xfrm>
            <a:off x="228600" y="1371600"/>
            <a:ext cx="8765088" cy="491618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000" dirty="0"/>
              <a:t>But what is important is the </a:t>
            </a:r>
          </a:p>
          <a:p>
            <a:pPr marL="0" indent="0" algn="ctr">
              <a:buNone/>
            </a:pPr>
            <a:endParaRPr lang="en-US" sz="4000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sz="4800" dirty="0">
                <a:solidFill>
                  <a:srgbClr val="0070C0"/>
                </a:solidFill>
              </a:rPr>
              <a:t>PRODUCT </a:t>
            </a:r>
            <a:endParaRPr lang="en-US" sz="2800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en-US" sz="2400" dirty="0">
                <a:solidFill>
                  <a:srgbClr val="FF0000"/>
                </a:solidFill>
              </a:rPr>
              <a:t>not the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FF0000"/>
                </a:solidFill>
              </a:rPr>
              <a:t>METHOD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</a:p>
          <a:p>
            <a:pPr marL="0" indent="0" algn="ctr">
              <a:buNone/>
            </a:pPr>
            <a:endParaRPr lang="en-US" sz="2800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sz="2800" dirty="0"/>
              <a:t>This is just as true for traditional breeding</a:t>
            </a:r>
          </a:p>
        </p:txBody>
      </p:sp>
    </p:spTree>
    <p:extLst>
      <p:ext uri="{BB962C8B-B14F-4D97-AF65-F5344CB8AC3E}">
        <p14:creationId xmlns:p14="http://schemas.microsoft.com/office/powerpoint/2010/main" val="32528833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88258" y="1710813"/>
            <a:ext cx="773798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Plants can’t run away from predators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 how do they protect themselves?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 pesticides!</a:t>
            </a:r>
          </a:p>
        </p:txBody>
      </p:sp>
    </p:spTree>
    <p:extLst>
      <p:ext uri="{BB962C8B-B14F-4D97-AF65-F5344CB8AC3E}">
        <p14:creationId xmlns:p14="http://schemas.microsoft.com/office/powerpoint/2010/main" val="16929660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385" y="587134"/>
            <a:ext cx="4664330" cy="16019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130" y="2623136"/>
            <a:ext cx="5372099" cy="27452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69159" y="5640867"/>
            <a:ext cx="1332781" cy="32316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500" b="1" dirty="0">
                <a:latin typeface="Bookman Old Style" panose="02050604050505020204" pitchFamily="18" charset="0"/>
              </a:rPr>
              <a:t>+ 11 more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867715" y="827992"/>
            <a:ext cx="33187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Many common vegetables have high levels of natural pesticides.</a:t>
            </a:r>
          </a:p>
        </p:txBody>
      </p:sp>
      <p:pic>
        <p:nvPicPr>
          <p:cNvPr id="1026" name="Picture 2" descr="Image result for cele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1" y="3044215"/>
            <a:ext cx="2857499" cy="190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50586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369031" y="228600"/>
            <a:ext cx="6100281" cy="57607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Food in Developing Countries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0"/>
          </p:nvPr>
        </p:nvSpPr>
        <p:spPr>
          <a:xfrm>
            <a:off x="228600" y="1371601"/>
            <a:ext cx="7730067" cy="45976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>
                <a:solidFill>
                  <a:schemeClr val="accent5">
                    <a:lumMod val="75000"/>
                  </a:schemeClr>
                </a:solidFill>
              </a:rPr>
              <a:t>Africa, S. America, Asia need better crops with higher yields.</a:t>
            </a:r>
          </a:p>
          <a:p>
            <a:pPr marL="0" indent="0">
              <a:buNone/>
            </a:pPr>
            <a:r>
              <a:rPr lang="en-US" sz="2200" dirty="0">
                <a:solidFill>
                  <a:schemeClr val="accent5">
                    <a:lumMod val="75000"/>
                  </a:schemeClr>
                </a:solidFill>
              </a:rPr>
              <a:t>           They need the products of precision breeding</a:t>
            </a:r>
          </a:p>
          <a:p>
            <a:pPr marL="0" indent="0">
              <a:buNone/>
            </a:pPr>
            <a:r>
              <a:rPr lang="en-US" sz="22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en-US" sz="2200" dirty="0"/>
          </a:p>
          <a:p>
            <a:pPr marL="0" indent="0">
              <a:buNone/>
            </a:pPr>
            <a:r>
              <a:rPr lang="en-US" sz="2200" dirty="0">
                <a:solidFill>
                  <a:srgbClr val="FF0000"/>
                </a:solidFill>
              </a:rPr>
              <a:t>           </a:t>
            </a:r>
            <a:r>
              <a:rPr lang="en-US" sz="3200" dirty="0">
                <a:solidFill>
                  <a:srgbClr val="FF0000"/>
                </a:solidFill>
              </a:rPr>
              <a:t>Europe doesn’t – YET!</a:t>
            </a:r>
          </a:p>
          <a:p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/>
              <a:t>So why doesn’t Europe endorse this?</a:t>
            </a:r>
          </a:p>
          <a:p>
            <a:endParaRPr lang="en-US" sz="2200" dirty="0"/>
          </a:p>
          <a:p>
            <a:pPr marL="0" indent="0">
              <a:buNone/>
            </a:pPr>
            <a:r>
              <a:rPr lang="en-US" sz="2200" dirty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3200" dirty="0">
                <a:solidFill>
                  <a:srgbClr val="FF0000"/>
                </a:solidFill>
              </a:rPr>
              <a:t>Could it be politics, or money or both?</a:t>
            </a:r>
          </a:p>
          <a:p>
            <a:endParaRPr lang="en-US" sz="2200" dirty="0"/>
          </a:p>
          <a:p>
            <a:endParaRPr lang="en-US" sz="2200" dirty="0"/>
          </a:p>
        </p:txBody>
      </p:sp>
      <p:pic>
        <p:nvPicPr>
          <p:cNvPr id="6" name="Picture 5" descr="gmo-free-europ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500" y="2207683"/>
            <a:ext cx="3175000" cy="303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238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331317" y="228600"/>
            <a:ext cx="3768047" cy="57607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The Real Problem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380393" y="1546262"/>
            <a:ext cx="7973483" cy="418918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200" dirty="0">
                <a:solidFill>
                  <a:prstClr val="black"/>
                </a:solidFill>
              </a:rPr>
              <a:t>Europeans did not want US companies to control their food</a:t>
            </a:r>
          </a:p>
          <a:p>
            <a:pPr marL="0" indent="0" algn="ctr">
              <a:buNone/>
            </a:pPr>
            <a:endParaRPr lang="en-US" sz="2200" dirty="0">
              <a:solidFill>
                <a:prstClr val="black"/>
              </a:solidFill>
            </a:endParaRPr>
          </a:p>
          <a:p>
            <a:pPr marL="0" indent="0" algn="ctr">
              <a:buNone/>
            </a:pPr>
            <a:endParaRPr lang="en-US" dirty="0">
              <a:solidFill>
                <a:prstClr val="black"/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prstClr val="black"/>
                </a:solidFill>
              </a:rPr>
              <a:t>How can that be prevented?</a:t>
            </a:r>
          </a:p>
          <a:p>
            <a:pPr marL="0" indent="0" algn="ctr">
              <a:buNone/>
            </a:pPr>
            <a:endParaRPr lang="en-US" dirty="0">
              <a:solidFill>
                <a:prstClr val="black"/>
              </a:solidFill>
            </a:endParaRPr>
          </a:p>
          <a:p>
            <a:pPr marL="0" indent="0" algn="ctr">
              <a:buNone/>
            </a:pPr>
            <a:endParaRPr lang="en-US" dirty="0">
              <a:solidFill>
                <a:prstClr val="black"/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rgbClr val="FF0000"/>
                </a:solidFill>
              </a:rPr>
              <a:t>Ban Monsanto and the other big US agribusinesses</a:t>
            </a:r>
          </a:p>
          <a:p>
            <a:pPr algn="ctr"/>
            <a:endParaRPr lang="en-US" dirty="0">
              <a:solidFill>
                <a:prstClr val="black"/>
              </a:solidFill>
            </a:endParaRPr>
          </a:p>
          <a:p>
            <a:pPr marL="0" indent="0" algn="ctr">
              <a:buNone/>
            </a:pPr>
            <a:endParaRPr lang="en-US" dirty="0">
              <a:solidFill>
                <a:prstClr val="black"/>
              </a:solidFill>
            </a:endParaRPr>
          </a:p>
          <a:p>
            <a:pPr marL="0" indent="0" algn="ctr">
              <a:buNone/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Not so fast - the farmers buy their seeds from them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1706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666982" y="228600"/>
            <a:ext cx="5463283" cy="576072"/>
          </a:xfrm>
        </p:spPr>
        <p:txBody>
          <a:bodyPr>
            <a:normAutofit fontScale="90000"/>
          </a:bodyPr>
          <a:lstStyle/>
          <a:p>
            <a:r>
              <a:rPr lang="en-US" dirty="0"/>
              <a:t>The Green Parties Solution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578735" y="1840376"/>
            <a:ext cx="7477246" cy="41343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prstClr val="black"/>
                </a:solidFill>
              </a:rPr>
              <a:t>Assert that precision breeding </a:t>
            </a:r>
            <a:r>
              <a:rPr lang="en-US" sz="2400" i="1" dirty="0">
                <a:solidFill>
                  <a:srgbClr val="FF0000"/>
                </a:solidFill>
              </a:rPr>
              <a:t>might</a:t>
            </a:r>
            <a:r>
              <a:rPr lang="en-US" sz="2400" dirty="0">
                <a:solidFill>
                  <a:prstClr val="black"/>
                </a:solidFill>
              </a:rPr>
              <a:t> be dangerous!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prstClr val="black"/>
                </a:solidFill>
              </a:rPr>
              <a:t>The politicians and the green parties will protect</a:t>
            </a:r>
          </a:p>
          <a:p>
            <a:pPr marL="0" indent="0">
              <a:buNone/>
            </a:pPr>
            <a:r>
              <a:rPr lang="en-US" sz="2400" dirty="0">
                <a:solidFill>
                  <a:prstClr val="black"/>
                </a:solidFill>
              </a:rPr>
              <a:t>     you from this risk by banning </a:t>
            </a:r>
            <a:r>
              <a:rPr lang="en-US" sz="2400" dirty="0">
                <a:solidFill>
                  <a:srgbClr val="FF0000"/>
                </a:solidFill>
              </a:rPr>
              <a:t>growing</a:t>
            </a:r>
            <a:r>
              <a:rPr lang="en-US" sz="2400" dirty="0">
                <a:solidFill>
                  <a:prstClr val="black"/>
                </a:solidFill>
              </a:rPr>
              <a:t> GMOs</a:t>
            </a:r>
          </a:p>
          <a:p>
            <a:endParaRPr lang="en-US" sz="2400" dirty="0">
              <a:solidFill>
                <a:prstClr val="black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B050"/>
                </a:solidFill>
              </a:rPr>
              <a:t>                           Best of all</a:t>
            </a:r>
            <a:endParaRPr lang="en-US" sz="2400" dirty="0">
              <a:solidFill>
                <a:prstClr val="black"/>
              </a:solidFill>
            </a:endParaRPr>
          </a:p>
          <a:p>
            <a:endParaRPr lang="en-US" sz="2400" dirty="0">
              <a:solidFill>
                <a:prstClr val="black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>
                <a:solidFill>
                  <a:srgbClr val="00B050"/>
                </a:solidFill>
              </a:rPr>
              <a:t>This has no economic consequence for Europe !</a:t>
            </a:r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926841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599144" y="190072"/>
            <a:ext cx="5391364" cy="57607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The tragic consequences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479425" y="1725083"/>
            <a:ext cx="8185150" cy="3962704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prstClr val="black"/>
                </a:solidFill>
              </a:rPr>
              <a:t>Not content with blocking precision agriculture in Europe many politicians and NGOs like “Greenpeace” and “Friends of the Earth” are now spreading their message to the developing countries</a:t>
            </a:r>
          </a:p>
          <a:p>
            <a:endParaRPr lang="en-US" dirty="0"/>
          </a:p>
        </p:txBody>
      </p:sp>
      <p:pic>
        <p:nvPicPr>
          <p:cNvPr id="5" name="Picture 4" descr="4500382320_bcb130345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62" y="3861685"/>
            <a:ext cx="2743200" cy="1826102"/>
          </a:xfrm>
          <a:prstGeom prst="rect">
            <a:avLst/>
          </a:prstGeom>
        </p:spPr>
      </p:pic>
      <p:pic>
        <p:nvPicPr>
          <p:cNvPr id="6" name="Picture 5" descr="GP02DSS_layou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625" y="3861685"/>
            <a:ext cx="2743200" cy="1827657"/>
          </a:xfrm>
          <a:prstGeom prst="rect">
            <a:avLst/>
          </a:prstGeom>
        </p:spPr>
      </p:pic>
      <p:pic>
        <p:nvPicPr>
          <p:cNvPr id="7" name="Picture 6" descr="greenpeace-stop-gmo-invasio.ashx_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640" y="3862620"/>
            <a:ext cx="2743200" cy="182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8724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 txBox="1">
            <a:spLocks/>
          </p:cNvSpPr>
          <p:nvPr/>
        </p:nvSpPr>
        <p:spPr>
          <a:xfrm>
            <a:off x="389023" y="4227878"/>
            <a:ext cx="8331644" cy="149287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Courier New"/>
              <a:buChar char="o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Marc Van Montagu and Jeff Schell</a:t>
            </a:r>
          </a:p>
          <a:p>
            <a:endParaRPr lang="en-US" sz="2800" dirty="0"/>
          </a:p>
          <a:p>
            <a:r>
              <a:rPr lang="en-US" sz="2800" dirty="0"/>
              <a:t>Discoverers of Ti plasmid transformation </a:t>
            </a:r>
          </a:p>
          <a:p>
            <a:r>
              <a:rPr lang="en-US" sz="2800" dirty="0"/>
              <a:t>      together with Mary Dell Chilton</a:t>
            </a:r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8" name="Rectangle 7"/>
          <p:cNvSpPr/>
          <p:nvPr/>
        </p:nvSpPr>
        <p:spPr>
          <a:xfrm>
            <a:off x="-1" y="-63498"/>
            <a:ext cx="9144001" cy="109008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3147" y="749139"/>
            <a:ext cx="2272782" cy="28337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0795" y="749139"/>
            <a:ext cx="3606778" cy="2833780"/>
          </a:xfrm>
          <a:prstGeom prst="rect">
            <a:avLst/>
          </a:prstGeom>
        </p:spPr>
      </p:pic>
      <p:pic>
        <p:nvPicPr>
          <p:cNvPr id="2050" name="Picture 2" descr="Mary-Dell-Chilt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427" y="4894363"/>
            <a:ext cx="2194560" cy="165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17178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D942B4-3ABF-4B29-8D9B-8646F9BD9C16}"/>
              </a:ext>
            </a:extLst>
          </p:cNvPr>
          <p:cNvSpPr txBox="1"/>
          <p:nvPr/>
        </p:nvSpPr>
        <p:spPr>
          <a:xfrm>
            <a:off x="531628" y="935663"/>
            <a:ext cx="8293395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The sad consequences in Africa</a:t>
            </a:r>
          </a:p>
          <a:p>
            <a:pPr algn="ctr"/>
            <a:endParaRPr lang="en-US" dirty="0"/>
          </a:p>
          <a:p>
            <a:pPr algn="ctr"/>
            <a:endParaRPr lang="en-US" sz="2400" dirty="0">
              <a:solidFill>
                <a:srgbClr val="00B050"/>
              </a:solidFill>
            </a:endParaRPr>
          </a:p>
          <a:p>
            <a:pPr algn="ctr"/>
            <a:r>
              <a:rPr lang="en-US" sz="2800" b="1" dirty="0">
                <a:solidFill>
                  <a:srgbClr val="00B050"/>
                </a:solidFill>
              </a:rPr>
              <a:t>The agricultural ministers want GM crops</a:t>
            </a:r>
          </a:p>
          <a:p>
            <a:pPr algn="ctr"/>
            <a:r>
              <a:rPr lang="en-US" sz="2800" b="1" dirty="0">
                <a:solidFill>
                  <a:srgbClr val="00B050"/>
                </a:solidFill>
              </a:rPr>
              <a:t>The farmers want GM crops</a:t>
            </a:r>
          </a:p>
          <a:p>
            <a:pPr algn="ctr"/>
            <a:r>
              <a:rPr lang="en-US" sz="2800" b="1" dirty="0">
                <a:solidFill>
                  <a:srgbClr val="00B050"/>
                </a:solidFill>
              </a:rPr>
              <a:t>The citizens want better, cheaper, nutritious foods</a:t>
            </a:r>
          </a:p>
          <a:p>
            <a:pPr algn="ctr"/>
            <a:endParaRPr lang="en-US" sz="2800" dirty="0"/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But</a:t>
            </a:r>
          </a:p>
          <a:p>
            <a:pPr algn="ctr"/>
            <a:endParaRPr lang="en-US" sz="3600" dirty="0">
              <a:solidFill>
                <a:srgbClr val="FF0000"/>
              </a:solidFill>
            </a:endParaRP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Trade Ministers don’t want to lose trade with Europe</a:t>
            </a:r>
          </a:p>
          <a:p>
            <a:pPr algn="ctr"/>
            <a:endParaRPr lang="en-US" sz="2800" dirty="0">
              <a:solidFill>
                <a:srgbClr val="FF0000"/>
              </a:solidFill>
            </a:endParaRP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The result – a win for the anti-GMO activists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76145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4502944" y="3048000"/>
            <a:ext cx="18466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2pPr>
            <a:lvl3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3pPr>
            <a:lvl4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4pPr>
            <a:lvl5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4400">
              <a:solidFill>
                <a:srgbClr val="808000"/>
              </a:solidFill>
            </a:endParaRP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1600200" y="533402"/>
            <a:ext cx="5943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2pPr>
            <a:lvl3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3pPr>
            <a:lvl4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4pPr>
            <a:lvl5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de-CH" sz="2800">
              <a:solidFill>
                <a:srgbClr val="000000"/>
              </a:solidFill>
            </a:endParaRP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2171700" y="5470527"/>
            <a:ext cx="49149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2pPr>
            <a:lvl3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3pPr>
            <a:lvl4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4pPr>
            <a:lvl5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de-CH" b="1">
              <a:solidFill>
                <a:srgbClr val="FFFFCC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29916" y="6334836"/>
            <a:ext cx="27001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*Courtesy of Ingo Potrykus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885914" y="245366"/>
            <a:ext cx="3418726" cy="576072"/>
          </a:xfrm>
        </p:spPr>
        <p:txBody>
          <a:bodyPr>
            <a:normAutofit fontScale="90000"/>
          </a:bodyPr>
          <a:lstStyle/>
          <a:p>
            <a:r>
              <a:rPr lang="en-US" dirty="0"/>
              <a:t>A case study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2526586"/>
              </p:ext>
            </p:extLst>
          </p:nvPr>
        </p:nvGraphicFramePr>
        <p:xfrm>
          <a:off x="1270156" y="1827178"/>
          <a:ext cx="6834908" cy="34122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174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174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8712">
                <a:tc gridSpan="2"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F58025"/>
                          </a:solidFill>
                          <a:effectLst/>
                          <a:latin typeface="Helvetica"/>
                          <a:cs typeface="Helvetica"/>
                        </a:rPr>
                        <a:t>Vitamin A-deficiency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8712">
                <a:tc gridSpan="2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b="0" dirty="0">
                          <a:solidFill>
                            <a:schemeClr val="tx1"/>
                          </a:solidFill>
                          <a:effectLst/>
                          <a:latin typeface="Helvetica"/>
                          <a:cs typeface="Helvetica"/>
                        </a:rPr>
                        <a:t>Global population mortality (in millions)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8712">
                <a:tc>
                  <a:txBody>
                    <a:bodyPr/>
                    <a:lstStyle/>
                    <a:p>
                      <a:r>
                        <a:rPr lang="de-DE" sz="2000" b="1" dirty="0">
                          <a:solidFill>
                            <a:srgbClr val="FF0000"/>
                          </a:solidFill>
                          <a:effectLst/>
                          <a:latin typeface="Helvetica"/>
                          <a:cs typeface="Helvetica"/>
                        </a:rPr>
                        <a:t>Vitamin A-</a:t>
                      </a:r>
                      <a:r>
                        <a:rPr lang="de-DE" sz="2000" b="1" dirty="0" err="1">
                          <a:solidFill>
                            <a:srgbClr val="FF0000"/>
                          </a:solidFill>
                          <a:effectLst/>
                          <a:latin typeface="Helvetica"/>
                          <a:cs typeface="Helvetica"/>
                        </a:rPr>
                        <a:t>deficiency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b="1" dirty="0">
                          <a:solidFill>
                            <a:srgbClr val="FF0000"/>
                          </a:solidFill>
                          <a:effectLst/>
                          <a:latin typeface="Helvetica"/>
                          <a:cs typeface="Helvetica"/>
                        </a:rPr>
                        <a:t>1.9-2.7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8712">
                <a:tc>
                  <a:txBody>
                    <a:bodyPr/>
                    <a:lstStyle/>
                    <a:p>
                      <a:r>
                        <a:rPr lang="de-DE" sz="2000" b="0" dirty="0">
                          <a:solidFill>
                            <a:schemeClr val="accent1"/>
                          </a:solidFill>
                          <a:effectLst/>
                          <a:latin typeface="Helvetica"/>
                          <a:cs typeface="Helvetica"/>
                        </a:rPr>
                        <a:t>HIV/Aids</a:t>
                      </a:r>
                      <a:endParaRPr lang="en-US" sz="2000" b="0" dirty="0">
                        <a:solidFill>
                          <a:schemeClr val="accent1"/>
                        </a:solidFill>
                        <a:effectLst/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chemeClr val="accent1"/>
                          </a:solidFill>
                          <a:effectLst/>
                          <a:latin typeface="Helvetica"/>
                          <a:cs typeface="Helvetica"/>
                        </a:rPr>
                        <a:t>1.7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8712">
                <a:tc>
                  <a:txBody>
                    <a:bodyPr/>
                    <a:lstStyle/>
                    <a:p>
                      <a:r>
                        <a:rPr lang="de-DE" sz="2000" b="0" dirty="0" err="1">
                          <a:solidFill>
                            <a:schemeClr val="accent1"/>
                          </a:solidFill>
                          <a:effectLst/>
                          <a:latin typeface="Helvetica"/>
                          <a:cs typeface="Helvetica"/>
                        </a:rPr>
                        <a:t>Tuberculosis</a:t>
                      </a:r>
                      <a:endParaRPr lang="en-US" sz="2000" b="0" dirty="0">
                        <a:solidFill>
                          <a:schemeClr val="accent1"/>
                        </a:solidFill>
                        <a:effectLst/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chemeClr val="accent1"/>
                          </a:solidFill>
                          <a:effectLst/>
                          <a:latin typeface="Helvetica"/>
                          <a:cs typeface="Helvetica"/>
                        </a:rPr>
                        <a:t>1.4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8712">
                <a:tc>
                  <a:txBody>
                    <a:bodyPr/>
                    <a:lstStyle/>
                    <a:p>
                      <a:r>
                        <a:rPr lang="de-DE" sz="2000" b="0" dirty="0">
                          <a:solidFill>
                            <a:schemeClr val="accent1"/>
                          </a:solidFill>
                          <a:effectLst/>
                          <a:latin typeface="Helvetica"/>
                          <a:cs typeface="Helvetica"/>
                        </a:rPr>
                        <a:t> Malaria</a:t>
                      </a:r>
                      <a:endParaRPr lang="en-US" sz="2000" b="0" dirty="0">
                        <a:solidFill>
                          <a:schemeClr val="accent1"/>
                        </a:solidFill>
                        <a:effectLst/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chemeClr val="accent1"/>
                          </a:solidFill>
                          <a:effectLst/>
                          <a:latin typeface="Helvetica"/>
                          <a:cs typeface="Helvetica"/>
                        </a:rPr>
                        <a:t>0.75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56534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058" y="1603992"/>
            <a:ext cx="4784942" cy="4253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 rot="10800000" flipH="1" flipV="1">
            <a:off x="6889749" y="6238934"/>
            <a:ext cx="22542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B3D3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Courtesy of Ingo Potrykus</a:t>
            </a: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3280025" y="228600"/>
            <a:ext cx="2812551" cy="576072"/>
          </a:xfrm>
        </p:spPr>
        <p:txBody>
          <a:bodyPr>
            <a:normAutofit fontScale="90000"/>
          </a:bodyPr>
          <a:lstStyle/>
          <a:p>
            <a:r>
              <a:rPr lang="en-US" dirty="0"/>
              <a:t>Golden 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0"/>
          </p:nvPr>
        </p:nvSpPr>
        <p:spPr>
          <a:xfrm>
            <a:off x="0" y="1371601"/>
            <a:ext cx="5406571" cy="41891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70C0"/>
                </a:solidFill>
              </a:rPr>
              <a:t>A new source of Vitamin A</a:t>
            </a:r>
          </a:p>
          <a:p>
            <a:pPr marL="0" indent="0">
              <a:buNone/>
            </a:pPr>
            <a:endParaRPr lang="en-US" sz="2400" dirty="0">
              <a:solidFill>
                <a:srgbClr val="3B3D3C"/>
              </a:solidFill>
            </a:endParaRPr>
          </a:p>
          <a:p>
            <a:pPr marL="0" indent="0">
              <a:buNone/>
            </a:pPr>
            <a:r>
              <a:rPr lang="en-US" sz="2400" dirty="0"/>
              <a:t>Ingo Potrykus, ETH Zurich</a:t>
            </a:r>
          </a:p>
          <a:p>
            <a:pPr marL="0" indent="0">
              <a:buNone/>
            </a:pPr>
            <a:r>
              <a:rPr lang="en-US" sz="2400" dirty="0"/>
              <a:t>Peter Beyer, U. Freiburg</a:t>
            </a:r>
          </a:p>
          <a:p>
            <a:pPr marL="0" indent="0">
              <a:buNone/>
            </a:pPr>
            <a:endParaRPr lang="en-US" sz="2400" dirty="0">
              <a:solidFill>
                <a:srgbClr val="3B3D3C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70C0"/>
                </a:solidFill>
              </a:rPr>
              <a:t>  Introduce the genes for 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70C0"/>
                </a:solidFill>
              </a:rPr>
              <a:t>     </a:t>
            </a:r>
            <a:r>
              <a:rPr lang="el-GR" sz="2400" dirty="0">
                <a:solidFill>
                  <a:srgbClr val="0070C0"/>
                </a:solidFill>
              </a:rPr>
              <a:t>β</a:t>
            </a:r>
            <a:r>
              <a:rPr lang="en-US" sz="2400" dirty="0">
                <a:solidFill>
                  <a:srgbClr val="0070C0"/>
                </a:solidFill>
              </a:rPr>
              <a:t>-carotene into rice</a:t>
            </a:r>
          </a:p>
        </p:txBody>
      </p:sp>
    </p:spTree>
    <p:extLst>
      <p:ext uri="{BB962C8B-B14F-4D97-AF65-F5344CB8AC3E}">
        <p14:creationId xmlns:p14="http://schemas.microsoft.com/office/powerpoint/2010/main" val="14460225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4502944" y="3048000"/>
            <a:ext cx="18466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2pPr>
            <a:lvl3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3pPr>
            <a:lvl4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4pPr>
            <a:lvl5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CH" sz="4400" b="0" i="0" u="none" strike="noStrike" kern="1200" cap="none" spc="0" normalizeH="0" baseline="0" noProof="0">
              <a:ln>
                <a:noFill/>
              </a:ln>
              <a:solidFill>
                <a:srgbClr val="808000"/>
              </a:solidFill>
              <a:effectLst/>
              <a:uLnTx/>
              <a:uFillTx/>
              <a:latin typeface="Times New Roman" panose="02020603050405020304" pitchFamily="18" charset="0"/>
              <a:ea typeface="ヒラギノ角ゴ Pro W3" charset="-128"/>
              <a:cs typeface="+mn-cs"/>
            </a:endParaRP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1714500" y="1143002"/>
            <a:ext cx="5486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2pPr>
            <a:lvl3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3pPr>
            <a:lvl4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4pPr>
            <a:lvl5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CH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ヒラギノ角ゴ Pro W3" charset="-128"/>
              <a:cs typeface="+mn-cs"/>
            </a:endParaRP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1600200" y="533402"/>
            <a:ext cx="5943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2pPr>
            <a:lvl3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3pPr>
            <a:lvl4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4pPr>
            <a:lvl5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CH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ヒラギノ角ゴ Pro W3" charset="-128"/>
              <a:cs typeface="+mn-cs"/>
            </a:endParaRP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2131219" y="273845"/>
            <a:ext cx="47434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2pPr>
            <a:lvl3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3pPr>
            <a:lvl4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4pPr>
            <a:lvl5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CH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ヒラギノ角ゴ Pro W3" charset="-128"/>
              <a:cs typeface="+mn-cs"/>
            </a:endParaRP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2171700" y="5470527"/>
            <a:ext cx="49149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2pPr>
            <a:lvl3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3pPr>
            <a:lvl4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4pPr>
            <a:lvl5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CH" sz="2000" b="1" i="0" u="none" strike="noStrike" kern="1200" cap="none" spc="0" normalizeH="0" baseline="0" noProof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-128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74669" y="6286953"/>
            <a:ext cx="24498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B3D3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Courtesy of Ingo Potrykus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943546" y="214316"/>
            <a:ext cx="3028308" cy="576072"/>
          </a:xfrm>
        </p:spPr>
        <p:txBody>
          <a:bodyPr>
            <a:normAutofit fontScale="90000"/>
          </a:bodyPr>
          <a:lstStyle/>
          <a:p>
            <a:r>
              <a:rPr lang="en-US" dirty="0"/>
              <a:t>Golden Rice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0"/>
          </p:nvPr>
        </p:nvSpPr>
        <p:spPr>
          <a:xfrm>
            <a:off x="525991" y="1402558"/>
            <a:ext cx="8618009" cy="4189186"/>
          </a:xfrm>
        </p:spPr>
        <p:txBody>
          <a:bodyPr>
            <a:noAutofit/>
          </a:bodyPr>
          <a:lstStyle/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de-CH" sz="2200" dirty="0">
              <a:solidFill>
                <a:srgbClr val="3B3D3C"/>
              </a:solidFill>
            </a:endParaRPr>
          </a:p>
          <a:p>
            <a:pPr mar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de-CH" sz="2200" dirty="0">
                <a:solidFill>
                  <a:srgbClr val="0070C0"/>
                </a:solidFill>
              </a:rPr>
              <a:t>Became a reality in February, 1999. </a:t>
            </a:r>
          </a:p>
          <a:p>
            <a:pPr mar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de-CH" sz="2200" dirty="0">
              <a:solidFill>
                <a:srgbClr val="3B3D3C"/>
              </a:solidFill>
            </a:endParaRPr>
          </a:p>
          <a:p>
            <a:pPr mar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de-CH" sz="2200" dirty="0">
                <a:solidFill>
                  <a:srgbClr val="3B3D3C"/>
                </a:solidFill>
              </a:rPr>
              <a:t>Could have been in the field within 2-5 years, beginning to save children from blindness and death.</a:t>
            </a:r>
          </a:p>
          <a:p>
            <a:pPr mar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de-CH" sz="2200" dirty="0">
              <a:solidFill>
                <a:srgbClr val="3B3D3C"/>
              </a:solidFill>
            </a:endParaRPr>
          </a:p>
          <a:p>
            <a:pPr mar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de-CH" sz="2200" dirty="0">
                <a:solidFill>
                  <a:srgbClr val="3B3D3C"/>
                </a:solidFill>
              </a:rPr>
              <a:t>But it’s a </a:t>
            </a:r>
            <a:r>
              <a:rPr lang="de-CH" sz="2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GMO</a:t>
            </a:r>
            <a:r>
              <a:rPr lang="de-CH" sz="1000" dirty="0">
                <a:solidFill>
                  <a:srgbClr val="3B3D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2200" dirty="0">
                <a:solidFill>
                  <a:srgbClr val="3B3D3C"/>
                </a:solidFill>
              </a:rPr>
              <a:t>and only now will it soon be available in Bangladesh.</a:t>
            </a:r>
          </a:p>
          <a:p>
            <a:pPr mar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de-CH" sz="2200" dirty="0">
              <a:solidFill>
                <a:srgbClr val="3B3D3C"/>
              </a:solidFill>
            </a:endParaRPr>
          </a:p>
          <a:p>
            <a:pPr mar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de-CH" sz="2200" dirty="0">
                <a:solidFill>
                  <a:srgbClr val="3B3D3C"/>
                </a:solidFill>
              </a:rPr>
              <a:t>Why?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de-CH" sz="2200" dirty="0">
              <a:solidFill>
                <a:srgbClr val="3B3D3C"/>
              </a:solidFill>
            </a:endParaRPr>
          </a:p>
          <a:p>
            <a:pPr mar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de-CH" sz="2200" dirty="0">
                <a:solidFill>
                  <a:srgbClr val="FF0000"/>
                </a:solidFill>
              </a:rPr>
              <a:t>Multiple years of delay due to regulation and opposition</a:t>
            </a:r>
            <a:r>
              <a:rPr lang="de-CH" sz="2200" dirty="0">
                <a:solidFill>
                  <a:srgbClr val="3B3D3C"/>
                </a:solidFill>
              </a:rPr>
              <a:t>.</a:t>
            </a:r>
            <a:endParaRPr lang="de-DE" sz="2200" dirty="0">
              <a:solidFill>
                <a:srgbClr val="3B3D3C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endParaRPr lang="en-US" sz="2200" dirty="0">
              <a:solidFill>
                <a:srgbClr val="3B3D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4166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570" y="998611"/>
            <a:ext cx="2599908" cy="3466544"/>
          </a:xfrm>
          <a:prstGeom prst="rect">
            <a:avLst/>
          </a:prstGeom>
        </p:spPr>
      </p:pic>
      <p:pic>
        <p:nvPicPr>
          <p:cNvPr id="3" name="Picture 4" descr="A map of Afric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85" y="1074095"/>
            <a:ext cx="2124089" cy="208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49387" y="1646265"/>
            <a:ext cx="3205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err="1"/>
              <a:t>Xanthomonas</a:t>
            </a:r>
            <a:r>
              <a:rPr lang="en-US" sz="2400" b="1" dirty="0"/>
              <a:t> wilt</a:t>
            </a:r>
          </a:p>
          <a:p>
            <a:pPr algn="ctr"/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53414" y="3421546"/>
            <a:ext cx="8395064" cy="2793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No natural varieties are resistant so no</a:t>
            </a:r>
          </a:p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         traditional breeding solution       </a:t>
            </a:r>
          </a:p>
          <a:p>
            <a:pPr algn="ctr"/>
            <a:endParaRPr lang="en-US" sz="1350" dirty="0">
              <a:latin typeface="Calibri" panose="020F0502020204030204" pitchFamily="34" charset="0"/>
            </a:endParaRPr>
          </a:p>
          <a:p>
            <a:r>
              <a:rPr lang="en-US" sz="3000" b="1" dirty="0">
                <a:solidFill>
                  <a:srgbClr val="00B050"/>
                </a:solidFill>
                <a:latin typeface="Calibri" panose="020F0502020204030204" pitchFamily="34" charset="0"/>
              </a:rPr>
              <a:t>BUT</a:t>
            </a:r>
          </a:p>
          <a:p>
            <a:r>
              <a:rPr lang="en-US" sz="2100" b="1" dirty="0">
                <a:solidFill>
                  <a:srgbClr val="00B050"/>
                </a:solidFill>
                <a:latin typeface="Calibri" panose="020F0502020204030204" pitchFamily="34" charset="0"/>
              </a:rPr>
              <a:t>Sweet pepper is resistant to </a:t>
            </a:r>
            <a:r>
              <a:rPr lang="en-US" sz="2100" b="1" i="1" dirty="0">
                <a:solidFill>
                  <a:srgbClr val="00B050"/>
                </a:solidFill>
                <a:latin typeface="Calibri" panose="020F0502020204030204" pitchFamily="34" charset="0"/>
              </a:rPr>
              <a:t>Xanthomonas campestris </a:t>
            </a:r>
            <a:r>
              <a:rPr lang="en-US" sz="2100" b="1" dirty="0">
                <a:solidFill>
                  <a:srgbClr val="00B050"/>
                </a:solidFill>
                <a:latin typeface="Calibri" panose="020F0502020204030204" pitchFamily="34" charset="0"/>
              </a:rPr>
              <a:t>and two genes are known that mediate this resistance.  Using precision techniques these genes have been transferred to banana and these modified bananas are now beginning field trials.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41600" y="222862"/>
            <a:ext cx="497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The Banana Problem</a:t>
            </a:r>
          </a:p>
        </p:txBody>
      </p:sp>
    </p:spTree>
    <p:extLst>
      <p:ext uri="{BB962C8B-B14F-4D97-AF65-F5344CB8AC3E}">
        <p14:creationId xmlns:p14="http://schemas.microsoft.com/office/powerpoint/2010/main" val="27068843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90" y="742181"/>
            <a:ext cx="8433639" cy="542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3118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Bangladesh: </a:t>
            </a:r>
            <a:r>
              <a:rPr lang="en-US" dirty="0" err="1"/>
              <a:t>Bt</a:t>
            </a:r>
            <a:r>
              <a:rPr lang="en-US" dirty="0"/>
              <a:t> eggplant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26942" y="6603227"/>
            <a:ext cx="265470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courtesy of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Arif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Hossain/Cornell Alliance for Science</a:t>
            </a:r>
          </a:p>
        </p:txBody>
      </p:sp>
    </p:spTree>
    <p:extLst>
      <p:ext uri="{BB962C8B-B14F-4D97-AF65-F5344CB8AC3E}">
        <p14:creationId xmlns:p14="http://schemas.microsoft.com/office/powerpoint/2010/main" val="1953531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72003" y="857250"/>
            <a:ext cx="48722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300" b="1" dirty="0">
                <a:solidFill>
                  <a:srgbClr val="000000"/>
                </a:solidFill>
                <a:latin typeface="Times New Roman"/>
                <a:cs typeface="Times New Roman"/>
              </a:rPr>
              <a:t>Hawaiian papayas</a:t>
            </a:r>
          </a:p>
          <a:p>
            <a:pPr defTabSz="685800"/>
            <a:r>
              <a:rPr lang="en-US" sz="3300" dirty="0">
                <a:solidFill>
                  <a:srgbClr val="000000"/>
                </a:solidFill>
                <a:latin typeface="Times New Roman"/>
                <a:cs typeface="Times New Roman"/>
              </a:rPr>
              <a:t>     </a:t>
            </a:r>
            <a:r>
              <a:rPr lang="en-US" sz="2700" dirty="0">
                <a:solidFill>
                  <a:srgbClr val="000000"/>
                </a:solidFill>
                <a:latin typeface="Times New Roman"/>
                <a:cs typeface="Times New Roman"/>
              </a:rPr>
              <a:t>Almost a disaster</a:t>
            </a:r>
          </a:p>
        </p:txBody>
      </p:sp>
      <p:pic>
        <p:nvPicPr>
          <p:cNvPr id="1026" name="Picture 2" descr="Image result for Hawaii 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73" y="2005373"/>
            <a:ext cx="4450556" cy="335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8291" y="1549705"/>
            <a:ext cx="2311880" cy="213087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919653" y="3898468"/>
            <a:ext cx="4289157" cy="1457325"/>
            <a:chOff x="1280202" y="2457450"/>
            <a:chExt cx="5718876" cy="19431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02" y="2457450"/>
              <a:ext cx="3051876" cy="1943100"/>
            </a:xfrm>
            <a:prstGeom prst="rect">
              <a:avLst/>
            </a:prstGeom>
            <a:ln w="12700">
              <a:solidFill>
                <a:schemeClr val="bg2"/>
              </a:solidFill>
            </a:ln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32078" y="2457450"/>
              <a:ext cx="2667000" cy="1943100"/>
            </a:xfrm>
            <a:prstGeom prst="rect">
              <a:avLst/>
            </a:prstGeom>
            <a:ln w="12700">
              <a:solidFill>
                <a:schemeClr val="bg2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656448700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37523" y="1193151"/>
            <a:ext cx="6634065" cy="4909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700" b="1" dirty="0">
                <a:solidFill>
                  <a:srgbClr val="0000FF"/>
                </a:solidFill>
                <a:latin typeface="Times New Roman"/>
                <a:cs typeface="Times New Roman"/>
              </a:rPr>
              <a:t>    GMO Papaya saves the Hawaiian crop</a:t>
            </a:r>
          </a:p>
          <a:p>
            <a:pPr defTabSz="685800"/>
            <a:endParaRPr lang="en-US" sz="2700" b="1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defTabSz="685800"/>
            <a:r>
              <a:rPr lang="en-US" sz="2100" dirty="0">
                <a:solidFill>
                  <a:srgbClr val="000000"/>
                </a:solidFill>
                <a:latin typeface="Times New Roman"/>
                <a:cs typeface="Times New Roman"/>
              </a:rPr>
              <a:t>In the 1990s, Hawaiian papaya trees were plagued by the </a:t>
            </a:r>
            <a:r>
              <a:rPr lang="en-US" sz="2100" dirty="0">
                <a:solidFill>
                  <a:srgbClr val="000000"/>
                </a:solidFill>
                <a:latin typeface="Times New Roman"/>
                <a:cs typeface="Times New Roman"/>
                <a:hlinkClick r:id="rId2"/>
              </a:rPr>
              <a:t>ringspot virus</a:t>
            </a:r>
            <a:r>
              <a:rPr lang="en-US" sz="2100" dirty="0">
                <a:solidFill>
                  <a:srgbClr val="000000"/>
                </a:solidFill>
                <a:latin typeface="Times New Roman"/>
                <a:cs typeface="Times New Roman"/>
              </a:rPr>
              <a:t> which decimated half the crop in the state.</a:t>
            </a:r>
          </a:p>
          <a:p>
            <a:pPr defTabSz="685800"/>
            <a:r>
              <a:rPr lang="en-US" sz="21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</a:p>
          <a:p>
            <a:pPr defTabSz="685800"/>
            <a:r>
              <a:rPr lang="en-US" sz="2100" dirty="0">
                <a:solidFill>
                  <a:srgbClr val="000000"/>
                </a:solidFill>
                <a:latin typeface="Times New Roman"/>
                <a:cs typeface="Times New Roman"/>
              </a:rPr>
              <a:t>In 1998, Dennis Gonsalves from the University of Hawaii developed a transgenic fruit called Rainbow papaya, which is resistant to the virus. </a:t>
            </a:r>
          </a:p>
          <a:p>
            <a:pPr defTabSz="685800"/>
            <a:endParaRPr lang="en-US" sz="21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defTabSz="685800"/>
            <a:r>
              <a:rPr lang="en-US" sz="2100" dirty="0">
                <a:solidFill>
                  <a:srgbClr val="000000"/>
                </a:solidFill>
                <a:latin typeface="Times New Roman"/>
                <a:cs typeface="Times New Roman"/>
              </a:rPr>
              <a:t>Now </a:t>
            </a:r>
            <a:r>
              <a:rPr lang="en-US" sz="2100" dirty="0">
                <a:solidFill>
                  <a:srgbClr val="000000"/>
                </a:solidFill>
                <a:latin typeface="Times New Roman"/>
                <a:cs typeface="Times New Roman"/>
                <a:hlinkClick r:id="rId3"/>
              </a:rPr>
              <a:t>77 percent of the crop</a:t>
            </a:r>
            <a:r>
              <a:rPr lang="en-US" sz="2100" dirty="0">
                <a:solidFill>
                  <a:srgbClr val="000000"/>
                </a:solidFill>
                <a:latin typeface="Times New Roman"/>
                <a:cs typeface="Times New Roman"/>
              </a:rPr>
              <a:t> grown in Hawaii is genetically engineered and being eaten in the USA.</a:t>
            </a:r>
          </a:p>
          <a:p>
            <a:pPr defTabSz="685800"/>
            <a:endParaRPr lang="en-US" sz="21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defTabSz="685800"/>
            <a:endParaRPr lang="en-US" sz="2100" b="1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ctr" defTabSz="685800"/>
            <a:r>
              <a:rPr lang="en-US" sz="2800" b="1" dirty="0">
                <a:solidFill>
                  <a:srgbClr val="FF0000"/>
                </a:solidFill>
                <a:latin typeface="Times New Roman"/>
                <a:cs typeface="Times New Roman"/>
              </a:rPr>
              <a:t>But in Thailand this solution is banned</a:t>
            </a:r>
          </a:p>
        </p:txBody>
      </p:sp>
    </p:spTree>
    <p:extLst>
      <p:ext uri="{BB962C8B-B14F-4D97-AF65-F5344CB8AC3E}">
        <p14:creationId xmlns:p14="http://schemas.microsoft.com/office/powerpoint/2010/main" val="506554264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16775" y="1589339"/>
            <a:ext cx="622576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en-US" sz="2100" dirty="0">
                <a:solidFill>
                  <a:srgbClr val="FF0000"/>
                </a:solidFill>
                <a:latin typeface="Arial"/>
              </a:rPr>
              <a:t>If you don’t want to eat foods derived by GM techniques, then don’t. It’s your choice</a:t>
            </a:r>
          </a:p>
          <a:p>
            <a:pPr algn="ctr" defTabSz="342900"/>
            <a:endParaRPr lang="en-US" sz="2100" dirty="0">
              <a:solidFill>
                <a:srgbClr val="3B3D3C"/>
              </a:solidFill>
              <a:latin typeface="Arial"/>
            </a:endParaRPr>
          </a:p>
          <a:p>
            <a:pPr algn="ctr" defTabSz="342900"/>
            <a:r>
              <a:rPr lang="en-US" sz="2100" dirty="0">
                <a:solidFill>
                  <a:srgbClr val="FF0000"/>
                </a:solidFill>
                <a:latin typeface="Arial"/>
              </a:rPr>
              <a:t>But don’t </a:t>
            </a:r>
            <a:r>
              <a:rPr lang="en-US" sz="2100" u="sng" dirty="0">
                <a:solidFill>
                  <a:srgbClr val="FF0000"/>
                </a:solidFill>
                <a:latin typeface="Arial"/>
              </a:rPr>
              <a:t>pretend</a:t>
            </a:r>
            <a:r>
              <a:rPr lang="en-US" sz="2100" dirty="0">
                <a:solidFill>
                  <a:srgbClr val="FF0000"/>
                </a:solidFill>
                <a:latin typeface="Arial"/>
              </a:rPr>
              <a:t> such foods </a:t>
            </a:r>
            <a:r>
              <a:rPr lang="en-US" sz="2100" u="sng" dirty="0">
                <a:solidFill>
                  <a:srgbClr val="FF0000"/>
                </a:solidFill>
                <a:latin typeface="Arial"/>
              </a:rPr>
              <a:t>are</a:t>
            </a:r>
            <a:r>
              <a:rPr lang="en-US" sz="2100" dirty="0">
                <a:solidFill>
                  <a:srgbClr val="FF0000"/>
                </a:solidFill>
                <a:latin typeface="Arial"/>
              </a:rPr>
              <a:t> dangerous</a:t>
            </a:r>
          </a:p>
          <a:p>
            <a:pPr algn="ctr" defTabSz="342900"/>
            <a:endParaRPr lang="en-US" sz="2100" dirty="0">
              <a:solidFill>
                <a:srgbClr val="FF0000"/>
              </a:solidFill>
              <a:latin typeface="Arial"/>
            </a:endParaRPr>
          </a:p>
          <a:p>
            <a:pPr algn="ctr" defTabSz="342900"/>
            <a:endParaRPr lang="en-US" sz="2100" dirty="0">
              <a:solidFill>
                <a:srgbClr val="3B3D3C"/>
              </a:solidFill>
              <a:latin typeface="Arial"/>
            </a:endParaRPr>
          </a:p>
          <a:p>
            <a:pPr algn="ctr" defTabSz="342900"/>
            <a:r>
              <a:rPr lang="en-US" sz="2700" b="1" dirty="0">
                <a:solidFill>
                  <a:srgbClr val="00B050"/>
                </a:solidFill>
                <a:latin typeface="Arial"/>
              </a:rPr>
              <a:t>And remember if anything</a:t>
            </a:r>
          </a:p>
          <a:p>
            <a:pPr algn="ctr" defTabSz="342900"/>
            <a:endParaRPr lang="en-US" sz="2700" dirty="0">
              <a:solidFill>
                <a:srgbClr val="3B3D3C"/>
              </a:solidFill>
              <a:latin typeface="Arial"/>
            </a:endParaRPr>
          </a:p>
          <a:p>
            <a:pPr algn="ctr" defTabSz="342900"/>
            <a:r>
              <a:rPr lang="en-US" sz="2700" b="1" dirty="0">
                <a:solidFill>
                  <a:srgbClr val="00B050"/>
                </a:solidFill>
                <a:latin typeface="Arial"/>
              </a:rPr>
              <a:t>They are probably safer than traditional foods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8499" y="246580"/>
            <a:ext cx="8352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Food choice is a luxury of  the developed world</a:t>
            </a:r>
          </a:p>
        </p:txBody>
      </p:sp>
    </p:spTree>
    <p:extLst>
      <p:ext uri="{BB962C8B-B14F-4D97-AF65-F5344CB8AC3E}">
        <p14:creationId xmlns:p14="http://schemas.microsoft.com/office/powerpoint/2010/main" val="29684313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9704" y="1317522"/>
            <a:ext cx="650895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Remember that for the 800 million who go to bed hungry at night</a:t>
            </a:r>
          </a:p>
          <a:p>
            <a:pPr algn="ctr"/>
            <a:endParaRPr lang="en-US" sz="3200" b="1" dirty="0"/>
          </a:p>
          <a:p>
            <a:endParaRPr lang="en-US" dirty="0"/>
          </a:p>
          <a:p>
            <a:endParaRPr lang="en-US" dirty="0"/>
          </a:p>
          <a:p>
            <a:pPr algn="ctr"/>
            <a:r>
              <a:rPr lang="en-US" dirty="0"/>
              <a:t> </a:t>
            </a:r>
            <a:r>
              <a:rPr lang="en-US" sz="6000" b="1" dirty="0">
                <a:solidFill>
                  <a:schemeClr val="accent1">
                    <a:lumMod val="75000"/>
                  </a:schemeClr>
                </a:solidFill>
              </a:rPr>
              <a:t>FOOD is MEDICINE</a:t>
            </a:r>
          </a:p>
        </p:txBody>
      </p:sp>
    </p:spTree>
    <p:extLst>
      <p:ext uri="{BB962C8B-B14F-4D97-AF65-F5344CB8AC3E}">
        <p14:creationId xmlns:p14="http://schemas.microsoft.com/office/powerpoint/2010/main" val="40163468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346767" y="228600"/>
            <a:ext cx="3868838" cy="57607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Science Facts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850900" y="1676400"/>
            <a:ext cx="7365999" cy="4610099"/>
          </a:xfrm>
        </p:spPr>
        <p:txBody>
          <a:bodyPr>
            <a:normAutofit lnSpcReduction="10000"/>
          </a:bodyPr>
          <a:lstStyle/>
          <a:p>
            <a:endParaRPr lang="en-US" sz="2100" dirty="0">
              <a:latin typeface="Calibri" panose="020F0502020204030204" pitchFamily="34" charset="0"/>
            </a:endParaRPr>
          </a:p>
          <a:p>
            <a:pPr marL="0" indent="0" algn="ctr">
              <a:buClr>
                <a:schemeClr val="tx1"/>
              </a:buClr>
              <a:buNone/>
            </a:pP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For </a:t>
            </a:r>
            <a:r>
              <a:rPr lang="en-US" sz="2800" b="1" u="sng" dirty="0">
                <a:solidFill>
                  <a:srgbClr val="FF0000"/>
                </a:solidFill>
                <a:latin typeface="Calibri" panose="020F0502020204030204" pitchFamily="34" charset="0"/>
              </a:rPr>
              <a:t>developed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 countries food is not a problem.</a:t>
            </a:r>
          </a:p>
          <a:p>
            <a:pPr marL="0" indent="0" algn="ctr">
              <a:buClr>
                <a:schemeClr val="tx1"/>
              </a:buClr>
              <a:buNone/>
            </a:pPr>
            <a:endParaRPr lang="en-US" sz="2100" b="1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0" indent="0" algn="ctr">
              <a:buClr>
                <a:schemeClr val="tx1"/>
              </a:buClr>
              <a:buNone/>
            </a:pPr>
            <a:endParaRPr lang="en-US" sz="2100" b="1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0" indent="0" algn="ctr">
              <a:buClr>
                <a:schemeClr val="tx1"/>
              </a:buClr>
              <a:buNone/>
            </a:pPr>
            <a:r>
              <a:rPr lang="en-US" sz="2800" b="1" dirty="0">
                <a:solidFill>
                  <a:schemeClr val="accent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We must never forget the consequences of our actions for the </a:t>
            </a:r>
            <a:r>
              <a:rPr lang="en-US" sz="2800" b="1" u="sng" dirty="0">
                <a:solidFill>
                  <a:schemeClr val="accent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developing</a:t>
            </a:r>
            <a:r>
              <a:rPr lang="en-US" sz="2800" b="1" dirty="0">
                <a:solidFill>
                  <a:schemeClr val="accent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 countries</a:t>
            </a:r>
          </a:p>
          <a:p>
            <a:pPr marL="0" indent="0" algn="ctr">
              <a:buClr>
                <a:schemeClr val="tx1"/>
              </a:buClr>
              <a:buNone/>
            </a:pPr>
            <a:endParaRPr lang="en-US" sz="2800" b="1" dirty="0">
              <a:solidFill>
                <a:schemeClr val="accent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  <a:p>
            <a:pPr marL="0" indent="0" algn="ctr">
              <a:buClr>
                <a:schemeClr val="tx1"/>
              </a:buClr>
              <a:buNone/>
            </a:pPr>
            <a:endParaRPr lang="en-US" sz="2100" b="1" dirty="0">
              <a:latin typeface="Calibri" panose="020F0502020204030204" pitchFamily="34" charset="0"/>
            </a:endParaRPr>
          </a:p>
          <a:p>
            <a:pPr marL="0" indent="0" algn="ctr">
              <a:buClr>
                <a:schemeClr val="tx1"/>
              </a:buClr>
              <a:buNone/>
            </a:pPr>
            <a:r>
              <a:rPr lang="en-US" sz="3000" b="1" dirty="0">
                <a:solidFill>
                  <a:srgbClr val="00B050"/>
                </a:solidFill>
                <a:latin typeface="Calibri" panose="020F0502020204030204" pitchFamily="34" charset="0"/>
              </a:rPr>
              <a:t>We need more science in politics</a:t>
            </a:r>
          </a:p>
          <a:p>
            <a:pPr marL="0" indent="0" algn="ctr">
              <a:buClr>
                <a:schemeClr val="tx1"/>
              </a:buClr>
              <a:buNone/>
            </a:pPr>
            <a:r>
              <a:rPr lang="en-US" sz="3000" b="1" dirty="0">
                <a:solidFill>
                  <a:srgbClr val="00B050"/>
                </a:solidFill>
                <a:latin typeface="Calibri" panose="020F0502020204030204" pitchFamily="34" charset="0"/>
              </a:rPr>
              <a:t>And less politics in science</a:t>
            </a:r>
          </a:p>
        </p:txBody>
      </p:sp>
    </p:spTree>
    <p:extLst>
      <p:ext uri="{BB962C8B-B14F-4D97-AF65-F5344CB8AC3E}">
        <p14:creationId xmlns:p14="http://schemas.microsoft.com/office/powerpoint/2010/main" val="18651893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996950" y="228600"/>
            <a:ext cx="7315200" cy="576072"/>
          </a:xfrm>
        </p:spPr>
        <p:txBody>
          <a:bodyPr>
            <a:normAutofit fontScale="90000"/>
          </a:bodyPr>
          <a:lstStyle/>
          <a:p>
            <a:r>
              <a:rPr lang="en-US" dirty="0"/>
              <a:t>Actions needed around the world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729673" y="1885950"/>
            <a:ext cx="7509164" cy="3448049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en-US" sz="5100" b="1" dirty="0">
                <a:solidFill>
                  <a:srgbClr val="0070C0"/>
                </a:solidFill>
                <a:latin typeface="Calibri" panose="020F0502020204030204" pitchFamily="34" charset="0"/>
              </a:rPr>
              <a:t>Politicians should listen to the scientists they fund</a:t>
            </a:r>
          </a:p>
          <a:p>
            <a:pPr marL="0" indent="0" algn="ctr">
              <a:buNone/>
            </a:pPr>
            <a:endParaRPr lang="en-US" sz="5100" b="1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marL="0" indent="0" algn="ctr">
              <a:buNone/>
            </a:pPr>
            <a:endParaRPr lang="en-US" sz="3825" b="1" dirty="0"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sz="5100" b="1" dirty="0">
                <a:solidFill>
                  <a:srgbClr val="0070C0"/>
                </a:solidFill>
                <a:latin typeface="Calibri" panose="020F0502020204030204" pitchFamily="34" charset="0"/>
              </a:rPr>
              <a:t>Stop supporting the idea that foods produced by precision breeding methods must be inherently more dangerous than traditional methods, when science shows they are not</a:t>
            </a:r>
          </a:p>
          <a:p>
            <a:pPr marL="0" indent="0" algn="ctr">
              <a:buNone/>
            </a:pPr>
            <a:endParaRPr lang="en-US" sz="3825" b="1" dirty="0">
              <a:latin typeface="Calibri" panose="020F0502020204030204" pitchFamily="34" charset="0"/>
            </a:endParaRP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8187074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500" y="1016000"/>
            <a:ext cx="789940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Civil Society must play its role too</a:t>
            </a:r>
          </a:p>
          <a:p>
            <a:pPr algn="ctr"/>
            <a:endParaRPr lang="en-US" sz="3600" b="1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en-US" dirty="0"/>
          </a:p>
          <a:p>
            <a:pPr algn="ctr"/>
            <a:r>
              <a:rPr lang="en-US" sz="2400" b="1" dirty="0">
                <a:solidFill>
                  <a:srgbClr val="00B050"/>
                </a:solidFill>
              </a:rPr>
              <a:t>The major religious leaders should speak out</a:t>
            </a:r>
          </a:p>
          <a:p>
            <a:pPr algn="ctr"/>
            <a:endParaRPr lang="en-US" sz="2400" b="1" dirty="0">
              <a:solidFill>
                <a:srgbClr val="00B050"/>
              </a:solidFill>
            </a:endParaRPr>
          </a:p>
          <a:p>
            <a:pPr algn="ctr"/>
            <a:r>
              <a:rPr lang="en-US" sz="2400" b="1" dirty="0">
                <a:solidFill>
                  <a:srgbClr val="00B050"/>
                </a:solidFill>
              </a:rPr>
              <a:t>Groups such as the Rotary Clubs should speak out</a:t>
            </a:r>
          </a:p>
          <a:p>
            <a:pPr algn="ctr"/>
            <a:endParaRPr lang="en-US" sz="2400" b="1" dirty="0">
              <a:solidFill>
                <a:srgbClr val="00B050"/>
              </a:solidFill>
            </a:endParaRPr>
          </a:p>
          <a:p>
            <a:pPr algn="ctr"/>
            <a:r>
              <a:rPr lang="en-US" sz="2400" b="1" dirty="0">
                <a:solidFill>
                  <a:srgbClr val="00B050"/>
                </a:solidFill>
              </a:rPr>
              <a:t>Influential celebrities should speak out</a:t>
            </a:r>
          </a:p>
          <a:p>
            <a:pPr algn="ctr"/>
            <a:endParaRPr lang="en-US" sz="2400" b="1" dirty="0">
              <a:solidFill>
                <a:srgbClr val="00B050"/>
              </a:solidFill>
            </a:endParaRPr>
          </a:p>
          <a:p>
            <a:pPr algn="ctr"/>
            <a:r>
              <a:rPr lang="en-US" sz="2400" b="1" dirty="0">
                <a:solidFill>
                  <a:srgbClr val="00B050"/>
                </a:solidFill>
              </a:rPr>
              <a:t>The media should present </a:t>
            </a:r>
            <a:r>
              <a:rPr lang="en-US" sz="2400" b="1" dirty="0">
                <a:solidFill>
                  <a:srgbClr val="0070C0"/>
                </a:solidFill>
              </a:rPr>
              <a:t>science facts </a:t>
            </a:r>
            <a:r>
              <a:rPr lang="en-US" sz="2400" b="1" dirty="0">
                <a:solidFill>
                  <a:srgbClr val="00B050"/>
                </a:solidFill>
              </a:rPr>
              <a:t>not</a:t>
            </a:r>
            <a:r>
              <a:rPr lang="en-US" sz="2400" b="1" dirty="0">
                <a:solidFill>
                  <a:srgbClr val="FF0000"/>
                </a:solidFill>
              </a:rPr>
              <a:t> science fiction</a:t>
            </a:r>
          </a:p>
          <a:p>
            <a:pPr algn="ctr"/>
            <a:endParaRPr lang="en-US" sz="2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8761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9646" y="1222408"/>
            <a:ext cx="7161195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CONGREGATION FOR DIVINE WORSHIP </a:t>
            </a:r>
            <a:br>
              <a:rPr lang="en-US" dirty="0"/>
            </a:br>
            <a:r>
              <a:rPr lang="en-US" dirty="0"/>
              <a:t>AND THE DISCIPLINE OF THE SACRAMENTS</a:t>
            </a:r>
          </a:p>
          <a:p>
            <a:pPr algn="ctr"/>
            <a:r>
              <a:rPr lang="en-US" dirty="0"/>
              <a:t> </a:t>
            </a:r>
          </a:p>
          <a:p>
            <a:r>
              <a:rPr lang="en-US" sz="1400" dirty="0"/>
              <a:t>Prot. N. 320/17</a:t>
            </a:r>
          </a:p>
          <a:p>
            <a:pPr algn="ctr"/>
            <a:r>
              <a:rPr lang="en-US" b="1" dirty="0"/>
              <a:t>Circular letter to Bishops</a:t>
            </a:r>
            <a:br>
              <a:rPr lang="en-US" b="1" dirty="0"/>
            </a:br>
            <a:r>
              <a:rPr lang="en-US" b="1" dirty="0"/>
              <a:t>on the bread and wine for the Eucharist</a:t>
            </a:r>
          </a:p>
          <a:p>
            <a:r>
              <a:rPr lang="en-US" b="1" dirty="0"/>
              <a:t>.</a:t>
            </a:r>
          </a:p>
          <a:p>
            <a:r>
              <a:rPr lang="en-US" b="1" dirty="0"/>
              <a:t>.</a:t>
            </a:r>
          </a:p>
          <a:p>
            <a:r>
              <a:rPr lang="en-US" b="1" dirty="0"/>
              <a:t>.</a:t>
            </a:r>
          </a:p>
          <a:p>
            <a:r>
              <a:rPr lang="en-US" b="1" dirty="0"/>
              <a:t>.</a:t>
            </a:r>
          </a:p>
          <a:p>
            <a:pPr algn="ctr"/>
            <a:r>
              <a:rPr lang="en-US" dirty="0"/>
              <a:t>5.  The same Congregation also decided that Eucharistic matter made with </a:t>
            </a:r>
            <a:r>
              <a:rPr lang="en-US" dirty="0">
                <a:solidFill>
                  <a:srgbClr val="00B0F0"/>
                </a:solidFill>
              </a:rPr>
              <a:t>genetically modified organisms </a:t>
            </a:r>
            <a:r>
              <a:rPr lang="en-US" dirty="0"/>
              <a:t>can be considered valid matter (cf. Letter to the Prefect of the Congregation for Divine Worship and the Discipline of the Sacraments, 9 December 2013, Prot. N. 89/78 – 44897).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7520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361" y="0"/>
            <a:ext cx="6302148" cy="38166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81228" y="3886346"/>
            <a:ext cx="2874935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News from Ghana: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former leader of the Peasant Farmers’ Association, Ghana’s primary anti-GMO farmers group, has switched sides to adopt a pro-GMO position.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Mohammed Adams </a:t>
            </a:r>
            <a:r>
              <a:rPr kumimoji="0" lang="en-US" sz="1400" b="1" i="0" u="none" strike="noStrike" kern="1200" cap="none" spc="0" normalizeH="0" baseline="0" noProof="0" dirty="0" err="1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Nasiru</a:t>
            </a:r>
            <a:r>
              <a:rPr kumimoji="0" lang="en-US" sz="1400" b="1" i="0" u="none" strike="noStrike" kern="1200" cap="none" spc="0" normalizeH="0" baseline="0" noProof="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attributed his shift to receiving accurate information on agricultural biotechnology from the scientific community.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49" y="3629025"/>
            <a:ext cx="4000876" cy="258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6346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tarving children photo: Starving Children Starving_Childr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793" y="1419056"/>
            <a:ext cx="318574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5506" y="4958746"/>
            <a:ext cx="840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Non-GMO is a Western indulgence of the rich</a:t>
            </a:r>
          </a:p>
          <a:p>
            <a:pPr algn="ctr" defTabSz="685800"/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It doesn’t work for the poor in Africa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57970" y="649659"/>
            <a:ext cx="24688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300" dirty="0">
                <a:solidFill>
                  <a:prstClr val="black"/>
                </a:solidFill>
                <a:latin typeface="Calibri" panose="020F0502020204030204"/>
              </a:rPr>
              <a:t>Have a heart</a:t>
            </a:r>
          </a:p>
        </p:txBody>
      </p:sp>
      <p:pic>
        <p:nvPicPr>
          <p:cNvPr id="4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826" y="618082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850" y="602769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57276" y="6081090"/>
            <a:ext cx="8461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3600" u="sng" dirty="0">
                <a:solidFill>
                  <a:srgbClr val="00B050"/>
                </a:solidFill>
                <a:latin typeface="Times New Roman"/>
                <a:cs typeface="Times New Roman"/>
                <a:hlinkClick r:id="rId4"/>
              </a:rPr>
              <a:t>https://supportprecisionagriculture.org</a:t>
            </a:r>
            <a:r>
              <a:rPr lang="en-US" sz="3200" u="sng" dirty="0">
                <a:solidFill>
                  <a:srgbClr val="00B050"/>
                </a:solidFill>
                <a:latin typeface="Times New Roman"/>
                <a:cs typeface="Times New Roman"/>
                <a:hlinkClick r:id="rId4"/>
              </a:rPr>
              <a:t>/</a:t>
            </a:r>
            <a:endParaRPr lang="en-US" sz="3200" dirty="0">
              <a:solidFill>
                <a:srgbClr val="00B050"/>
              </a:solidFill>
              <a:latin typeface="Times New Roman"/>
              <a:cs typeface="Times New Roman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921" y="1406936"/>
            <a:ext cx="5194242" cy="338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32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887506"/>
            <a:ext cx="85344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Nobel Laureates call for science honesty about GMOs</a:t>
            </a:r>
          </a:p>
          <a:p>
            <a:pPr algn="ctr"/>
            <a:endParaRPr lang="en-US" sz="2800" dirty="0"/>
          </a:p>
          <a:p>
            <a:pPr algn="ctr"/>
            <a:r>
              <a:rPr lang="en-US" sz="2400" dirty="0"/>
              <a:t>Conceived in December, 2013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Planned during 2014-2015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Formal organization begun in July, 2015 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Launched June 30</a:t>
            </a:r>
            <a:r>
              <a:rPr lang="en-US" sz="2400" baseline="30000" dirty="0"/>
              <a:t>th</a:t>
            </a:r>
            <a:r>
              <a:rPr lang="en-US" sz="2400" dirty="0"/>
              <a:t>, 2016</a:t>
            </a:r>
          </a:p>
          <a:p>
            <a:pPr algn="ctr"/>
            <a:endParaRPr lang="en-US" sz="2800" dirty="0"/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We call on the Green parties to stop scaring the public by pretending that GMO foods must be banned because they are dangerous</a:t>
            </a:r>
            <a:r>
              <a:rPr lang="en-US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72910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MO Cartoon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378" y="774807"/>
            <a:ext cx="4821702" cy="3840480"/>
          </a:xfrm>
          <a:prstGeom prst="rect">
            <a:avLst/>
          </a:prstGeom>
          <a:noFill/>
          <a:ln w="57150">
            <a:solidFill>
              <a:schemeClr val="bg2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77092" y="774807"/>
            <a:ext cx="2743294" cy="4893647"/>
          </a:xfrm>
          <a:prstGeom prst="rect">
            <a:avLst/>
          </a:prstGeom>
          <a:solidFill>
            <a:schemeClr val="tx1"/>
          </a:solidFill>
          <a:ln w="3810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146 Nobel Laureates are urging everyone to acknowledge that GMO technology is basically safe and should be supported and encouraged for the sake of 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developing world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 who desperately need better yielding crops with added nutritional value.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25044" y="5966296"/>
            <a:ext cx="7426036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  <a:hlinkClick r:id="rId4"/>
              </a:rPr>
              <a:t>https://supportprecisionagriculture.org/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29163206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1034622" y="1371601"/>
            <a:ext cx="6706456" cy="1351051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rgbClr val="FF0000"/>
                </a:solidFill>
              </a:rPr>
              <a:t>For 10-12,000 years we had been using crude genetics</a:t>
            </a:r>
            <a:endParaRPr lang="en-US" sz="1800" dirty="0"/>
          </a:p>
          <a:p>
            <a:pPr algn="ctr"/>
            <a:endParaRPr lang="en-US" sz="1800" dirty="0"/>
          </a:p>
          <a:p>
            <a:pPr marL="0" indent="0" algn="ctr">
              <a:buNone/>
            </a:pPr>
            <a:r>
              <a:rPr lang="en-US" dirty="0">
                <a:solidFill>
                  <a:srgbClr val="00B050"/>
                </a:solidFill>
              </a:rPr>
              <a:t>But in the 1980’s we learned how to be precise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banner_agricultu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50" y="3122084"/>
            <a:ext cx="7239000" cy="2857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59296" y="208324"/>
            <a:ext cx="4857108" cy="576072"/>
          </a:xfrm>
        </p:spPr>
        <p:txBody>
          <a:bodyPr>
            <a:normAutofit fontScale="90000"/>
          </a:bodyPr>
          <a:lstStyle/>
          <a:p>
            <a:r>
              <a:rPr lang="en-US" dirty="0"/>
              <a:t>Food means Agriculture</a:t>
            </a:r>
          </a:p>
        </p:txBody>
      </p:sp>
    </p:spTree>
    <p:extLst>
      <p:ext uri="{BB962C8B-B14F-4D97-AF65-F5344CB8AC3E}">
        <p14:creationId xmlns:p14="http://schemas.microsoft.com/office/powerpoint/2010/main" val="20379448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564" y="971828"/>
            <a:ext cx="7605862" cy="486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033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109" y="582805"/>
            <a:ext cx="6969233" cy="45131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88857" y="5183331"/>
            <a:ext cx="19393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Teosinte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wild ancestor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 by Nature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64370" y="5178823"/>
            <a:ext cx="23111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Modern corn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our supermarkets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 by man</a:t>
            </a:r>
          </a:p>
        </p:txBody>
      </p:sp>
    </p:spTree>
    <p:extLst>
      <p:ext uri="{BB962C8B-B14F-4D97-AF65-F5344CB8AC3E}">
        <p14:creationId xmlns:p14="http://schemas.microsoft.com/office/powerpoint/2010/main" val="840838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AB1E1E9A-9593-4D1F-B00D-D26A08A3A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689" y="1990655"/>
            <a:ext cx="6539682" cy="35047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CD4621-29D1-4AC7-9639-071F4769ED15}"/>
              </a:ext>
            </a:extLst>
          </p:cNvPr>
          <p:cNvSpPr txBox="1"/>
          <p:nvPr/>
        </p:nvSpPr>
        <p:spPr>
          <a:xfrm>
            <a:off x="803564" y="1071418"/>
            <a:ext cx="7749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Natural </a:t>
            </a:r>
            <a:r>
              <a:rPr lang="en-US" sz="2800" i="1" dirty="0">
                <a:solidFill>
                  <a:schemeClr val="accent1"/>
                </a:solidFill>
              </a:rPr>
              <a:t>Agrobacterium tumefaciens </a:t>
            </a:r>
            <a:r>
              <a:rPr lang="en-US" sz="2800" dirty="0">
                <a:solidFill>
                  <a:schemeClr val="accent1"/>
                </a:solidFill>
              </a:rPr>
              <a:t>transformation</a:t>
            </a:r>
          </a:p>
        </p:txBody>
      </p:sp>
    </p:spTree>
    <p:extLst>
      <p:ext uri="{BB962C8B-B14F-4D97-AF65-F5344CB8AC3E}">
        <p14:creationId xmlns:p14="http://schemas.microsoft.com/office/powerpoint/2010/main" val="1303251220"/>
      </p:ext>
    </p:extLst>
  </p:cSld>
  <p:clrMapOvr>
    <a:masterClrMapping/>
  </p:clrMapOvr>
</p:sld>
</file>

<file path=ppt/theme/theme1.xml><?xml version="1.0" encoding="utf-8"?>
<a:theme xmlns:a="http://schemas.openxmlformats.org/drawingml/2006/main" name="Intro_Slide_Building">
  <a:themeElements>
    <a:clrScheme name="NEB PP Color Theme 0515">
      <a:dk1>
        <a:srgbClr val="3B3D3C"/>
      </a:dk1>
      <a:lt1>
        <a:sysClr val="window" lastClr="FFFFFF"/>
      </a:lt1>
      <a:dk2>
        <a:srgbClr val="F58025"/>
      </a:dk2>
      <a:lt2>
        <a:srgbClr val="8C8E8E"/>
      </a:lt2>
      <a:accent1>
        <a:srgbClr val="0B1E2F"/>
      </a:accent1>
      <a:accent2>
        <a:srgbClr val="0F5A4A"/>
      </a:accent2>
      <a:accent3>
        <a:srgbClr val="3D4C22"/>
      </a:accent3>
      <a:accent4>
        <a:srgbClr val="CB521E"/>
      </a:accent4>
      <a:accent5>
        <a:srgbClr val="2A2F64"/>
      </a:accent5>
      <a:accent6>
        <a:srgbClr val="5F3844"/>
      </a:accent6>
      <a:hlink>
        <a:srgbClr val="F58025"/>
      </a:hlink>
      <a:folHlink>
        <a:srgbClr val="854F1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1_Custom Design">
  <a:themeElements>
    <a:clrScheme name="NEB PP Color Theme 0515">
      <a:dk1>
        <a:srgbClr val="3B3D3C"/>
      </a:dk1>
      <a:lt1>
        <a:sysClr val="window" lastClr="FFFFFF"/>
      </a:lt1>
      <a:dk2>
        <a:srgbClr val="F58025"/>
      </a:dk2>
      <a:lt2>
        <a:srgbClr val="8C8E8E"/>
      </a:lt2>
      <a:accent1>
        <a:srgbClr val="0B1E2F"/>
      </a:accent1>
      <a:accent2>
        <a:srgbClr val="0F5A4A"/>
      </a:accent2>
      <a:accent3>
        <a:srgbClr val="3D4C22"/>
      </a:accent3>
      <a:accent4>
        <a:srgbClr val="CB521E"/>
      </a:accent4>
      <a:accent5>
        <a:srgbClr val="2A2F64"/>
      </a:accent5>
      <a:accent6>
        <a:srgbClr val="5F3844"/>
      </a:accent6>
      <a:hlink>
        <a:srgbClr val="F58025"/>
      </a:hlink>
      <a:folHlink>
        <a:srgbClr val="854F1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2_Custom Design">
  <a:themeElements>
    <a:clrScheme name="NEB PP Color Theme 0515">
      <a:dk1>
        <a:srgbClr val="3B3D3C"/>
      </a:dk1>
      <a:lt1>
        <a:sysClr val="window" lastClr="FFFFFF"/>
      </a:lt1>
      <a:dk2>
        <a:srgbClr val="F58025"/>
      </a:dk2>
      <a:lt2>
        <a:srgbClr val="8C8E8E"/>
      </a:lt2>
      <a:accent1>
        <a:srgbClr val="0B1E2F"/>
      </a:accent1>
      <a:accent2>
        <a:srgbClr val="0F5A4A"/>
      </a:accent2>
      <a:accent3>
        <a:srgbClr val="3D4C22"/>
      </a:accent3>
      <a:accent4>
        <a:srgbClr val="CB521E"/>
      </a:accent4>
      <a:accent5>
        <a:srgbClr val="2A2F64"/>
      </a:accent5>
      <a:accent6>
        <a:srgbClr val="5F3844"/>
      </a:accent6>
      <a:hlink>
        <a:srgbClr val="F58025"/>
      </a:hlink>
      <a:folHlink>
        <a:srgbClr val="854F1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3_Custom Design">
  <a:themeElements>
    <a:clrScheme name="NEB PP Color Theme 0515">
      <a:dk1>
        <a:srgbClr val="3B3D3C"/>
      </a:dk1>
      <a:lt1>
        <a:sysClr val="window" lastClr="FFFFFF"/>
      </a:lt1>
      <a:dk2>
        <a:srgbClr val="F58025"/>
      </a:dk2>
      <a:lt2>
        <a:srgbClr val="8C8E8E"/>
      </a:lt2>
      <a:accent1>
        <a:srgbClr val="0B1E2F"/>
      </a:accent1>
      <a:accent2>
        <a:srgbClr val="0F5A4A"/>
      </a:accent2>
      <a:accent3>
        <a:srgbClr val="3D4C22"/>
      </a:accent3>
      <a:accent4>
        <a:srgbClr val="CB521E"/>
      </a:accent4>
      <a:accent5>
        <a:srgbClr val="2A2F64"/>
      </a:accent5>
      <a:accent6>
        <a:srgbClr val="5F3844"/>
      </a:accent6>
      <a:hlink>
        <a:srgbClr val="F58025"/>
      </a:hlink>
      <a:folHlink>
        <a:srgbClr val="854F1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2_White Background w/Title">
  <a:themeElements>
    <a:clrScheme name="NEB PP Color Theme 0515">
      <a:dk1>
        <a:srgbClr val="3B3D3C"/>
      </a:dk1>
      <a:lt1>
        <a:sysClr val="window" lastClr="FFFFFF"/>
      </a:lt1>
      <a:dk2>
        <a:srgbClr val="F58025"/>
      </a:dk2>
      <a:lt2>
        <a:srgbClr val="8C8E8E"/>
      </a:lt2>
      <a:accent1>
        <a:srgbClr val="0B1E2F"/>
      </a:accent1>
      <a:accent2>
        <a:srgbClr val="0F5A4A"/>
      </a:accent2>
      <a:accent3>
        <a:srgbClr val="3D4C22"/>
      </a:accent3>
      <a:accent4>
        <a:srgbClr val="CB521E"/>
      </a:accent4>
      <a:accent5>
        <a:srgbClr val="2A2F64"/>
      </a:accent5>
      <a:accent6>
        <a:srgbClr val="5F3844"/>
      </a:accent6>
      <a:hlink>
        <a:srgbClr val="F58025"/>
      </a:hlink>
      <a:folHlink>
        <a:srgbClr val="854F1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6.xml><?xml version="1.0" encoding="utf-8"?>
<a:theme xmlns:a="http://schemas.openxmlformats.org/drawingml/2006/main" name="1_Blue">
  <a:themeElements>
    <a:clrScheme name="Blue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33"/>
      </a:hlink>
      <a:folHlink>
        <a:srgbClr val="969696"/>
      </a:folHlink>
    </a:clrScheme>
    <a:fontScheme name="Blue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533400" marR="0" indent="-53340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AutoNum type="arabicPeriod"/>
          <a:tabLst/>
          <a:defRPr kumimoji="0" lang="th-TH" sz="24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533400" marR="0" indent="-53340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AutoNum type="arabicPeriod"/>
          <a:tabLst/>
          <a:defRPr kumimoji="0" lang="th-TH" sz="24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ue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Intro_Slide_HF_Ice">
  <a:themeElements>
    <a:clrScheme name="NEB PP Color Theme 0515">
      <a:dk1>
        <a:srgbClr val="3B3D3C"/>
      </a:dk1>
      <a:lt1>
        <a:sysClr val="window" lastClr="FFFFFF"/>
      </a:lt1>
      <a:dk2>
        <a:srgbClr val="F58025"/>
      </a:dk2>
      <a:lt2>
        <a:srgbClr val="8C8E8E"/>
      </a:lt2>
      <a:accent1>
        <a:srgbClr val="0B1E2F"/>
      </a:accent1>
      <a:accent2>
        <a:srgbClr val="0F5A4A"/>
      </a:accent2>
      <a:accent3>
        <a:srgbClr val="3D4C22"/>
      </a:accent3>
      <a:accent4>
        <a:srgbClr val="CB521E"/>
      </a:accent4>
      <a:accent5>
        <a:srgbClr val="2A2F64"/>
      </a:accent5>
      <a:accent6>
        <a:srgbClr val="5F3844"/>
      </a:accent6>
      <a:hlink>
        <a:srgbClr val="F58025"/>
      </a:hlink>
      <a:folHlink>
        <a:srgbClr val="854F1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Intro_Slide_NEBNext">
  <a:themeElements>
    <a:clrScheme name="NEB PP Color Theme 0515">
      <a:dk1>
        <a:srgbClr val="3B3D3C"/>
      </a:dk1>
      <a:lt1>
        <a:sysClr val="window" lastClr="FFFFFF"/>
      </a:lt1>
      <a:dk2>
        <a:srgbClr val="F58025"/>
      </a:dk2>
      <a:lt2>
        <a:srgbClr val="8C8E8E"/>
      </a:lt2>
      <a:accent1>
        <a:srgbClr val="0B1E2F"/>
      </a:accent1>
      <a:accent2>
        <a:srgbClr val="0F5A4A"/>
      </a:accent2>
      <a:accent3>
        <a:srgbClr val="3D4C22"/>
      </a:accent3>
      <a:accent4>
        <a:srgbClr val="CB521E"/>
      </a:accent4>
      <a:accent5>
        <a:srgbClr val="2A2F64"/>
      </a:accent5>
      <a:accent6>
        <a:srgbClr val="5F3844"/>
      </a:accent6>
      <a:hlink>
        <a:srgbClr val="F58025"/>
      </a:hlink>
      <a:folHlink>
        <a:srgbClr val="854F1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5_Custom Design">
  <a:themeElements>
    <a:clrScheme name="NEB PP Color Theme 0515">
      <a:dk1>
        <a:srgbClr val="3B3D3C"/>
      </a:dk1>
      <a:lt1>
        <a:sysClr val="window" lastClr="FFFFFF"/>
      </a:lt1>
      <a:dk2>
        <a:srgbClr val="F58025"/>
      </a:dk2>
      <a:lt2>
        <a:srgbClr val="8C8E8E"/>
      </a:lt2>
      <a:accent1>
        <a:srgbClr val="0B1E2F"/>
      </a:accent1>
      <a:accent2>
        <a:srgbClr val="0F5A4A"/>
      </a:accent2>
      <a:accent3>
        <a:srgbClr val="3D4C22"/>
      </a:accent3>
      <a:accent4>
        <a:srgbClr val="CB521E"/>
      </a:accent4>
      <a:accent5>
        <a:srgbClr val="2A2F64"/>
      </a:accent5>
      <a:accent6>
        <a:srgbClr val="5F3844"/>
      </a:accent6>
      <a:hlink>
        <a:srgbClr val="F58025"/>
      </a:hlink>
      <a:folHlink>
        <a:srgbClr val="854F1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White Background w/Title">
  <a:themeElements>
    <a:clrScheme name="NEB PP Color Theme 0515">
      <a:dk1>
        <a:srgbClr val="3B3D3C"/>
      </a:dk1>
      <a:lt1>
        <a:sysClr val="window" lastClr="FFFFFF"/>
      </a:lt1>
      <a:dk2>
        <a:srgbClr val="F58025"/>
      </a:dk2>
      <a:lt2>
        <a:srgbClr val="8C8E8E"/>
      </a:lt2>
      <a:accent1>
        <a:srgbClr val="0B1E2F"/>
      </a:accent1>
      <a:accent2>
        <a:srgbClr val="0F5A4A"/>
      </a:accent2>
      <a:accent3>
        <a:srgbClr val="3D4C22"/>
      </a:accent3>
      <a:accent4>
        <a:srgbClr val="CB521E"/>
      </a:accent4>
      <a:accent5>
        <a:srgbClr val="2A2F64"/>
      </a:accent5>
      <a:accent6>
        <a:srgbClr val="5F3844"/>
      </a:accent6>
      <a:hlink>
        <a:srgbClr val="F58025"/>
      </a:hlink>
      <a:folHlink>
        <a:srgbClr val="854F1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Tinted Bkgd_no Footer">
  <a:themeElements>
    <a:clrScheme name="NEB PP Color Theme 0515">
      <a:dk1>
        <a:srgbClr val="3B3D3C"/>
      </a:dk1>
      <a:lt1>
        <a:sysClr val="window" lastClr="FFFFFF"/>
      </a:lt1>
      <a:dk2>
        <a:srgbClr val="F58025"/>
      </a:dk2>
      <a:lt2>
        <a:srgbClr val="8C8E8E"/>
      </a:lt2>
      <a:accent1>
        <a:srgbClr val="0B1E2F"/>
      </a:accent1>
      <a:accent2>
        <a:srgbClr val="0F5A4A"/>
      </a:accent2>
      <a:accent3>
        <a:srgbClr val="3D4C22"/>
      </a:accent3>
      <a:accent4>
        <a:srgbClr val="CB521E"/>
      </a:accent4>
      <a:accent5>
        <a:srgbClr val="2A2F64"/>
      </a:accent5>
      <a:accent6>
        <a:srgbClr val="5F3844"/>
      </a:accent6>
      <a:hlink>
        <a:srgbClr val="F58025"/>
      </a:hlink>
      <a:folHlink>
        <a:srgbClr val="854F1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Tree_Image_to_Right">
  <a:themeElements>
    <a:clrScheme name="NEB PP Color Theme 0515">
      <a:dk1>
        <a:srgbClr val="3B3D3C"/>
      </a:dk1>
      <a:lt1>
        <a:sysClr val="window" lastClr="FFFFFF"/>
      </a:lt1>
      <a:dk2>
        <a:srgbClr val="F58025"/>
      </a:dk2>
      <a:lt2>
        <a:srgbClr val="8C8E8E"/>
      </a:lt2>
      <a:accent1>
        <a:srgbClr val="0B1E2F"/>
      </a:accent1>
      <a:accent2>
        <a:srgbClr val="0F5A4A"/>
      </a:accent2>
      <a:accent3>
        <a:srgbClr val="3D4C22"/>
      </a:accent3>
      <a:accent4>
        <a:srgbClr val="CB521E"/>
      </a:accent4>
      <a:accent5>
        <a:srgbClr val="2A2F64"/>
      </a:accent5>
      <a:accent6>
        <a:srgbClr val="5F3844"/>
      </a:accent6>
      <a:hlink>
        <a:srgbClr val="F58025"/>
      </a:hlink>
      <a:folHlink>
        <a:srgbClr val="854F1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Petri_Image_to_Right">
  <a:themeElements>
    <a:clrScheme name="NEB PP Color Theme 0515">
      <a:dk1>
        <a:srgbClr val="3B3D3C"/>
      </a:dk1>
      <a:lt1>
        <a:sysClr val="window" lastClr="FFFFFF"/>
      </a:lt1>
      <a:dk2>
        <a:srgbClr val="F58025"/>
      </a:dk2>
      <a:lt2>
        <a:srgbClr val="8C8E8E"/>
      </a:lt2>
      <a:accent1>
        <a:srgbClr val="0B1E2F"/>
      </a:accent1>
      <a:accent2>
        <a:srgbClr val="0F5A4A"/>
      </a:accent2>
      <a:accent3>
        <a:srgbClr val="3D4C22"/>
      </a:accent3>
      <a:accent4>
        <a:srgbClr val="CB521E"/>
      </a:accent4>
      <a:accent5>
        <a:srgbClr val="2A2F64"/>
      </a:accent5>
      <a:accent6>
        <a:srgbClr val="5F3844"/>
      </a:accent6>
      <a:hlink>
        <a:srgbClr val="F58025"/>
      </a:hlink>
      <a:folHlink>
        <a:srgbClr val="854F1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Custom Design">
  <a:themeElements>
    <a:clrScheme name="NEB PP Color Theme 0515">
      <a:dk1>
        <a:srgbClr val="3B3D3C"/>
      </a:dk1>
      <a:lt1>
        <a:sysClr val="window" lastClr="FFFFFF"/>
      </a:lt1>
      <a:dk2>
        <a:srgbClr val="F58025"/>
      </a:dk2>
      <a:lt2>
        <a:srgbClr val="8C8E8E"/>
      </a:lt2>
      <a:accent1>
        <a:srgbClr val="0B1E2F"/>
      </a:accent1>
      <a:accent2>
        <a:srgbClr val="0F5A4A"/>
      </a:accent2>
      <a:accent3>
        <a:srgbClr val="3D4C22"/>
      </a:accent3>
      <a:accent4>
        <a:srgbClr val="CB521E"/>
      </a:accent4>
      <a:accent5>
        <a:srgbClr val="2A2F64"/>
      </a:accent5>
      <a:accent6>
        <a:srgbClr val="5F3844"/>
      </a:accent6>
      <a:hlink>
        <a:srgbClr val="F58025"/>
      </a:hlink>
      <a:folHlink>
        <a:srgbClr val="854F1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iterature_x0020_Type xmlns="808cda61-64c1-4cc2-8d52-d2ef7cb65ec5">Corporate</Literature_x0020_Type>
    <Product_x0020_Category xmlns="808cda61-64c1-4cc2-8d52-d2ef7cb65ec5">Corporate</Product_x0020_Category>
    <_dlc_DocId xmlns="387d7afa-6ac9-4adf-a19b-74a3b0a2b762">VCAEJRRJXW2R-314-552</_dlc_DocId>
    <_dlc_DocIdUrl xmlns="387d7afa-6ac9-4adf-a19b-74a3b0a2b762">
      <Url>https://nebiolabs.sharepoint.com/MarketingLiterature/_layouts/15/DocIdRedir.aspx?ID=VCAEJRRJXW2R-314-552</Url>
      <Description>VCAEJRRJXW2R-314-552</Description>
    </_dlc_DocId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55ACDD39AE9DB449527055136D20874" ma:contentTypeVersion="7" ma:contentTypeDescription="Create a new document." ma:contentTypeScope="" ma:versionID="b8c48fce7050fc4dded11328971b9a12">
  <xsd:schema xmlns:xsd="http://www.w3.org/2001/XMLSchema" xmlns:xs="http://www.w3.org/2001/XMLSchema" xmlns:p="http://schemas.microsoft.com/office/2006/metadata/properties" xmlns:ns2="f326c8d5-c302-4be2-b08c-80b3c4ffc93b" xmlns:ns3="808cda61-64c1-4cc2-8d52-d2ef7cb65ec5" xmlns:ns4="387d7afa-6ac9-4adf-a19b-74a3b0a2b762" targetNamespace="http://schemas.microsoft.com/office/2006/metadata/properties" ma:root="true" ma:fieldsID="8e98fd2b3fad5d213846a6f429af9e78" ns2:_="" ns3:_="" ns4:_="">
    <xsd:import namespace="f326c8d5-c302-4be2-b08c-80b3c4ffc93b"/>
    <xsd:import namespace="808cda61-64c1-4cc2-8d52-d2ef7cb65ec5"/>
    <xsd:import namespace="387d7afa-6ac9-4adf-a19b-74a3b0a2b76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3:Product_x0020_Category" minOccurs="0"/>
                <xsd:element ref="ns3:Literature_x0020_Type" minOccurs="0"/>
                <xsd:element ref="ns4:_dlc_DocId" minOccurs="0"/>
                <xsd:element ref="ns4:_dlc_DocIdUrl" minOccurs="0"/>
                <xsd:element ref="ns4:_dlc_DocIdPersistId" minOccurs="0"/>
                <xsd:element ref="ns4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26c8d5-c302-4be2-b08c-80b3c4ffc93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8cda61-64c1-4cc2-8d52-d2ef7cb65ec5" elementFormDefault="qualified">
    <xsd:import namespace="http://schemas.microsoft.com/office/2006/documentManagement/types"/>
    <xsd:import namespace="http://schemas.microsoft.com/office/infopath/2007/PartnerControls"/>
    <xsd:element name="Product_x0020_Category" ma:index="10" nillable="true" ma:displayName="Product Category" ma:default="Cellular Analysis" ma:format="Dropdown" ma:internalName="Product_x0020_Category">
      <xsd:simpleType>
        <xsd:restriction base="dms:Choice">
          <xsd:enumeration value="Cellular Analysis"/>
          <xsd:enumeration value="Cloning &amp; Mapping"/>
          <xsd:enumeration value="Competent Cells"/>
          <xsd:enumeration value="Epigenetics"/>
          <xsd:enumeration value="Glycobiology"/>
          <xsd:enumeration value="Markers &amp; Ladders"/>
          <xsd:enumeration value="OEM"/>
          <xsd:enumeration value="Corporate"/>
          <xsd:enumeration value="NEB Expressions"/>
          <xsd:enumeration value="NEBNext"/>
          <xsd:enumeration value="Polymerase PCR Reagents"/>
          <xsd:enumeration value="Protein Expression &amp; Purification"/>
          <xsd:enumeration value="Protein Tools"/>
          <xsd:enumeration value="Restriction Enzymes"/>
          <xsd:enumeration value="RNA &amp; Gene Analysis"/>
        </xsd:restriction>
      </xsd:simpleType>
    </xsd:element>
    <xsd:element name="Literature_x0020_Type" ma:index="11" nillable="true" ma:displayName="Literature Type" ma:default="Brochure" ma:format="Dropdown" ma:internalName="Literature_x0020_Type">
      <xsd:simpleType>
        <xsd:restriction base="dms:Choice">
          <xsd:enumeration value="Brochure"/>
          <xsd:enumeration value="Sales Sheet"/>
          <xsd:enumeration value="Marketing Sheet"/>
          <xsd:enumeration value="Application Notes"/>
          <xsd:enumeration value="Selection Chart"/>
          <xsd:enumeration value="Citation Sheets"/>
          <xsd:enumeration value="Price List"/>
          <xsd:enumeration value="Corporate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7d7afa-6ac9-4adf-a19b-74a3b0a2b762" elementFormDefault="qualified">
    <xsd:import namespace="http://schemas.microsoft.com/office/2006/documentManagement/types"/>
    <xsd:import namespace="http://schemas.microsoft.com/office/infopath/2007/PartnerControls"/>
    <xsd:element name="_dlc_DocId" ma:index="13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4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5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Details" ma:index="16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7CB2AA7-208E-4483-B3DC-BA9DF07D617C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4414EF4A-4B6E-4B21-8251-36364C77EF38}">
  <ds:schemaRefs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purl.org/dc/dcmitype/"/>
    <ds:schemaRef ds:uri="387d7afa-6ac9-4adf-a19b-74a3b0a2b762"/>
    <ds:schemaRef ds:uri="http://purl.org/dc/elements/1.1/"/>
    <ds:schemaRef ds:uri="808cda61-64c1-4cc2-8d52-d2ef7cb65ec5"/>
    <ds:schemaRef ds:uri="http://schemas.openxmlformats.org/package/2006/metadata/core-properties"/>
    <ds:schemaRef ds:uri="f326c8d5-c302-4be2-b08c-80b3c4ffc93b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088AC12-5531-4A99-A89B-62962BB1E599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0153DDEE-B81A-4F02-BAD4-E51EEF1B1BC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326c8d5-c302-4be2-b08c-80b3c4ffc93b"/>
    <ds:schemaRef ds:uri="808cda61-64c1-4cc2-8d52-d2ef7cb65ec5"/>
    <ds:schemaRef ds:uri="387d7afa-6ac9-4adf-a19b-74a3b0a2b76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14880</TotalTime>
  <Words>1082</Words>
  <Application>Microsoft Office PowerPoint</Application>
  <PresentationFormat>On-screen Show (4:3)</PresentationFormat>
  <Paragraphs>234</Paragraphs>
  <Slides>35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18</vt:i4>
      </vt:variant>
      <vt:variant>
        <vt:lpstr>Slide Titles</vt:lpstr>
      </vt:variant>
      <vt:variant>
        <vt:i4>35</vt:i4>
      </vt:variant>
    </vt:vector>
  </HeadingPairs>
  <TitlesOfParts>
    <vt:vector size="62" baseType="lpstr">
      <vt:lpstr>Arial</vt:lpstr>
      <vt:lpstr>Bookman Old Style</vt:lpstr>
      <vt:lpstr>Calibri</vt:lpstr>
      <vt:lpstr>Calibri Light</vt:lpstr>
      <vt:lpstr>Courier New</vt:lpstr>
      <vt:lpstr>Helvetica</vt:lpstr>
      <vt:lpstr>Lucida Grande</vt:lpstr>
      <vt:lpstr>Times New Roman</vt:lpstr>
      <vt:lpstr>Wingdings</vt:lpstr>
      <vt:lpstr>Intro_Slide_Building</vt:lpstr>
      <vt:lpstr>Intro_Slide_HF_Ice</vt:lpstr>
      <vt:lpstr>Intro_Slide_NEBNext</vt:lpstr>
      <vt:lpstr>5_Custom Design</vt:lpstr>
      <vt:lpstr>White Background w/Title</vt:lpstr>
      <vt:lpstr>Tinted Bkgd_no Footer</vt:lpstr>
      <vt:lpstr>Tree_Image_to_Right</vt:lpstr>
      <vt:lpstr>Petri_Image_to_Right</vt:lpstr>
      <vt:lpstr>Custom Design</vt:lpstr>
      <vt:lpstr>1_Custom Design</vt:lpstr>
      <vt:lpstr>2_Custom Design</vt:lpstr>
      <vt:lpstr>3_Custom Design</vt:lpstr>
      <vt:lpstr>Office Theme</vt:lpstr>
      <vt:lpstr>1_Office Theme</vt:lpstr>
      <vt:lpstr>2_White Background w/Title</vt:lpstr>
      <vt:lpstr>1_Blue</vt:lpstr>
      <vt:lpstr>3_Office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Food means Agriculture</vt:lpstr>
      <vt:lpstr>PowerPoint Presentation</vt:lpstr>
      <vt:lpstr>PowerPoint Presentation</vt:lpstr>
      <vt:lpstr>PowerPoint Presentation</vt:lpstr>
      <vt:lpstr>PowerPoint Presentation</vt:lpstr>
      <vt:lpstr>Traditional versus precision methods</vt:lpstr>
      <vt:lpstr>Traditional versus precision methods</vt:lpstr>
      <vt:lpstr>Genetic Modification refers to a method</vt:lpstr>
      <vt:lpstr>PowerPoint Presentation</vt:lpstr>
      <vt:lpstr>PowerPoint Presentation</vt:lpstr>
      <vt:lpstr>Food in Developing Countries</vt:lpstr>
      <vt:lpstr>The Real Problem</vt:lpstr>
      <vt:lpstr>The Green Parties Solution</vt:lpstr>
      <vt:lpstr>The tragic consequences</vt:lpstr>
      <vt:lpstr>PowerPoint Presentation</vt:lpstr>
      <vt:lpstr>A case study</vt:lpstr>
      <vt:lpstr>Golden Rice</vt:lpstr>
      <vt:lpstr>Golden Rice</vt:lpstr>
      <vt:lpstr>PowerPoint Presentation</vt:lpstr>
      <vt:lpstr>PowerPoint Presentation</vt:lpstr>
      <vt:lpstr>Bangladesh: Bt eggplant</vt:lpstr>
      <vt:lpstr>PowerPoint Presentation</vt:lpstr>
      <vt:lpstr>PowerPoint Presentation</vt:lpstr>
      <vt:lpstr>PowerPoint Presentation</vt:lpstr>
      <vt:lpstr>Science Facts</vt:lpstr>
      <vt:lpstr>Actions needed around the world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Bre Hall</dc:creator>
  <cp:lastModifiedBy>Roberts, Rich</cp:lastModifiedBy>
  <cp:revision>217</cp:revision>
  <cp:lastPrinted>2016-10-27T14:31:49Z</cp:lastPrinted>
  <dcterms:created xsi:type="dcterms:W3CDTF">2014-10-03T15:19:54Z</dcterms:created>
  <dcterms:modified xsi:type="dcterms:W3CDTF">2019-09-03T07:46:07Z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0x010100055ACDD39AE9DB449527055136D20874</vt:lpwstr>
  </property>
  <property fmtid="{D5CDD505-2E9C-101B-9397-08002B2CF9AE}" pid="3" name="_dlc_DocIdItemGuid">
    <vt:lpwstr>0b22c39e-e54e-40c2-b427-868703c71da5</vt:lpwstr>
  </property>
</Properties>
</file>