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theme/theme11.xml" ContentType="application/vnd.openxmlformats-officedocument.theme+xml"/>
  <Override PartName="/ppt/slideLayouts/slideLayout18.xml" ContentType="application/vnd.openxmlformats-officedocument.presentationml.slideLayout+xml"/>
  <Override PartName="/ppt/theme/theme1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719" r:id="rId18"/>
    <p:sldMasterId id="2147483738" r:id="rId19"/>
    <p:sldMasterId id="2147483750" r:id="rId20"/>
  </p:sldMasterIdLst>
  <p:notesMasterIdLst>
    <p:notesMasterId r:id="rId53"/>
  </p:notesMasterIdLst>
  <p:handoutMasterIdLst>
    <p:handoutMasterId r:id="rId54"/>
  </p:handoutMasterIdLst>
  <p:sldIdLst>
    <p:sldId id="379" r:id="rId21"/>
    <p:sldId id="394" r:id="rId22"/>
    <p:sldId id="392" r:id="rId23"/>
    <p:sldId id="393" r:id="rId24"/>
    <p:sldId id="357" r:id="rId25"/>
    <p:sldId id="305" r:id="rId26"/>
    <p:sldId id="395" r:id="rId27"/>
    <p:sldId id="359" r:id="rId28"/>
    <p:sldId id="342" r:id="rId29"/>
    <p:sldId id="339" r:id="rId30"/>
    <p:sldId id="406" r:id="rId31"/>
    <p:sldId id="405" r:id="rId32"/>
    <p:sldId id="404" r:id="rId33"/>
    <p:sldId id="309" r:id="rId34"/>
    <p:sldId id="371" r:id="rId35"/>
    <p:sldId id="311" r:id="rId36"/>
    <p:sldId id="385" r:id="rId37"/>
    <p:sldId id="314" r:id="rId38"/>
    <p:sldId id="315" r:id="rId39"/>
    <p:sldId id="317" r:id="rId40"/>
    <p:sldId id="396" r:id="rId41"/>
    <p:sldId id="397" r:id="rId42"/>
    <p:sldId id="353" r:id="rId43"/>
    <p:sldId id="352" r:id="rId44"/>
    <p:sldId id="351" r:id="rId45"/>
    <p:sldId id="362" r:id="rId46"/>
    <p:sldId id="376" r:id="rId47"/>
    <p:sldId id="398" r:id="rId48"/>
    <p:sldId id="384" r:id="rId49"/>
    <p:sldId id="356" r:id="rId50"/>
    <p:sldId id="399" r:id="rId51"/>
    <p:sldId id="400" r:id="rId52"/>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31"/>
    <a:srgbClr val="0865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98" autoAdjust="0"/>
    <p:restoredTop sz="77244" autoAdjust="0"/>
  </p:normalViewPr>
  <p:slideViewPr>
    <p:cSldViewPr snapToGrid="0" snapToObjects="1">
      <p:cViewPr varScale="1">
        <p:scale>
          <a:sx n="64" d="100"/>
          <a:sy n="64" d="100"/>
        </p:scale>
        <p:origin x="924" y="72"/>
      </p:cViewPr>
      <p:guideLst>
        <p:guide orient="horz" pos="602"/>
        <p:guide pos="2881"/>
      </p:guideLst>
    </p:cSldViewPr>
  </p:slideViewPr>
  <p:outlineViewPr>
    <p:cViewPr>
      <p:scale>
        <a:sx n="33" d="100"/>
        <a:sy n="33" d="100"/>
      </p:scale>
      <p:origin x="0" y="-1404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9.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Master" Target="slideMasters/slideMaster15.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3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0" Type="http://schemas.openxmlformats.org/officeDocument/2006/relationships/slideMaster" Target="slideMasters/slideMaster16.xml"/><Relationship Id="rId41" Type="http://schemas.openxmlformats.org/officeDocument/2006/relationships/slide" Target="slides/slide21.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theme" Target="theme/theme1.xml"/><Relationship Id="rId10" Type="http://schemas.openxmlformats.org/officeDocument/2006/relationships/slideMaster" Target="slideMasters/slideMaster6.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6" tIns="46658" rIns="93316" bIns="46658" rtlCol="0"/>
          <a:lstStyle>
            <a:lvl1pPr algn="r">
              <a:defRPr sz="1200"/>
            </a:lvl1pPr>
          </a:lstStyle>
          <a:p>
            <a:fld id="{EFC766DC-FEAD-E74C-BB43-59F9DB6B9CA8}" type="datetimeFigureOut">
              <a:rPr lang="en-US" smtClean="0"/>
              <a:t>5/22/2024</a:t>
            </a:fld>
            <a:endParaRPr lang="en-US"/>
          </a:p>
        </p:txBody>
      </p:sp>
      <p:sp>
        <p:nvSpPr>
          <p:cNvPr id="4" name="Footer Placeholder 3"/>
          <p:cNvSpPr>
            <a:spLocks noGrp="1"/>
          </p:cNvSpPr>
          <p:nvPr>
            <p:ph type="ftr" sz="quarter" idx="2"/>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16" tIns="46658" rIns="93316" bIns="46658"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6" tIns="46658" rIns="93316" bIns="46658" rtlCol="0"/>
          <a:lstStyle>
            <a:lvl1pPr algn="r">
              <a:defRPr sz="1200"/>
            </a:lvl1pPr>
          </a:lstStyle>
          <a:p>
            <a:fld id="{79E1D4EC-987C-8B42-9E2C-375911FB1421}" type="datetimeFigureOut">
              <a:rPr lang="en-US" smtClean="0"/>
              <a:t>5/22/2024</a:t>
            </a:fld>
            <a:endParaRPr lang="en-US"/>
          </a:p>
        </p:txBody>
      </p:sp>
      <p:sp>
        <p:nvSpPr>
          <p:cNvPr id="4" name="Slide Image Placeholder 3"/>
          <p:cNvSpPr>
            <a:spLocks noGrp="1" noRot="1" noChangeAspect="1"/>
          </p:cNvSpPr>
          <p:nvPr>
            <p:ph type="sldImg" idx="2"/>
          </p:nvPr>
        </p:nvSpPr>
        <p:spPr>
          <a:xfrm>
            <a:off x="1182688" y="698500"/>
            <a:ext cx="4657725" cy="3492500"/>
          </a:xfrm>
          <a:prstGeom prst="rect">
            <a:avLst/>
          </a:prstGeom>
          <a:noFill/>
          <a:ln w="12700">
            <a:solidFill>
              <a:prstClr val="black"/>
            </a:solidFill>
          </a:ln>
        </p:spPr>
        <p:txBody>
          <a:bodyPr vert="horz" lIns="93316" tIns="46658" rIns="93316" bIns="46658"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16" tIns="46658" rIns="93316"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6" tIns="46658" rIns="93316" bIns="46658"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4" y="4809701"/>
            <a:ext cx="5151900" cy="4578591"/>
          </a:xfrm>
          <a:solidFill>
            <a:srgbClr val="FFFFFF"/>
          </a:solidFill>
          <a:ln>
            <a:solidFill>
              <a:srgbClr val="000000"/>
            </a:solidFill>
          </a:ln>
        </p:spPr>
        <p:txBody>
          <a:bodyPr lIns="93258" tIns="46629" rIns="93258" bIns="46629"/>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Wednesday, May 22, 2024</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5/22/2024</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5/22/2024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5/22/2024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5/22/2024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5/22/2024</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1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6.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1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1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1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theme" Target="../theme/theme5.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4.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5/22/2024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5/22/2024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hyperlink" Target="http://supportprecisionagriculture.org/" TargetMode="Externa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package" Target="../embeddings/Microsoft_PowerPoint_Presentation.pptx"/><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1.xml"/><Relationship Id="rId4" Type="http://schemas.openxmlformats.org/officeDocument/2006/relationships/hyperlink" Target="https://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740" y="223736"/>
            <a:ext cx="8287966" cy="7027565"/>
          </a:xfrm>
          <a:prstGeom prst="rect">
            <a:avLst/>
          </a:prstGeom>
          <a:noFill/>
        </p:spPr>
        <p:txBody>
          <a:bodyPr wrap="square" rtlCol="0">
            <a:spAutoFit/>
          </a:bodyPr>
          <a:lstStyle/>
          <a:p>
            <a:pPr algn="ctr" defTabSz="685800"/>
            <a:r>
              <a:rPr lang="en-US" sz="3300" b="1" dirty="0">
                <a:solidFill>
                  <a:srgbClr val="FF0000"/>
                </a:solidFill>
                <a:latin typeface="Calibri" panose="020F0502020204030204"/>
              </a:rPr>
              <a:t>The World Needs GMOs</a:t>
            </a:r>
          </a:p>
          <a:p>
            <a:pPr algn="ctr" defTabSz="685800"/>
            <a:endParaRPr lang="en-US" sz="3300" b="1" dirty="0">
              <a:solidFill>
                <a:srgbClr val="FF0000"/>
              </a:solidFill>
              <a:latin typeface="Calibri" panose="020F0502020204030204"/>
            </a:endParaRPr>
          </a:p>
          <a:p>
            <a:pP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a:t>
            </a: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a:solidFill>
                  <a:prstClr val="black"/>
                </a:solidFill>
                <a:latin typeface="Calibri" panose="020F0502020204030204"/>
              </a:rPr>
              <a:t>ICGEB Governors, May 23</a:t>
            </a:r>
            <a:r>
              <a:rPr lang="en-US" b="1" baseline="30000" dirty="0">
                <a:solidFill>
                  <a:prstClr val="black"/>
                </a:solidFill>
                <a:latin typeface="Calibri" panose="020F0502020204030204"/>
              </a:rPr>
              <a:t>rd</a:t>
            </a:r>
            <a:r>
              <a:rPr lang="en-US" b="1" dirty="0">
                <a:solidFill>
                  <a:prstClr val="black"/>
                </a:solidFill>
                <a:latin typeface="Calibri" panose="020F0502020204030204"/>
              </a:rPr>
              <a:t> 2024</a:t>
            </a: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585788" y="3045021"/>
            <a:ext cx="1505495" cy="583571"/>
          </a:xfrm>
          <a:prstGeom prst="rect">
            <a:avLst/>
          </a:prstGeom>
        </p:spPr>
      </p:pic>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9821A2-AD20-408B-20FA-19512A35E319}"/>
              </a:ext>
            </a:extLst>
          </p:cNvPr>
          <p:cNvSpPr txBox="1"/>
          <p:nvPr/>
        </p:nvSpPr>
        <p:spPr>
          <a:xfrm>
            <a:off x="1424065" y="2012030"/>
            <a:ext cx="6295869"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20531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96EEF9-860C-8C6B-B8FC-30673F8A77D8}"/>
              </a:ext>
            </a:extLst>
          </p:cNvPr>
          <p:cNvPicPr>
            <a:picLocks noChangeAspect="1"/>
          </p:cNvPicPr>
          <p:nvPr/>
        </p:nvPicPr>
        <p:blipFill>
          <a:blip r:embed="rId2"/>
          <a:stretch>
            <a:fillRect/>
          </a:stretch>
        </p:blipFill>
        <p:spPr>
          <a:xfrm>
            <a:off x="1203385" y="587134"/>
            <a:ext cx="4664330" cy="1601943"/>
          </a:xfrm>
          <a:prstGeom prst="rect">
            <a:avLst/>
          </a:prstGeom>
        </p:spPr>
      </p:pic>
      <p:sp>
        <p:nvSpPr>
          <p:cNvPr id="4" name="TextBox 3">
            <a:extLst>
              <a:ext uri="{FF2B5EF4-FFF2-40B4-BE49-F238E27FC236}">
                <a16:creationId xmlns:a16="http://schemas.microsoft.com/office/drawing/2014/main" id="{34B1B0E9-870D-E4E7-0588-6390AAE452B2}"/>
              </a:ext>
            </a:extLst>
          </p:cNvPr>
          <p:cNvSpPr txBox="1"/>
          <p:nvPr/>
        </p:nvSpPr>
        <p:spPr>
          <a:xfrm>
            <a:off x="2286000" y="3102087"/>
            <a:ext cx="4572000" cy="369332"/>
          </a:xfrm>
          <a:prstGeom prst="rect">
            <a:avLst/>
          </a:prstGeom>
          <a:noFill/>
        </p:spPr>
        <p:txBody>
          <a:bodyPr wrap="square">
            <a:spAutoFit/>
          </a:bodyPr>
          <a:lstStyle/>
          <a:p>
            <a:r>
              <a:rPr lang="en-US" b="1" dirty="0">
                <a:solidFill>
                  <a:srgbClr val="FF0000"/>
                </a:solidFill>
              </a:rPr>
              <a:t>.</a:t>
            </a:r>
          </a:p>
        </p:txBody>
      </p:sp>
      <p:sp>
        <p:nvSpPr>
          <p:cNvPr id="5" name="TextBox 4">
            <a:extLst>
              <a:ext uri="{FF2B5EF4-FFF2-40B4-BE49-F238E27FC236}">
                <a16:creationId xmlns:a16="http://schemas.microsoft.com/office/drawing/2014/main" id="{CA2AB059-2ED8-80AA-9A6C-DA299787D8C8}"/>
              </a:ext>
            </a:extLst>
          </p:cNvPr>
          <p:cNvSpPr txBox="1"/>
          <p:nvPr/>
        </p:nvSpPr>
        <p:spPr>
          <a:xfrm>
            <a:off x="6613985" y="787940"/>
            <a:ext cx="2653259" cy="1200329"/>
          </a:xfrm>
          <a:prstGeom prst="rect">
            <a:avLst/>
          </a:prstGeom>
          <a:noFill/>
        </p:spPr>
        <p:txBody>
          <a:bodyPr wrap="square" rtlCol="0">
            <a:spAutoFit/>
          </a:bodyPr>
          <a:lstStyle/>
          <a:p>
            <a:r>
              <a:rPr lang="en-US" b="1" dirty="0">
                <a:solidFill>
                  <a:srgbClr val="FF0000"/>
                </a:solidFill>
              </a:rPr>
              <a:t>Many common vegetables have high levels of natural pesticides</a:t>
            </a:r>
            <a:endParaRPr lang="en-US" dirty="0"/>
          </a:p>
        </p:txBody>
      </p:sp>
      <p:pic>
        <p:nvPicPr>
          <p:cNvPr id="6" name="Picture 5">
            <a:extLst>
              <a:ext uri="{FF2B5EF4-FFF2-40B4-BE49-F238E27FC236}">
                <a16:creationId xmlns:a16="http://schemas.microsoft.com/office/drawing/2014/main" id="{12E474BE-2FEF-EE4B-D994-B09A24EC4992}"/>
              </a:ext>
            </a:extLst>
          </p:cNvPr>
          <p:cNvPicPr>
            <a:picLocks noChangeAspect="1"/>
          </p:cNvPicPr>
          <p:nvPr/>
        </p:nvPicPr>
        <p:blipFill>
          <a:blip r:embed="rId3"/>
          <a:stretch>
            <a:fillRect/>
          </a:stretch>
        </p:blipFill>
        <p:spPr>
          <a:xfrm>
            <a:off x="702130" y="2907949"/>
            <a:ext cx="5372099" cy="2745255"/>
          </a:xfrm>
          <a:prstGeom prst="rect">
            <a:avLst/>
          </a:prstGeom>
        </p:spPr>
      </p:pic>
      <p:pic>
        <p:nvPicPr>
          <p:cNvPr id="7" name="Picture 2" descr="Image result for celery">
            <a:extLst>
              <a:ext uri="{FF2B5EF4-FFF2-40B4-BE49-F238E27FC236}">
                <a16:creationId xmlns:a16="http://schemas.microsoft.com/office/drawing/2014/main" id="{3AA50D99-84FE-A414-6C55-0FDF24FDD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08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052E94-37A6-76DA-EC85-7D6C3DE8CC8D}"/>
              </a:ext>
            </a:extLst>
          </p:cNvPr>
          <p:cNvSpPr txBox="1"/>
          <p:nvPr/>
        </p:nvSpPr>
        <p:spPr>
          <a:xfrm>
            <a:off x="809469" y="945091"/>
            <a:ext cx="7583148" cy="523220"/>
          </a:xfrm>
          <a:prstGeom prst="rect">
            <a:avLst/>
          </a:prstGeom>
          <a:noFill/>
        </p:spPr>
        <p:txBody>
          <a:bodyPr wrap="square" rtlCol="0">
            <a:spAutoFit/>
          </a:bodyPr>
          <a:lstStyle/>
          <a:p>
            <a:r>
              <a:rPr lang="en-US" sz="2800" b="1" dirty="0">
                <a:solidFill>
                  <a:srgbClr val="00B050"/>
                </a:solidFill>
              </a:rPr>
              <a:t>An example of the need from Cape Town</a:t>
            </a:r>
          </a:p>
        </p:txBody>
      </p:sp>
      <p:sp>
        <p:nvSpPr>
          <p:cNvPr id="5" name="TextBox 4">
            <a:extLst>
              <a:ext uri="{FF2B5EF4-FFF2-40B4-BE49-F238E27FC236}">
                <a16:creationId xmlns:a16="http://schemas.microsoft.com/office/drawing/2014/main" id="{D046F948-3C13-220E-56E6-11B9C10614ED}"/>
              </a:ext>
            </a:extLst>
          </p:cNvPr>
          <p:cNvSpPr txBox="1"/>
          <p:nvPr/>
        </p:nvSpPr>
        <p:spPr>
          <a:xfrm>
            <a:off x="1290513" y="1764274"/>
            <a:ext cx="6810458" cy="3416320"/>
          </a:xfrm>
          <a:prstGeom prst="rect">
            <a:avLst/>
          </a:prstGeom>
          <a:noFill/>
        </p:spPr>
        <p:txBody>
          <a:bodyPr wrap="square" rtlCol="0">
            <a:spAutoFit/>
          </a:bodyPr>
          <a:lstStyle/>
          <a:p>
            <a:r>
              <a:rPr lang="en-US" sz="2400" dirty="0"/>
              <a:t>Dennis </a:t>
            </a:r>
            <a:r>
              <a:rPr lang="en-US" sz="2400" dirty="0" err="1"/>
              <a:t>Ndolo</a:t>
            </a:r>
            <a:r>
              <a:rPr lang="en-US" sz="2400" dirty="0"/>
              <a:t> – Biopesticides</a:t>
            </a:r>
          </a:p>
          <a:p>
            <a:endParaRPr lang="en-US" sz="2400" dirty="0"/>
          </a:p>
          <a:p>
            <a:r>
              <a:rPr lang="en-US" sz="2400" dirty="0"/>
              <a:t>Problems arise because of pesticide residues.</a:t>
            </a:r>
          </a:p>
          <a:p>
            <a:endParaRPr lang="en-US" sz="2400" dirty="0"/>
          </a:p>
          <a:p>
            <a:r>
              <a:rPr lang="en-US" sz="2400" dirty="0"/>
              <a:t>Need to provide mitigation</a:t>
            </a:r>
          </a:p>
          <a:p>
            <a:endParaRPr lang="en-US" sz="2400" dirty="0"/>
          </a:p>
          <a:p>
            <a:r>
              <a:rPr lang="en-US" sz="2400" dirty="0"/>
              <a:t>Current approach includes using safer biopesticides</a:t>
            </a:r>
          </a:p>
          <a:p>
            <a:endParaRPr lang="en-US" sz="2400" dirty="0"/>
          </a:p>
          <a:p>
            <a:r>
              <a:rPr lang="en-US" sz="2400" dirty="0"/>
              <a:t> </a:t>
            </a:r>
          </a:p>
        </p:txBody>
      </p:sp>
      <p:sp>
        <p:nvSpPr>
          <p:cNvPr id="6" name="TextBox 5">
            <a:extLst>
              <a:ext uri="{FF2B5EF4-FFF2-40B4-BE49-F238E27FC236}">
                <a16:creationId xmlns:a16="http://schemas.microsoft.com/office/drawing/2014/main" id="{3B9BC302-14A6-CF6A-F36E-0AB851D4E454}"/>
              </a:ext>
            </a:extLst>
          </p:cNvPr>
          <p:cNvSpPr txBox="1"/>
          <p:nvPr/>
        </p:nvSpPr>
        <p:spPr>
          <a:xfrm>
            <a:off x="809469" y="5476557"/>
            <a:ext cx="7764904" cy="523220"/>
          </a:xfrm>
          <a:prstGeom prst="rect">
            <a:avLst/>
          </a:prstGeom>
          <a:noFill/>
        </p:spPr>
        <p:txBody>
          <a:bodyPr wrap="square" rtlCol="0">
            <a:spAutoFit/>
          </a:bodyPr>
          <a:lstStyle/>
          <a:p>
            <a:r>
              <a:rPr lang="en-US" sz="2800" b="1" dirty="0">
                <a:solidFill>
                  <a:srgbClr val="00B0F0"/>
                </a:solidFill>
              </a:rPr>
              <a:t>GMOs can offer a safer and cheaper solution</a:t>
            </a:r>
          </a:p>
        </p:txBody>
      </p:sp>
    </p:spTree>
    <p:extLst>
      <p:ext uri="{BB962C8B-B14F-4D97-AF65-F5344CB8AC3E}">
        <p14:creationId xmlns:p14="http://schemas.microsoft.com/office/powerpoint/2010/main" val="274511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91155" y="1840376"/>
            <a:ext cx="7477246" cy="4134369"/>
          </a:xfrm>
        </p:spPr>
        <p:txBody>
          <a:bodyPr>
            <a:normAutofit/>
          </a:bodyPr>
          <a:lstStyle/>
          <a:p>
            <a:pPr marL="0" indent="0">
              <a:buNone/>
            </a:pPr>
            <a:r>
              <a:rPr lang="en-US" sz="2400" dirty="0">
                <a:solidFill>
                  <a:prstClr val="black"/>
                </a:solidFill>
              </a:rPr>
              <a:t>Assert that GMO methods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a:t>
            </a:r>
            <a:r>
              <a:rPr lang="en-US" sz="2400" dirty="0">
                <a:solidFill>
                  <a:srgbClr val="FF0000"/>
                </a:solidFill>
              </a:rPr>
              <a:t>banning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38CE-B914-4CD2-8459-3A60859CDC9B}"/>
              </a:ext>
            </a:extLst>
          </p:cNvPr>
          <p:cNvSpPr>
            <a:spLocks noGrp="1"/>
          </p:cNvSpPr>
          <p:nvPr>
            <p:ph type="ctrTitle"/>
          </p:nvPr>
        </p:nvSpPr>
        <p:spPr>
          <a:xfrm>
            <a:off x="701488" y="228600"/>
            <a:ext cx="7315200" cy="576072"/>
          </a:xfrm>
        </p:spPr>
        <p:txBody>
          <a:bodyPr>
            <a:normAutofit fontScale="90000"/>
          </a:bodyPr>
          <a:lstStyle/>
          <a:p>
            <a:pPr algn="ctr"/>
            <a:r>
              <a:rPr lang="en-US" dirty="0"/>
              <a:t>The Precautionary Principle</a:t>
            </a:r>
          </a:p>
        </p:txBody>
      </p:sp>
      <p:sp>
        <p:nvSpPr>
          <p:cNvPr id="3" name="Content Placeholder 2">
            <a:extLst>
              <a:ext uri="{FF2B5EF4-FFF2-40B4-BE49-F238E27FC236}">
                <a16:creationId xmlns:a16="http://schemas.microsoft.com/office/drawing/2014/main" id="{D6985BE8-90F0-4B76-B3C9-A02E5373FA13}"/>
              </a:ext>
            </a:extLst>
          </p:cNvPr>
          <p:cNvSpPr>
            <a:spLocks noGrp="1"/>
          </p:cNvSpPr>
          <p:nvPr>
            <p:ph idx="10"/>
          </p:nvPr>
        </p:nvSpPr>
        <p:spPr>
          <a:xfrm>
            <a:off x="228600" y="1371601"/>
            <a:ext cx="8260976" cy="4189186"/>
          </a:xfrm>
        </p:spPr>
        <p:txBody>
          <a:bodyPr>
            <a:normAutofit lnSpcReduction="10000"/>
          </a:bodyPr>
          <a:lstStyle/>
          <a:p>
            <a:pPr algn="ctr"/>
            <a:endParaRPr lang="en-US" dirty="0"/>
          </a:p>
          <a:p>
            <a:pPr marL="0" indent="0" algn="ctr">
              <a:buNone/>
            </a:pPr>
            <a:r>
              <a:rPr lang="en-US" b="1" dirty="0">
                <a:solidFill>
                  <a:srgbClr val="FF0000"/>
                </a:solidFill>
              </a:rPr>
              <a:t>If innovation might cause harm and there is no proof that it is safe</a:t>
            </a:r>
          </a:p>
          <a:p>
            <a:pPr algn="ctr"/>
            <a:endParaRPr lang="en-US" b="1" dirty="0">
              <a:solidFill>
                <a:srgbClr val="FF0000"/>
              </a:solidFill>
            </a:endParaRPr>
          </a:p>
          <a:p>
            <a:pPr marL="0" indent="0" algn="ctr">
              <a:buNone/>
            </a:pPr>
            <a:r>
              <a:rPr lang="en-US" b="1" dirty="0">
                <a:solidFill>
                  <a:srgbClr val="FF0000"/>
                </a:solidFill>
              </a:rPr>
              <a:t>Wait until scientific evidence is available</a:t>
            </a:r>
          </a:p>
          <a:p>
            <a:pPr algn="ctr"/>
            <a:endParaRPr lang="en-US" dirty="0"/>
          </a:p>
          <a:p>
            <a:pPr algn="ctr"/>
            <a:endParaRPr lang="en-US" dirty="0"/>
          </a:p>
          <a:p>
            <a:pPr marL="0" indent="0" algn="ctr">
              <a:buNone/>
            </a:pPr>
            <a:r>
              <a:rPr lang="en-US" b="1" dirty="0">
                <a:solidFill>
                  <a:srgbClr val="00B0F0"/>
                </a:solidFill>
              </a:rPr>
              <a:t>But how much evidence is enough?</a:t>
            </a:r>
          </a:p>
          <a:p>
            <a:pPr marL="0" indent="0" algn="ctr">
              <a:buNone/>
            </a:pPr>
            <a:endParaRPr lang="en-US" b="1" dirty="0">
              <a:solidFill>
                <a:srgbClr val="00B0F0"/>
              </a:solidFill>
            </a:endParaRPr>
          </a:p>
          <a:p>
            <a:pPr marL="0" indent="0" algn="ctr">
              <a:buNone/>
            </a:pPr>
            <a:endParaRPr lang="en-US" b="1" dirty="0">
              <a:solidFill>
                <a:srgbClr val="00B0F0"/>
              </a:solidFill>
            </a:endParaRPr>
          </a:p>
          <a:p>
            <a:pPr marL="0" indent="0" algn="ctr">
              <a:buNone/>
            </a:pPr>
            <a:r>
              <a:rPr lang="en-US" b="1" dirty="0">
                <a:solidFill>
                  <a:srgbClr val="00B050"/>
                </a:solidFill>
              </a:rPr>
              <a:t>Insulin for diabetics, cheese, wine, bread</a:t>
            </a:r>
          </a:p>
          <a:p>
            <a:pPr marL="0" indent="0" algn="ctr">
              <a:buNone/>
            </a:pPr>
            <a:endParaRPr lang="en-US" b="1" dirty="0">
              <a:solidFill>
                <a:srgbClr val="00B050"/>
              </a:solidFill>
            </a:endParaRPr>
          </a:p>
          <a:p>
            <a:pPr marL="0" indent="0" algn="ctr">
              <a:buNone/>
            </a:pPr>
            <a:r>
              <a:rPr lang="en-US" b="1" dirty="0">
                <a:solidFill>
                  <a:srgbClr val="00B050"/>
                </a:solidFill>
              </a:rPr>
              <a:t>Vaccines for COVID-19 </a:t>
            </a:r>
          </a:p>
        </p:txBody>
      </p:sp>
    </p:spTree>
    <p:extLst>
      <p:ext uri="{BB962C8B-B14F-4D97-AF65-F5344CB8AC3E}">
        <p14:creationId xmlns:p14="http://schemas.microsoft.com/office/powerpoint/2010/main" val="530002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3882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
        <p:nvSpPr>
          <p:cNvPr id="2" name="TextBox 1">
            <a:extLst>
              <a:ext uri="{FF2B5EF4-FFF2-40B4-BE49-F238E27FC236}">
                <a16:creationId xmlns:a16="http://schemas.microsoft.com/office/drawing/2014/main" id="{9C89C6B8-2D60-4C57-8EBD-978440DB1F16}"/>
              </a:ext>
            </a:extLst>
          </p:cNvPr>
          <p:cNvSpPr txBox="1"/>
          <p:nvPr/>
        </p:nvSpPr>
        <p:spPr>
          <a:xfrm>
            <a:off x="7462981" y="1773382"/>
            <a:ext cx="1616302" cy="369332"/>
          </a:xfrm>
          <a:prstGeom prst="rect">
            <a:avLst/>
          </a:prstGeom>
          <a:noFill/>
        </p:spPr>
        <p:txBody>
          <a:bodyPr wrap="square" rtlCol="0">
            <a:spAutoFit/>
          </a:bodyPr>
          <a:lstStyle/>
          <a:p>
            <a:r>
              <a:rPr lang="en-US" dirty="0">
                <a:solidFill>
                  <a:schemeClr val="bg1"/>
                </a:solidFill>
              </a:rPr>
              <a:t>Tony Alfonso</a:t>
            </a:r>
          </a:p>
        </p:txBody>
      </p:sp>
    </p:spTree>
    <p:extLst>
      <p:ext uri="{BB962C8B-B14F-4D97-AF65-F5344CB8AC3E}">
        <p14:creationId xmlns:p14="http://schemas.microsoft.com/office/powerpoint/2010/main" val="3220282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982691" y="6288364"/>
            <a:ext cx="2341783"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299803" y="1402558"/>
            <a:ext cx="8634335"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available in the Philippines</a:t>
            </a:r>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800" dirty="0">
                <a:solidFill>
                  <a:srgbClr val="FF0000"/>
                </a:solidFill>
              </a:rPr>
              <a:t>And now the Green Parties are trying to stop it again</a:t>
            </a:r>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8A2A7-8612-4A87-977D-5736FA9D292D}"/>
              </a:ext>
            </a:extLst>
          </p:cNvPr>
          <p:cNvSpPr txBox="1"/>
          <p:nvPr/>
        </p:nvSpPr>
        <p:spPr>
          <a:xfrm>
            <a:off x="1216033" y="4260325"/>
            <a:ext cx="7392945" cy="1354217"/>
          </a:xfrm>
          <a:prstGeom prst="rect">
            <a:avLst/>
          </a:prstGeom>
          <a:noFill/>
        </p:spPr>
        <p:txBody>
          <a:bodyPr wrap="square" rtlCol="0">
            <a:spAutoFit/>
          </a:bodyPr>
          <a:lstStyle/>
          <a:p>
            <a:pPr algn="ctr"/>
            <a:r>
              <a:rPr lang="en-US" sz="2400" b="1" dirty="0"/>
              <a:t>For the 800 million who go to bed hungry at night</a:t>
            </a:r>
          </a:p>
          <a:p>
            <a:endParaRPr lang="en-US" dirty="0"/>
          </a:p>
          <a:p>
            <a:pPr algn="ctr"/>
            <a:r>
              <a:rPr lang="en-US" dirty="0"/>
              <a:t> </a:t>
            </a:r>
            <a:r>
              <a:rPr lang="en-US" sz="4000" b="1" dirty="0">
                <a:solidFill>
                  <a:schemeClr val="accent1">
                    <a:lumMod val="75000"/>
                  </a:schemeClr>
                </a:solidFill>
              </a:rPr>
              <a:t>FOOD is MEDICINE</a:t>
            </a:r>
          </a:p>
        </p:txBody>
      </p:sp>
      <p:sp>
        <p:nvSpPr>
          <p:cNvPr id="3" name="TextBox 2">
            <a:extLst>
              <a:ext uri="{FF2B5EF4-FFF2-40B4-BE49-F238E27FC236}">
                <a16:creationId xmlns:a16="http://schemas.microsoft.com/office/drawing/2014/main" id="{36F0B9C8-B67E-4FE6-8D46-A8767ABDDD49}"/>
              </a:ext>
            </a:extLst>
          </p:cNvPr>
          <p:cNvSpPr txBox="1"/>
          <p:nvPr/>
        </p:nvSpPr>
        <p:spPr>
          <a:xfrm>
            <a:off x="1473486" y="2138420"/>
            <a:ext cx="6942338" cy="1231106"/>
          </a:xfrm>
          <a:prstGeom prst="rect">
            <a:avLst/>
          </a:prstGeom>
          <a:noFill/>
        </p:spPr>
        <p:txBody>
          <a:bodyPr wrap="square" rtlCol="0">
            <a:spAutoFit/>
          </a:bodyPr>
          <a:lstStyle/>
          <a:p>
            <a:pPr algn="ctr"/>
            <a:r>
              <a:rPr lang="en-US" sz="2400" b="1" dirty="0"/>
              <a:t>Greenhouse gas emissions are a major problem</a:t>
            </a:r>
          </a:p>
          <a:p>
            <a:pPr algn="ctr"/>
            <a:endParaRPr lang="en-US" dirty="0"/>
          </a:p>
          <a:p>
            <a:pPr algn="ctr"/>
            <a:r>
              <a:rPr lang="en-US" sz="3200" b="1" dirty="0">
                <a:solidFill>
                  <a:schemeClr val="accent1">
                    <a:lumMod val="75000"/>
                  </a:schemeClr>
                </a:solidFill>
              </a:rPr>
              <a:t>BIOENGINEERED CROPS can HELP</a:t>
            </a:r>
          </a:p>
        </p:txBody>
      </p:sp>
      <p:sp>
        <p:nvSpPr>
          <p:cNvPr id="4" name="TextBox 3">
            <a:extLst>
              <a:ext uri="{FF2B5EF4-FFF2-40B4-BE49-F238E27FC236}">
                <a16:creationId xmlns:a16="http://schemas.microsoft.com/office/drawing/2014/main" id="{3F4654D6-BF78-480F-851B-45857A8CDD5D}"/>
              </a:ext>
            </a:extLst>
          </p:cNvPr>
          <p:cNvSpPr txBox="1"/>
          <p:nvPr/>
        </p:nvSpPr>
        <p:spPr>
          <a:xfrm>
            <a:off x="1154098" y="647059"/>
            <a:ext cx="7137646" cy="1077218"/>
          </a:xfrm>
          <a:prstGeom prst="rect">
            <a:avLst/>
          </a:prstGeom>
          <a:noFill/>
        </p:spPr>
        <p:txBody>
          <a:bodyPr wrap="square" rtlCol="0">
            <a:spAutoFit/>
          </a:bodyPr>
          <a:lstStyle/>
          <a:p>
            <a:pPr algn="ctr"/>
            <a:r>
              <a:rPr lang="en-US" sz="3200" b="1" dirty="0">
                <a:solidFill>
                  <a:srgbClr val="FF0000"/>
                </a:solidFill>
              </a:rPr>
              <a:t>Climate change is devastating life as we know it</a:t>
            </a:r>
          </a:p>
        </p:txBody>
      </p:sp>
    </p:spTree>
    <p:extLst>
      <p:ext uri="{BB962C8B-B14F-4D97-AF65-F5344CB8AC3E}">
        <p14:creationId xmlns:p14="http://schemas.microsoft.com/office/powerpoint/2010/main" val="143040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C9F6B3-CAA8-77EB-04A7-854DD614D950}"/>
              </a:ext>
            </a:extLst>
          </p:cNvPr>
          <p:cNvSpPr txBox="1"/>
          <p:nvPr/>
        </p:nvSpPr>
        <p:spPr>
          <a:xfrm>
            <a:off x="1710525" y="1011558"/>
            <a:ext cx="5722950" cy="461665"/>
          </a:xfrm>
          <a:prstGeom prst="rect">
            <a:avLst/>
          </a:prstGeom>
          <a:noFill/>
        </p:spPr>
        <p:txBody>
          <a:bodyPr wrap="square" rtlCol="0">
            <a:spAutoFit/>
          </a:bodyPr>
          <a:lstStyle/>
          <a:p>
            <a:r>
              <a:rPr lang="en-US" sz="2400" b="1" dirty="0">
                <a:solidFill>
                  <a:srgbClr val="00B050"/>
                </a:solidFill>
              </a:rPr>
              <a:t>Some positive examples of common sense</a:t>
            </a:r>
          </a:p>
        </p:txBody>
      </p:sp>
      <p:sp>
        <p:nvSpPr>
          <p:cNvPr id="4" name="TextBox 3">
            <a:extLst>
              <a:ext uri="{FF2B5EF4-FFF2-40B4-BE49-F238E27FC236}">
                <a16:creationId xmlns:a16="http://schemas.microsoft.com/office/drawing/2014/main" id="{125F500E-E0DA-06B9-677D-9D118CAE30B6}"/>
              </a:ext>
            </a:extLst>
          </p:cNvPr>
          <p:cNvSpPr txBox="1"/>
          <p:nvPr/>
        </p:nvSpPr>
        <p:spPr>
          <a:xfrm>
            <a:off x="1057523" y="2003728"/>
            <a:ext cx="6814268" cy="3785652"/>
          </a:xfrm>
          <a:prstGeom prst="rect">
            <a:avLst/>
          </a:prstGeom>
          <a:noFill/>
        </p:spPr>
        <p:txBody>
          <a:bodyPr wrap="square" rtlCol="0">
            <a:spAutoFit/>
          </a:bodyPr>
          <a:lstStyle/>
          <a:p>
            <a:r>
              <a:rPr lang="en-US" dirty="0"/>
              <a:t>Golden Rice		approved in the Philippines, then stopped</a:t>
            </a:r>
          </a:p>
          <a:p>
            <a:endParaRPr lang="en-US" dirty="0"/>
          </a:p>
          <a:p>
            <a:r>
              <a:rPr lang="en-US" sz="2400" b="1" dirty="0" err="1">
                <a:solidFill>
                  <a:srgbClr val="FF0000"/>
                </a:solidFill>
              </a:rPr>
              <a:t>Bt</a:t>
            </a:r>
            <a:r>
              <a:rPr lang="en-US" sz="2400" b="1" dirty="0">
                <a:solidFill>
                  <a:srgbClr val="FF0000"/>
                </a:solidFill>
              </a:rPr>
              <a:t> Brinjal 		approved in Bangladesh</a:t>
            </a:r>
          </a:p>
          <a:p>
            <a:endParaRPr lang="en-US" dirty="0"/>
          </a:p>
          <a:p>
            <a:r>
              <a:rPr lang="en-US" dirty="0" err="1"/>
              <a:t>Bt</a:t>
            </a:r>
            <a:r>
              <a:rPr lang="en-US" dirty="0"/>
              <a:t> Cotton 		approved in many countries</a:t>
            </a:r>
          </a:p>
          <a:p>
            <a:endParaRPr lang="en-US" dirty="0"/>
          </a:p>
          <a:p>
            <a:r>
              <a:rPr lang="en-US" dirty="0" err="1"/>
              <a:t>Bt</a:t>
            </a:r>
            <a:r>
              <a:rPr lang="en-US" dirty="0"/>
              <a:t> corn			approved in many countries</a:t>
            </a:r>
          </a:p>
          <a:p>
            <a:endParaRPr lang="en-US" dirty="0"/>
          </a:p>
          <a:p>
            <a:r>
              <a:rPr lang="en-US" dirty="0"/>
              <a:t>Rainbow papaya	approved in the US</a:t>
            </a:r>
          </a:p>
          <a:p>
            <a:endParaRPr lang="en-US" dirty="0"/>
          </a:p>
          <a:p>
            <a:r>
              <a:rPr lang="en-US" dirty="0"/>
              <a:t>GMO mustard		approved in India</a:t>
            </a:r>
          </a:p>
          <a:p>
            <a:endParaRPr lang="en-US" dirty="0"/>
          </a:p>
          <a:p>
            <a:r>
              <a:rPr lang="en-US" dirty="0" err="1"/>
              <a:t>Bt</a:t>
            </a:r>
            <a:r>
              <a:rPr lang="en-US" dirty="0"/>
              <a:t> Cowpea		approved in Nigeria</a:t>
            </a:r>
          </a:p>
        </p:txBody>
      </p:sp>
    </p:spTree>
    <p:extLst>
      <p:ext uri="{BB962C8B-B14F-4D97-AF65-F5344CB8AC3E}">
        <p14:creationId xmlns:p14="http://schemas.microsoft.com/office/powerpoint/2010/main" val="1262472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BC8E5B-DC13-6BE8-179D-04EBF4A44B90}"/>
              </a:ext>
            </a:extLst>
          </p:cNvPr>
          <p:cNvSpPr txBox="1"/>
          <p:nvPr/>
        </p:nvSpPr>
        <p:spPr>
          <a:xfrm>
            <a:off x="2743200" y="944418"/>
            <a:ext cx="4389120" cy="461665"/>
          </a:xfrm>
          <a:prstGeom prst="rect">
            <a:avLst/>
          </a:prstGeom>
          <a:noFill/>
        </p:spPr>
        <p:txBody>
          <a:bodyPr wrap="square" rtlCol="0">
            <a:spAutoFit/>
          </a:bodyPr>
          <a:lstStyle/>
          <a:p>
            <a:r>
              <a:rPr lang="en-US" sz="2400" b="1" dirty="0">
                <a:solidFill>
                  <a:srgbClr val="00B050"/>
                </a:solidFill>
              </a:rPr>
              <a:t>GMO crops under development</a:t>
            </a:r>
          </a:p>
        </p:txBody>
      </p:sp>
      <p:sp>
        <p:nvSpPr>
          <p:cNvPr id="3" name="TextBox 2">
            <a:extLst>
              <a:ext uri="{FF2B5EF4-FFF2-40B4-BE49-F238E27FC236}">
                <a16:creationId xmlns:a16="http://schemas.microsoft.com/office/drawing/2014/main" id="{465BA03E-B710-C658-4F6F-CB4F4C450B12}"/>
              </a:ext>
            </a:extLst>
          </p:cNvPr>
          <p:cNvSpPr txBox="1"/>
          <p:nvPr/>
        </p:nvSpPr>
        <p:spPr>
          <a:xfrm>
            <a:off x="1407381" y="1932167"/>
            <a:ext cx="6933537" cy="4247317"/>
          </a:xfrm>
          <a:prstGeom prst="rect">
            <a:avLst/>
          </a:prstGeom>
          <a:noFill/>
        </p:spPr>
        <p:txBody>
          <a:bodyPr wrap="square" rtlCol="0">
            <a:spAutoFit/>
          </a:bodyPr>
          <a:lstStyle/>
          <a:p>
            <a:r>
              <a:rPr lang="en-US" dirty="0"/>
              <a:t>Bananas								Kenya/Uganda</a:t>
            </a:r>
          </a:p>
          <a:p>
            <a:endParaRPr lang="en-US" dirty="0"/>
          </a:p>
          <a:p>
            <a:r>
              <a:rPr lang="en-US" dirty="0"/>
              <a:t>Casava								Kenya/Uganda</a:t>
            </a:r>
          </a:p>
          <a:p>
            <a:endParaRPr lang="en-US" dirty="0"/>
          </a:p>
          <a:p>
            <a:r>
              <a:rPr lang="en-US" dirty="0"/>
              <a:t>Drought-resistant Wheat				many countries</a:t>
            </a:r>
          </a:p>
          <a:p>
            <a:endParaRPr lang="en-US" dirty="0"/>
          </a:p>
          <a:p>
            <a:r>
              <a:rPr lang="en-US" dirty="0"/>
              <a:t>Increased protein content of Sorghum		Australia</a:t>
            </a:r>
          </a:p>
          <a:p>
            <a:endParaRPr lang="en-US" dirty="0"/>
          </a:p>
          <a:p>
            <a:r>
              <a:rPr lang="en-US" dirty="0"/>
              <a:t>More nutritious Tomatoes				Japan</a:t>
            </a:r>
          </a:p>
          <a:p>
            <a:endParaRPr lang="en-US" dirty="0"/>
          </a:p>
          <a:p>
            <a:r>
              <a:rPr lang="en-US" dirty="0"/>
              <a:t>Increased yield for Alfalfa				Argentina</a:t>
            </a:r>
          </a:p>
          <a:p>
            <a:endParaRPr lang="en-US" dirty="0"/>
          </a:p>
          <a:p>
            <a:r>
              <a:rPr lang="en-US" dirty="0"/>
              <a:t>Herbicide tolerant Oilseed Rape			China</a:t>
            </a:r>
          </a:p>
          <a:p>
            <a:endParaRPr lang="en-US" dirty="0"/>
          </a:p>
          <a:p>
            <a:r>
              <a:rPr lang="en-US" dirty="0"/>
              <a:t>+ hundreds more</a:t>
            </a:r>
          </a:p>
        </p:txBody>
      </p:sp>
    </p:spTree>
    <p:extLst>
      <p:ext uri="{BB962C8B-B14F-4D97-AF65-F5344CB8AC3E}">
        <p14:creationId xmlns:p14="http://schemas.microsoft.com/office/powerpoint/2010/main" val="3448713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719319" y="234080"/>
            <a:ext cx="7705361"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modern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17EC58-85B4-EAED-CDB1-5724F56C28ED}"/>
              </a:ext>
            </a:extLst>
          </p:cNvPr>
          <p:cNvSpPr txBox="1"/>
          <p:nvPr/>
        </p:nvSpPr>
        <p:spPr>
          <a:xfrm>
            <a:off x="3156669" y="1264258"/>
            <a:ext cx="3204376" cy="461665"/>
          </a:xfrm>
          <a:prstGeom prst="rect">
            <a:avLst/>
          </a:prstGeom>
          <a:noFill/>
        </p:spPr>
        <p:txBody>
          <a:bodyPr wrap="square" rtlCol="0">
            <a:spAutoFit/>
          </a:bodyPr>
          <a:lstStyle/>
          <a:p>
            <a:r>
              <a:rPr lang="en-US" sz="2400" b="1" dirty="0">
                <a:solidFill>
                  <a:srgbClr val="00B050"/>
                </a:solidFill>
              </a:rPr>
              <a:t>Some positive signs</a:t>
            </a:r>
          </a:p>
        </p:txBody>
      </p:sp>
      <p:sp>
        <p:nvSpPr>
          <p:cNvPr id="3" name="TextBox 2">
            <a:extLst>
              <a:ext uri="{FF2B5EF4-FFF2-40B4-BE49-F238E27FC236}">
                <a16:creationId xmlns:a16="http://schemas.microsoft.com/office/drawing/2014/main" id="{F6BEAB46-4C02-9505-77CA-17ACD60C0664}"/>
              </a:ext>
            </a:extLst>
          </p:cNvPr>
          <p:cNvSpPr txBox="1"/>
          <p:nvPr/>
        </p:nvSpPr>
        <p:spPr>
          <a:xfrm>
            <a:off x="970059" y="2472856"/>
            <a:ext cx="7744571" cy="3693319"/>
          </a:xfrm>
          <a:prstGeom prst="rect">
            <a:avLst/>
          </a:prstGeom>
          <a:noFill/>
        </p:spPr>
        <p:txBody>
          <a:bodyPr wrap="square" rtlCol="0">
            <a:spAutoFit/>
          </a:bodyPr>
          <a:lstStyle/>
          <a:p>
            <a:r>
              <a:rPr lang="en-US" dirty="0"/>
              <a:t>Finland’s Green Party supports GMOs</a:t>
            </a:r>
          </a:p>
          <a:p>
            <a:endParaRPr lang="en-US" dirty="0"/>
          </a:p>
          <a:p>
            <a:r>
              <a:rPr lang="en-US" dirty="0"/>
              <a:t>England relaxes regulations on GMO production</a:t>
            </a:r>
          </a:p>
          <a:p>
            <a:endParaRPr lang="en-US" dirty="0"/>
          </a:p>
          <a:p>
            <a:r>
              <a:rPr lang="en-US" dirty="0" err="1"/>
              <a:t>Öko</a:t>
            </a:r>
            <a:r>
              <a:rPr lang="en-US" dirty="0"/>
              <a:t>-Progressives </a:t>
            </a:r>
            <a:r>
              <a:rPr lang="en-US" dirty="0" err="1"/>
              <a:t>Netzwerk</a:t>
            </a:r>
            <a:r>
              <a:rPr lang="en-US" dirty="0"/>
              <a:t> in Germany supports evidence-based legislation</a:t>
            </a:r>
          </a:p>
          <a:p>
            <a:endParaRPr lang="en-US" dirty="0"/>
          </a:p>
          <a:p>
            <a:r>
              <a:rPr lang="en-US" dirty="0"/>
              <a:t>Gene-edited crops now face relaxed regulation in many countries</a:t>
            </a:r>
          </a:p>
          <a:p>
            <a:endParaRPr lang="en-US" dirty="0"/>
          </a:p>
          <a:p>
            <a:r>
              <a:rPr lang="en-US" dirty="0"/>
              <a:t>46 countries now have official approval for at least one GMO crop</a:t>
            </a:r>
          </a:p>
          <a:p>
            <a:endParaRPr lang="en-US" dirty="0"/>
          </a:p>
          <a:p>
            <a:r>
              <a:rPr lang="en-US" dirty="0"/>
              <a:t>Europeans are increasingly concerned about diminished crop yields</a:t>
            </a:r>
          </a:p>
          <a:p>
            <a:endParaRPr lang="en-US" dirty="0"/>
          </a:p>
          <a:p>
            <a:r>
              <a:rPr lang="en-US" dirty="0"/>
              <a:t>Soybean around the world is almost all GMO – extensive use for animal feed</a:t>
            </a:r>
          </a:p>
        </p:txBody>
      </p:sp>
    </p:spTree>
    <p:extLst>
      <p:ext uri="{BB962C8B-B14F-4D97-AF65-F5344CB8AC3E}">
        <p14:creationId xmlns:p14="http://schemas.microsoft.com/office/powerpoint/2010/main" val="3467937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F879A6-2658-491A-BC5A-35D4E00A2541}"/>
              </a:ext>
            </a:extLst>
          </p:cNvPr>
          <p:cNvSpPr txBox="1"/>
          <p:nvPr/>
        </p:nvSpPr>
        <p:spPr>
          <a:xfrm>
            <a:off x="461639" y="1225118"/>
            <a:ext cx="8282866" cy="4770537"/>
          </a:xfrm>
          <a:prstGeom prst="rect">
            <a:avLst/>
          </a:prstGeom>
          <a:noFill/>
        </p:spPr>
        <p:txBody>
          <a:bodyPr wrap="square" rtlCol="0">
            <a:spAutoFit/>
          </a:bodyPr>
          <a:lstStyle/>
          <a:p>
            <a:pPr algn="ctr"/>
            <a:r>
              <a:rPr lang="en-US" sz="2400" dirty="0"/>
              <a:t>The term </a:t>
            </a:r>
            <a:r>
              <a:rPr lang="en-US" sz="2400" dirty="0">
                <a:solidFill>
                  <a:srgbClr val="FF0000"/>
                </a:solidFill>
              </a:rPr>
              <a:t>Genetically Modified Organism </a:t>
            </a:r>
            <a:r>
              <a:rPr lang="en-US" sz="2400" dirty="0"/>
              <a:t>is misleading</a:t>
            </a:r>
          </a:p>
          <a:p>
            <a:pPr algn="ctr"/>
            <a:endParaRPr lang="en-US" sz="2400" dirty="0"/>
          </a:p>
          <a:p>
            <a:pPr algn="ctr"/>
            <a:endParaRPr lang="en-US" sz="2400" dirty="0"/>
          </a:p>
          <a:p>
            <a:pPr algn="ctr"/>
            <a:endParaRPr lang="en-US" sz="2400" dirty="0"/>
          </a:p>
          <a:p>
            <a:pPr algn="ctr"/>
            <a:r>
              <a:rPr lang="en-US" sz="2400" dirty="0"/>
              <a:t>Every life form on this planet has been </a:t>
            </a:r>
            <a:r>
              <a:rPr lang="en-US" sz="2400" dirty="0">
                <a:solidFill>
                  <a:srgbClr val="FF0000"/>
                </a:solidFill>
              </a:rPr>
              <a:t>genetically modified </a:t>
            </a:r>
            <a:r>
              <a:rPr lang="en-US" sz="2400" dirty="0"/>
              <a:t>by evolution</a:t>
            </a:r>
          </a:p>
          <a:p>
            <a:pPr algn="ctr"/>
            <a:endParaRPr lang="en-US" sz="2400" dirty="0"/>
          </a:p>
          <a:p>
            <a:pPr algn="ctr"/>
            <a:endParaRPr lang="en-US" sz="2400" dirty="0"/>
          </a:p>
          <a:p>
            <a:pPr algn="ctr"/>
            <a:endParaRPr lang="en-US" sz="2400" dirty="0"/>
          </a:p>
          <a:p>
            <a:pPr algn="ctr"/>
            <a:r>
              <a:rPr lang="en-US" sz="2400" dirty="0"/>
              <a:t>Plant and animal breeding has been practiced for centuries and involves </a:t>
            </a:r>
            <a:r>
              <a:rPr lang="en-US" sz="2400" dirty="0">
                <a:solidFill>
                  <a:srgbClr val="FF0000"/>
                </a:solidFill>
              </a:rPr>
              <a:t>genetic modification</a:t>
            </a:r>
            <a:r>
              <a:rPr lang="en-US" sz="2400" dirty="0"/>
              <a:t>.  </a:t>
            </a:r>
          </a:p>
          <a:p>
            <a:endParaRPr lang="en-US" sz="2000" dirty="0"/>
          </a:p>
          <a:p>
            <a:endParaRPr lang="en-US" sz="2000" dirty="0"/>
          </a:p>
        </p:txBody>
      </p:sp>
      <p:sp>
        <p:nvSpPr>
          <p:cNvPr id="3" name="TextBox 2">
            <a:extLst>
              <a:ext uri="{FF2B5EF4-FFF2-40B4-BE49-F238E27FC236}">
                <a16:creationId xmlns:a16="http://schemas.microsoft.com/office/drawing/2014/main" id="{E404532A-4187-4296-9145-09519659FCC2}"/>
              </a:ext>
            </a:extLst>
          </p:cNvPr>
          <p:cNvSpPr txBox="1"/>
          <p:nvPr/>
        </p:nvSpPr>
        <p:spPr>
          <a:xfrm>
            <a:off x="1029810" y="3977195"/>
            <a:ext cx="7439487" cy="400110"/>
          </a:xfrm>
          <a:prstGeom prst="rect">
            <a:avLst/>
          </a:prstGeom>
          <a:noFill/>
        </p:spPr>
        <p:txBody>
          <a:bodyPr wrap="square" rtlCol="0">
            <a:spAutoFit/>
          </a:bodyPr>
          <a:lstStyle/>
          <a:p>
            <a:pPr algn="ctr"/>
            <a:endParaRPr lang="en-US" sz="2000" dirty="0">
              <a:solidFill>
                <a:srgbClr val="0070C0"/>
              </a:solidFill>
            </a:endParaRPr>
          </a:p>
        </p:txBody>
      </p:sp>
    </p:spTree>
    <p:extLst>
      <p:ext uri="{BB962C8B-B14F-4D97-AF65-F5344CB8AC3E}">
        <p14:creationId xmlns:p14="http://schemas.microsoft.com/office/powerpoint/2010/main" val="334034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2862322"/>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3600" dirty="0">
                <a:solidFill>
                  <a:srgbClr val="FF0000"/>
                </a:solidFill>
                <a:latin typeface="Calibri" panose="020F0502020204030204"/>
              </a:rPr>
              <a:t>Will I eat today?</a:t>
            </a:r>
          </a:p>
          <a:p>
            <a:pPr algn="ctr" defTabSz="685800"/>
            <a:endParaRPr lang="en-US" sz="3600" dirty="0">
              <a:solidFill>
                <a:srgbClr val="FF0000"/>
              </a:solidFill>
              <a:latin typeface="Calibri" panose="020F0502020204030204"/>
            </a:endParaRPr>
          </a:p>
          <a:p>
            <a:pPr algn="ctr" defTabSz="685800"/>
            <a:r>
              <a:rPr lang="en-US" sz="1600" dirty="0">
                <a:solidFill>
                  <a:srgbClr val="154131"/>
                </a:solidFill>
              </a:rPr>
              <a:t>Not, </a:t>
            </a:r>
            <a:r>
              <a:rPr lang="en-US" sz="3600" dirty="0">
                <a:solidFill>
                  <a:srgbClr val="FF0000"/>
                </a:solidFill>
              </a:rPr>
              <a:t>What will I eat today?</a:t>
            </a:r>
            <a:endParaRPr lang="en-US" sz="3600" dirty="0">
              <a:solidFill>
                <a:srgbClr val="FF0000"/>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856133" cy="67685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Join us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algn="ctr" defTabSz="685800">
              <a:defRPr/>
            </a:pPr>
            <a:r>
              <a:rPr lang="en-US" sz="4000" u="sng" dirty="0">
                <a:solidFill>
                  <a:srgbClr val="FF0000"/>
                </a:solidFill>
                <a:latin typeface="Times New Roman"/>
                <a:cs typeface="Times New Roman"/>
                <a:hlinkClick r:id="rId2">
                  <a:extLst>
                    <a:ext uri="{A12FA001-AC4F-418D-AE19-62706E023703}">
                      <ahyp:hlinkClr xmlns:ahyp="http://schemas.microsoft.com/office/drawing/2018/hyperlinkcolor" val="tx"/>
                    </a:ext>
                  </a:extLst>
                </a:hlinkClick>
              </a:rPr>
              <a:t>http://supportprecisionagriculture.org/</a:t>
            </a:r>
            <a:endParaRPr lang="en-US" sz="4000" dirty="0">
              <a:solidFill>
                <a:srgbClr val="FF0000"/>
              </a:solidFill>
              <a:latin typeface="Times New Roman"/>
              <a:cs typeface="Times New Roman"/>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Roberts, R. J.; Naimy, V. Overcoming Agricultural Challenges with GMOs as a Catalyst for Poverty Reduction and Sustainability in Lebanon. (2023).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578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822C99B5-19F4-A04A-70DB-8321F9972694}"/>
              </a:ext>
            </a:extLst>
          </p:cNvPr>
          <p:cNvGraphicFramePr>
            <a:graphicFrameLocks noChangeAspect="1"/>
          </p:cNvGraphicFramePr>
          <p:nvPr>
            <p:extLst>
              <p:ext uri="{D42A27DB-BD31-4B8C-83A1-F6EECF244321}">
                <p14:modId xmlns:p14="http://schemas.microsoft.com/office/powerpoint/2010/main" val="486888048"/>
              </p:ext>
            </p:extLst>
          </p:nvPr>
        </p:nvGraphicFramePr>
        <p:xfrm>
          <a:off x="-183675" y="-355600"/>
          <a:ext cx="9511349" cy="6062133"/>
        </p:xfrm>
        <a:graphic>
          <a:graphicData uri="http://schemas.openxmlformats.org/presentationml/2006/ole">
            <mc:AlternateContent xmlns:mc="http://schemas.openxmlformats.org/markup-compatibility/2006">
              <mc:Choice xmlns:v="urn:schemas-microsoft-com:vml" Requires="v">
                <p:oleObj name="Presentation" r:id="rId2" imgW="6096096" imgH="3429177" progId="PowerPoint.Show.12">
                  <p:embed/>
                </p:oleObj>
              </mc:Choice>
              <mc:Fallback>
                <p:oleObj name="Presentation" r:id="rId2" imgW="6096096" imgH="3429177" progId="PowerPoint.Show.12">
                  <p:embed/>
                  <p:pic>
                    <p:nvPicPr>
                      <p:cNvPr id="0" name=""/>
                      <p:cNvPicPr/>
                      <p:nvPr/>
                    </p:nvPicPr>
                    <p:blipFill>
                      <a:blip r:embed="rId3"/>
                      <a:stretch>
                        <a:fillRect/>
                      </a:stretch>
                    </p:blipFill>
                    <p:spPr>
                      <a:xfrm>
                        <a:off x="-183675" y="-355600"/>
                        <a:ext cx="9511349" cy="6062133"/>
                      </a:xfrm>
                      <a:prstGeom prst="rect">
                        <a:avLst/>
                      </a:prstGeom>
                    </p:spPr>
                  </p:pic>
                </p:oleObj>
              </mc:Fallback>
            </mc:AlternateContent>
          </a:graphicData>
        </a:graphic>
      </p:graphicFrame>
    </p:spTree>
    <p:extLst>
      <p:ext uri="{BB962C8B-B14F-4D97-AF65-F5344CB8AC3E}">
        <p14:creationId xmlns:p14="http://schemas.microsoft.com/office/powerpoint/2010/main" val="3967506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85A6E-3E53-4653-9EB1-5F75534635FC}"/>
              </a:ext>
            </a:extLst>
          </p:cNvPr>
          <p:cNvSpPr txBox="1"/>
          <p:nvPr/>
        </p:nvSpPr>
        <p:spPr>
          <a:xfrm>
            <a:off x="535021" y="1889184"/>
            <a:ext cx="8190690" cy="3570208"/>
          </a:xfrm>
          <a:prstGeom prst="rect">
            <a:avLst/>
          </a:prstGeom>
          <a:noFill/>
        </p:spPr>
        <p:txBody>
          <a:bodyPr wrap="square" rtlCol="0">
            <a:spAutoFit/>
          </a:bodyPr>
          <a:lstStyle/>
          <a:p>
            <a:pPr algn="ctr"/>
            <a:r>
              <a:rPr lang="en-US" sz="2800" b="1" dirty="0">
                <a:solidFill>
                  <a:srgbClr val="FF0000"/>
                </a:solidFill>
              </a:rPr>
              <a:t>Hypocrisy abounds within the anti-GMO movement</a:t>
            </a:r>
          </a:p>
          <a:p>
            <a:pPr algn="ctr"/>
            <a:endParaRPr lang="en-US" dirty="0">
              <a:solidFill>
                <a:srgbClr val="FF0000"/>
              </a:solidFill>
            </a:endParaRPr>
          </a:p>
          <a:p>
            <a:endParaRPr lang="en-US" dirty="0"/>
          </a:p>
          <a:p>
            <a:pPr algn="ctr"/>
            <a:r>
              <a:rPr lang="en-US" b="1" dirty="0">
                <a:solidFill>
                  <a:srgbClr val="00B0F0"/>
                </a:solidFill>
              </a:rPr>
              <a:t>Why don’t they stop human insulin production for diabetics?</a:t>
            </a:r>
          </a:p>
          <a:p>
            <a:pPr algn="ctr"/>
            <a:endParaRPr lang="en-US" b="1" dirty="0">
              <a:solidFill>
                <a:srgbClr val="00B0F0"/>
              </a:solidFill>
            </a:endParaRPr>
          </a:p>
          <a:p>
            <a:pPr algn="ctr"/>
            <a:endParaRPr lang="en-US" b="1" dirty="0"/>
          </a:p>
          <a:p>
            <a:pPr algn="ctr"/>
            <a:r>
              <a:rPr lang="en-US" b="1" dirty="0">
                <a:solidFill>
                  <a:srgbClr val="00B0F0"/>
                </a:solidFill>
              </a:rPr>
              <a:t>Why do they accept vaccines for COVID-19 within 12 months of development?</a:t>
            </a:r>
          </a:p>
          <a:p>
            <a:pPr algn="ctr"/>
            <a:endParaRPr lang="en-US" b="1" dirty="0">
              <a:solidFill>
                <a:srgbClr val="00B0F0"/>
              </a:solidFill>
            </a:endParaRPr>
          </a:p>
          <a:p>
            <a:pPr algn="ctr"/>
            <a:endParaRPr lang="en-US" b="1" dirty="0"/>
          </a:p>
          <a:p>
            <a:pPr algn="ctr"/>
            <a:r>
              <a:rPr lang="en-US" b="1" dirty="0">
                <a:solidFill>
                  <a:srgbClr val="00B0F0"/>
                </a:solidFill>
              </a:rPr>
              <a:t>Why do they allow millions of tons of GMO products to be used to feed animals for human consumption?</a:t>
            </a:r>
          </a:p>
          <a:p>
            <a:endParaRPr lang="en-US" dirty="0"/>
          </a:p>
        </p:txBody>
      </p:sp>
    </p:spTree>
    <p:extLst>
      <p:ext uri="{BB962C8B-B14F-4D97-AF65-F5344CB8AC3E}">
        <p14:creationId xmlns:p14="http://schemas.microsoft.com/office/powerpoint/2010/main" val="102879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793376" cy="4616648"/>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168 Nobel Laureates have supported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250948" y="5733257"/>
            <a:ext cx="5768765"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F4201-3E2D-A609-83DB-5187B28761AB}"/>
              </a:ext>
            </a:extLst>
          </p:cNvPr>
          <p:cNvSpPr txBox="1"/>
          <p:nvPr/>
        </p:nvSpPr>
        <p:spPr>
          <a:xfrm>
            <a:off x="3307743" y="1105231"/>
            <a:ext cx="4412974" cy="523220"/>
          </a:xfrm>
          <a:prstGeom prst="rect">
            <a:avLst/>
          </a:prstGeom>
          <a:noFill/>
        </p:spPr>
        <p:txBody>
          <a:bodyPr wrap="square" rtlCol="0">
            <a:spAutoFit/>
          </a:bodyPr>
          <a:lstStyle/>
          <a:p>
            <a:r>
              <a:rPr lang="en-US" sz="2800" b="1" dirty="0">
                <a:solidFill>
                  <a:schemeClr val="accent6"/>
                </a:solidFill>
              </a:rPr>
              <a:t>Plant Breeding Methods</a:t>
            </a:r>
          </a:p>
        </p:txBody>
      </p:sp>
      <p:sp>
        <p:nvSpPr>
          <p:cNvPr id="3" name="TextBox 2">
            <a:extLst>
              <a:ext uri="{FF2B5EF4-FFF2-40B4-BE49-F238E27FC236}">
                <a16:creationId xmlns:a16="http://schemas.microsoft.com/office/drawing/2014/main" id="{EAD1B00D-6DE2-9D86-C037-FA9763ABC5A0}"/>
              </a:ext>
            </a:extLst>
          </p:cNvPr>
          <p:cNvSpPr txBox="1"/>
          <p:nvPr/>
        </p:nvSpPr>
        <p:spPr>
          <a:xfrm>
            <a:off x="1248356" y="2218413"/>
            <a:ext cx="6901732" cy="3970318"/>
          </a:xfrm>
          <a:prstGeom prst="rect">
            <a:avLst/>
          </a:prstGeom>
          <a:noFill/>
        </p:spPr>
        <p:txBody>
          <a:bodyPr wrap="square" rtlCol="0">
            <a:spAutoFit/>
          </a:bodyPr>
          <a:lstStyle/>
          <a:p>
            <a:pPr marL="342900" indent="-342900">
              <a:buAutoNum type="arabicPeriod"/>
            </a:pPr>
            <a:r>
              <a:rPr lang="en-US" dirty="0"/>
              <a:t>Traditional breeding	  -  50/50 mixture of genes</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Original GMO method – one or more known genes inserted into the</a:t>
            </a:r>
          </a:p>
          <a:p>
            <a:r>
              <a:rPr lang="en-US" dirty="0"/>
              <a:t>               					plant genome at unknown locations</a:t>
            </a:r>
          </a:p>
          <a:p>
            <a:pPr marL="342900" indent="-342900">
              <a:buAutoNum type="arabicPeriod"/>
            </a:pPr>
            <a:endParaRPr lang="en-US" dirty="0"/>
          </a:p>
          <a:p>
            <a:pPr marL="342900" indent="-342900">
              <a:buAutoNum type="arabicPeriod"/>
            </a:pPr>
            <a:endParaRPr lang="en-US" dirty="0"/>
          </a:p>
          <a:p>
            <a:r>
              <a:rPr lang="en-US" dirty="0"/>
              <a:t>3.    CRISPR methods   </a:t>
            </a:r>
          </a:p>
          <a:p>
            <a:r>
              <a:rPr lang="en-US" dirty="0"/>
              <a:t>    </a:t>
            </a:r>
          </a:p>
          <a:p>
            <a:pPr marL="1257300" lvl="2" indent="-342900">
              <a:buAutoNum type="alphaLcParenR"/>
            </a:pPr>
            <a:r>
              <a:rPr lang="en-US" dirty="0"/>
              <a:t>specific cleavage at known locations to delete genes or</a:t>
            </a:r>
          </a:p>
          <a:p>
            <a:pPr lvl="2"/>
            <a:r>
              <a:rPr lang="en-US" dirty="0"/>
              <a:t>       make specific mutations = to traditional methods</a:t>
            </a:r>
          </a:p>
          <a:p>
            <a:pPr lvl="2"/>
            <a:endParaRPr lang="en-US" dirty="0"/>
          </a:p>
          <a:p>
            <a:pPr lvl="2"/>
            <a:r>
              <a:rPr lang="en-US" dirty="0"/>
              <a:t>b)  cleave at a known location and insert a specific gene</a:t>
            </a:r>
          </a:p>
          <a:p>
            <a:pPr lvl="2"/>
            <a:endParaRPr lang="en-US" dirty="0"/>
          </a:p>
        </p:txBody>
      </p:sp>
    </p:spTree>
    <p:extLst>
      <p:ext uri="{BB962C8B-B14F-4D97-AF65-F5344CB8AC3E}">
        <p14:creationId xmlns:p14="http://schemas.microsoft.com/office/powerpoint/2010/main" val="1930244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4EF4A-4B6E-4B21-8251-36364C77EF38}">
  <ds:schemaRefs>
    <ds:schemaRef ds:uri="http://schemas.microsoft.com/office/2006/documentManagement/types"/>
    <ds:schemaRef ds:uri="http://schemas.openxmlformats.org/package/2006/metadata/core-properties"/>
    <ds:schemaRef ds:uri="http://www.w3.org/XML/1998/namespace"/>
    <ds:schemaRef ds:uri="808cda61-64c1-4cc2-8d52-d2ef7cb65ec5"/>
    <ds:schemaRef ds:uri="http://purl.org/dc/elements/1.1/"/>
    <ds:schemaRef ds:uri="387d7afa-6ac9-4adf-a19b-74a3b0a2b762"/>
    <ds:schemaRef ds:uri="http://schemas.microsoft.com/office/2006/metadata/properties"/>
    <ds:schemaRef ds:uri="f326c8d5-c302-4be2-b08c-80b3c4ffc93b"/>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3.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4.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16135</TotalTime>
  <Words>1316</Words>
  <Application>Microsoft Office PowerPoint</Application>
  <PresentationFormat>On-screen Show (4:3)</PresentationFormat>
  <Paragraphs>293</Paragraphs>
  <Slides>32</Slides>
  <Notes>1</Notes>
  <HiddenSlides>0</HiddenSlides>
  <MMClips>0</MMClips>
  <ScaleCrop>false</ScaleCrop>
  <HeadingPairs>
    <vt:vector size="8" baseType="variant">
      <vt:variant>
        <vt:lpstr>Fonts Used</vt:lpstr>
      </vt:variant>
      <vt:variant>
        <vt:i4>8</vt:i4>
      </vt:variant>
      <vt:variant>
        <vt:lpstr>Theme</vt:lpstr>
      </vt:variant>
      <vt:variant>
        <vt:i4>16</vt:i4>
      </vt:variant>
      <vt:variant>
        <vt:lpstr>Embedded OLE Servers</vt:lpstr>
      </vt:variant>
      <vt:variant>
        <vt:i4>1</vt:i4>
      </vt:variant>
      <vt:variant>
        <vt:lpstr>Slide Titles</vt:lpstr>
      </vt:variant>
      <vt:variant>
        <vt:i4>32</vt:i4>
      </vt:variant>
    </vt:vector>
  </HeadingPairs>
  <TitlesOfParts>
    <vt:vector size="57" baseType="lpstr">
      <vt:lpstr>Arial</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2_White Background w/Title</vt:lpstr>
      <vt:lpstr>1_Blue</vt:lpstr>
      <vt:lpstr>3_Office Theme</vt:lpstr>
      <vt:lpstr>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PowerPoint Presentation</vt:lpstr>
      <vt:lpstr>Food in Developing Countries</vt:lpstr>
      <vt:lpstr>The Real Problem</vt:lpstr>
      <vt:lpstr>The Green Parties Solution</vt:lpstr>
      <vt:lpstr>The Precautionary Principle</vt:lpstr>
      <vt:lpstr>Golden Rice</vt:lpstr>
      <vt:lpstr>Golden Rice</vt:lpstr>
      <vt:lpstr>PowerPoint Presentation</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271</cp:revision>
  <cp:lastPrinted>2023-04-25T15:16:17Z</cp:lastPrinted>
  <dcterms:created xsi:type="dcterms:W3CDTF">2014-10-03T15:19:54Z</dcterms:created>
  <dcterms:modified xsi:type="dcterms:W3CDTF">2024-05-22T09:00:11Z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