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7"/>
  </p:notesMasterIdLst>
  <p:handoutMasterIdLst>
    <p:handoutMasterId r:id="rId58"/>
  </p:handoutMasterIdLst>
  <p:sldIdLst>
    <p:sldId id="379"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72" r:id="rId46"/>
    <p:sldId id="373" r:id="rId47"/>
    <p:sldId id="354" r:id="rId48"/>
    <p:sldId id="355" r:id="rId49"/>
    <p:sldId id="353" r:id="rId50"/>
    <p:sldId id="352" r:id="rId51"/>
    <p:sldId id="351" r:id="rId52"/>
    <p:sldId id="362" r:id="rId53"/>
    <p:sldId id="376" r:id="rId54"/>
    <p:sldId id="384" r:id="rId55"/>
    <p:sldId id="356" r:id="rId56"/>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3" autoAdjust="0"/>
    <p:restoredTop sz="99042" autoAdjust="0"/>
  </p:normalViewPr>
  <p:slideViewPr>
    <p:cSldViewPr snapToGrid="0" snapToObjects="1">
      <p:cViewPr varScale="1">
        <p:scale>
          <a:sx n="90" d="100"/>
          <a:sy n="90" d="100"/>
        </p:scale>
        <p:origin x="90" y="402"/>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presProps" Target="presProps.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notesMaster" Target="notesMasters/notesMaster1.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9/3/2019</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9/3/2019</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Tuesday, September 3, 2019</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9/3/2019</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9/3/2019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9/3/2019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9/3/2019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9/3/2019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9/3/2019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9/3/2019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9/3/2019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9/3/2019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9/3/2019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9/3/2019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53.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4.xml"/><Relationship Id="rId5" Type="http://schemas.openxmlformats.org/officeDocument/2006/relationships/image" Target="../media/image46.png"/><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055" y="1499950"/>
            <a:ext cx="5627594" cy="6150402"/>
          </a:xfrm>
          <a:prstGeom prst="rect">
            <a:avLst/>
          </a:prstGeom>
          <a:noFill/>
        </p:spPr>
        <p:txBody>
          <a:bodyPr wrap="square" rtlCol="0">
            <a:spAutoFit/>
          </a:bodyPr>
          <a:lstStyle/>
          <a:p>
            <a:pPr algn="ctr" defTabSz="685800"/>
            <a:r>
              <a:rPr lang="en-US" sz="3300" b="1" dirty="0">
                <a:solidFill>
                  <a:srgbClr val="FF0000"/>
                </a:solidFill>
                <a:latin typeface="Calibri" panose="020F0502020204030204"/>
              </a:rPr>
              <a:t>142 Nobel Laureates support GMOs</a:t>
            </a:r>
          </a:p>
          <a:p>
            <a:pPr algn="ctr" defTabSz="685800"/>
            <a:endParaRPr lang="en-US" sz="3300" b="1" dirty="0">
              <a:solidFill>
                <a:srgbClr val="FF0000"/>
              </a:solidFill>
              <a:latin typeface="Calibri" panose="020F0502020204030204"/>
            </a:endParaRPr>
          </a:p>
          <a:p>
            <a:pP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Roberts</a:t>
            </a: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r>
              <a:rPr lang="en-US" b="1" dirty="0">
                <a:solidFill>
                  <a:prstClr val="black"/>
                </a:solidFill>
                <a:latin typeface="Calibri" panose="020F0502020204030204"/>
              </a:rPr>
              <a:t>ICGEB Governors, May 22</a:t>
            </a:r>
            <a:r>
              <a:rPr lang="en-US" b="1" baseline="30000" dirty="0">
                <a:solidFill>
                  <a:prstClr val="black"/>
                </a:solidFill>
                <a:latin typeface="Calibri" panose="020F0502020204030204"/>
              </a:rPr>
              <a:t>nd</a:t>
            </a:r>
            <a:r>
              <a:rPr lang="en-US" b="1" dirty="0">
                <a:solidFill>
                  <a:prstClr val="black"/>
                </a:solidFill>
                <a:latin typeface="Calibri" panose="020F0502020204030204"/>
              </a:rPr>
              <a:t> 2019</a:t>
            </a:r>
          </a:p>
          <a:p>
            <a:pPr algn="ctr" defTabSz="685800"/>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2"/>
          <a:stretch>
            <a:fillRect/>
          </a:stretch>
        </p:blipFill>
        <p:spPr>
          <a:xfrm>
            <a:off x="3762104" y="4283365"/>
            <a:ext cx="1505495" cy="583571"/>
          </a:xfrm>
          <a:prstGeom prst="rect">
            <a:avLst/>
          </a:prstGeom>
        </p:spPr>
      </p:pic>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169296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578735" y="1840376"/>
            <a:ext cx="7477246" cy="4134369"/>
          </a:xfrm>
        </p:spPr>
        <p:txBody>
          <a:bodyPr>
            <a:normAutofit/>
          </a:bodyPr>
          <a:lstStyle/>
          <a:p>
            <a:pPr marL="0" indent="0">
              <a:buNone/>
            </a:pPr>
            <a:r>
              <a:rPr lang="en-US" sz="2400" dirty="0">
                <a:solidFill>
                  <a:prstClr val="black"/>
                </a:solidFill>
              </a:rPr>
              <a:t>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banning </a:t>
            </a:r>
            <a:r>
              <a:rPr lang="en-US" sz="2400" dirty="0">
                <a:solidFill>
                  <a:srgbClr val="FF0000"/>
                </a:solidFill>
              </a:rPr>
              <a:t>growing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058" y="1603992"/>
            <a:ext cx="4507283"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p:txBody>
          <a:bodyPr/>
          <a:lstStyle/>
          <a:p>
            <a:pPr marL="0" indent="0">
              <a:buNone/>
            </a:pPr>
            <a:r>
              <a:rPr lang="en-US" sz="2400" dirty="0">
                <a:solidFill>
                  <a:srgbClr val="3B3D3C"/>
                </a:solidFill>
              </a:rPr>
              <a:t>A new source of Vitamin A</a:t>
            </a:r>
          </a:p>
          <a:p>
            <a:r>
              <a:rPr lang="en-US" sz="2400" dirty="0"/>
              <a:t>Ingo Potrykus, ETH Zurich</a:t>
            </a:r>
          </a:p>
          <a:p>
            <a:r>
              <a:rPr lang="en-US" sz="2400" dirty="0"/>
              <a:t>Peter Beyer, U. Freiburg</a:t>
            </a:r>
          </a:p>
          <a:p>
            <a:pPr marL="0" indent="0">
              <a:buNone/>
            </a:pPr>
            <a:endParaRPr lang="en-US" sz="2400" dirty="0">
              <a:solidFill>
                <a:srgbClr val="3B3D3C"/>
              </a:solidFill>
            </a:endParaRPr>
          </a:p>
          <a:p>
            <a:endParaRPr lang="en-US" dirty="0"/>
          </a:p>
        </p:txBody>
      </p:sp>
    </p:spTree>
    <p:extLst>
      <p:ext uri="{BB962C8B-B14F-4D97-AF65-F5344CB8AC3E}">
        <p14:creationId xmlns:p14="http://schemas.microsoft.com/office/powerpoint/2010/main" val="32202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together with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7327231" y="6401255"/>
            <a:ext cx="1997243" cy="523220"/>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Became a reality in February, 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Could have been in the field within 2-5 years, beginning to save children from blindness and death.</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But it’s a «</a:t>
            </a:r>
            <a:r>
              <a:rPr lang="de-CH" sz="2200" dirty="0">
                <a:solidFill>
                  <a:srgbClr val="3B3D3C"/>
                </a:solidFill>
                <a:latin typeface="Calibri" panose="020F0502020204030204" pitchFamily="34" charset="0"/>
                <a:cs typeface="Calibri" panose="020F0502020204030204" pitchFamily="34" charset="0"/>
              </a:rPr>
              <a:t>GMO»</a:t>
            </a:r>
            <a:r>
              <a:rPr lang="de-CH" sz="1000" dirty="0">
                <a:solidFill>
                  <a:srgbClr val="3B3D3C"/>
                </a:solidFill>
                <a:latin typeface="Calibri" panose="020F0502020204030204" pitchFamily="34" charset="0"/>
                <a:cs typeface="Calibri" panose="020F0502020204030204" pitchFamily="34" charset="0"/>
              </a:rPr>
              <a:t> </a:t>
            </a:r>
            <a:r>
              <a:rPr lang="de-CH" sz="2200" dirty="0">
                <a:solidFill>
                  <a:srgbClr val="3B3D3C"/>
                </a:solidFill>
              </a:rPr>
              <a:t>and only now will it soon be available in Bangladesh.</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Why? </a:t>
            </a: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Multiple 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524315"/>
          </a:xfrm>
          <a:prstGeom prst="rect">
            <a:avLst/>
          </a:prstGeom>
          <a:noFill/>
        </p:spPr>
        <p:txBody>
          <a:bodyPr wrap="square" rtlCol="0">
            <a:spAutoFit/>
          </a:bodyPr>
          <a:lstStyle/>
          <a:p>
            <a:pPr algn="ctr"/>
            <a:r>
              <a:rPr lang="en-US" sz="3200" b="1" dirty="0">
                <a:solidFill>
                  <a:srgbClr val="FF0000"/>
                </a:solidFill>
              </a:rPr>
              <a:t>Since 2002 as many as 15 million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 that should be prosecuted?</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Gonsalves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Remember that for the 800 million who go to bed hungry at night</a:t>
            </a:r>
          </a:p>
          <a:p>
            <a:pPr algn="ctr"/>
            <a:endParaRPr lang="en-US" sz="3200" b="1" dirty="0"/>
          </a:p>
          <a:p>
            <a:endParaRPr lang="en-US" dirty="0"/>
          </a:p>
          <a:p>
            <a:endParaRPr lang="en-US" dirty="0"/>
          </a:p>
          <a:p>
            <a:pPr algn="ctr"/>
            <a:r>
              <a:rPr lang="en-US" dirty="0"/>
              <a:t> </a:t>
            </a:r>
            <a:r>
              <a:rPr lang="en-US" sz="6000" b="1" dirty="0">
                <a:solidFill>
                  <a:schemeClr val="accent1">
                    <a:lumMod val="75000"/>
                  </a:schemeClr>
                </a:solidFill>
              </a:rPr>
              <a:t>FOOD is MEDICINE</a:t>
            </a:r>
          </a:p>
        </p:txBody>
      </p:sp>
    </p:spTree>
    <p:extLst>
      <p:ext uri="{BB962C8B-B14F-4D97-AF65-F5344CB8AC3E}">
        <p14:creationId xmlns:p14="http://schemas.microsoft.com/office/powerpoint/2010/main" val="401634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729673" y="1885950"/>
            <a:ext cx="7509164"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should listen to the scientists they fund</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precision breeding methods must be inherently more dangerous than traditional methods, when science shows they are not</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361" y="0"/>
            <a:ext cx="6302148" cy="3816604"/>
          </a:xfrm>
          <a:prstGeom prst="rect">
            <a:avLst/>
          </a:prstGeom>
        </p:spPr>
      </p:pic>
      <p:sp>
        <p:nvSpPr>
          <p:cNvPr id="7" name="TextBox 6"/>
          <p:cNvSpPr txBox="1"/>
          <p:nvPr/>
        </p:nvSpPr>
        <p:spPr>
          <a:xfrm>
            <a:off x="4781228" y="3886346"/>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indulgence of the rich</a:t>
            </a:r>
          </a:p>
          <a:p>
            <a:pPr algn="ctr" defTabSz="685800"/>
            <a:r>
              <a:rPr lang="en-US" sz="2800" dirty="0">
                <a:solidFill>
                  <a:prstClr val="black"/>
                </a:solidFill>
                <a:latin typeface="Calibri" panose="020F0502020204030204"/>
              </a:rPr>
              <a:t>It doesn’t work for the poor in Africa</a:t>
            </a: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7276" y="6081090"/>
            <a:ext cx="8461198" cy="646331"/>
          </a:xfrm>
          <a:prstGeom prst="rect">
            <a:avLst/>
          </a:prstGeom>
          <a:noFill/>
        </p:spPr>
        <p:txBody>
          <a:bodyPr wrap="square" rtlCol="0">
            <a:spAutoFit/>
          </a:bodyPr>
          <a:lstStyle/>
          <a:p>
            <a:pPr defTabSz="685800">
              <a:defRPr/>
            </a:pPr>
            <a:r>
              <a:rPr lang="en-US" sz="3600" u="sng" dirty="0">
                <a:solidFill>
                  <a:srgbClr val="00B050"/>
                </a:solidFill>
                <a:latin typeface="Times New Roman"/>
                <a:cs typeface="Times New Roman"/>
                <a:hlinkClick r:id="rId4"/>
              </a:rPr>
              <a:t>http://supportprecisionagriculture.org</a:t>
            </a:r>
            <a:r>
              <a:rPr lang="en-US" sz="3200" u="sng" dirty="0">
                <a:solidFill>
                  <a:srgbClr val="00B050"/>
                </a:solidFill>
                <a:latin typeface="Times New Roman"/>
                <a:cs typeface="Times New Roman"/>
                <a:hlinkClick r:id="rId4"/>
              </a:rPr>
              <a:t>/</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a:solidFill>
                  <a:srgbClr val="0070C0"/>
                </a:solidFill>
              </a:rPr>
              <a:t>Nobel Laureates call for science honesty about GMOs</a:t>
            </a:r>
          </a:p>
          <a:p>
            <a:pPr algn="ctr"/>
            <a:endParaRPr lang="en-US" sz="2800" dirty="0"/>
          </a:p>
          <a:p>
            <a:pPr algn="ctr"/>
            <a:r>
              <a:rPr lang="en-US" sz="2400" dirty="0"/>
              <a:t>Conceived in December, 2013</a:t>
            </a:r>
          </a:p>
          <a:p>
            <a:pPr algn="ctr"/>
            <a:endParaRPr lang="en-US" sz="2400" dirty="0"/>
          </a:p>
          <a:p>
            <a:pPr algn="ctr"/>
            <a:r>
              <a:rPr lang="en-US" sz="2400" dirty="0"/>
              <a:t>Planned during 2014-2015</a:t>
            </a:r>
          </a:p>
          <a:p>
            <a:pPr algn="ctr"/>
            <a:endParaRPr lang="en-US" sz="2400" dirty="0"/>
          </a:p>
          <a:p>
            <a:pPr algn="ctr"/>
            <a:r>
              <a:rPr lang="en-US" sz="2400" dirty="0"/>
              <a:t>Formal organization begun in July, 2015 </a:t>
            </a:r>
          </a:p>
          <a:p>
            <a:pPr algn="ctr"/>
            <a:endParaRPr lang="en-US" sz="2400" dirty="0"/>
          </a:p>
          <a:p>
            <a:pPr algn="ctr"/>
            <a:r>
              <a:rPr lang="en-US" sz="2400" dirty="0"/>
              <a:t>Launched June 30</a:t>
            </a:r>
            <a:r>
              <a:rPr lang="en-US" sz="2400" baseline="30000" dirty="0"/>
              <a:t>th</a:t>
            </a:r>
            <a:r>
              <a:rPr lang="en-US" sz="2400" dirty="0"/>
              <a:t>, 2016</a:t>
            </a:r>
          </a:p>
          <a:p>
            <a:pPr algn="ctr"/>
            <a:endParaRPr lang="en-US" sz="2800" dirty="0"/>
          </a:p>
          <a:p>
            <a:pPr algn="ctr"/>
            <a:r>
              <a:rPr lang="en-US" sz="2800" b="1" dirty="0">
                <a:solidFill>
                  <a:srgbClr val="FF0000"/>
                </a:solidFill>
              </a:rPr>
              <a:t>We call on the Green parties to stop scaring the public by pretending that GMO foods must be banned because they are dangerous</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142 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2.xml><?xml version="1.0" encoding="utf-8"?>
<ds:datastoreItem xmlns:ds="http://schemas.openxmlformats.org/officeDocument/2006/customXml" ds:itemID="{4414EF4A-4B6E-4B21-8251-36364C77EF38}">
  <ds:schemaRefs>
    <ds:schemaRef ds:uri="http://schemas.microsoft.com/office/2006/documentManagement/types"/>
    <ds:schemaRef ds:uri="http://schemas.microsoft.com/office/infopath/2007/PartnerControls"/>
    <ds:schemaRef ds:uri="f326c8d5-c302-4be2-b08c-80b3c4ffc93b"/>
    <ds:schemaRef ds:uri="http://purl.org/dc/dcmitype/"/>
    <ds:schemaRef ds:uri="http://purl.org/dc/terms/"/>
    <ds:schemaRef ds:uri="http://www.w3.org/XML/1998/namespace"/>
    <ds:schemaRef ds:uri="http://schemas.openxmlformats.org/package/2006/metadata/core-properties"/>
    <ds:schemaRef ds:uri="http://purl.org/dc/elements/1.1/"/>
    <ds:schemaRef ds:uri="387d7afa-6ac9-4adf-a19b-74a3b0a2b762"/>
    <ds:schemaRef ds:uri="808cda61-64c1-4cc2-8d52-d2ef7cb65ec5"/>
    <ds:schemaRef ds:uri="http://schemas.microsoft.com/office/2006/metadata/properties"/>
  </ds:schemaRefs>
</ds:datastoreItem>
</file>

<file path=customXml/itemProps3.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088AC12-5531-4A99-A89B-62962BB1E5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14907</TotalTime>
  <Words>1067</Words>
  <Application>Microsoft Office PowerPoint</Application>
  <PresentationFormat>On-screen Show (4:3)</PresentationFormat>
  <Paragraphs>222</Paragraphs>
  <Slides>34</Slides>
  <Notes>2</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34</vt:i4>
      </vt:variant>
    </vt:vector>
  </HeadingPairs>
  <TitlesOfParts>
    <vt:vector size="61"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Genetic Modification refers to a method</vt:lpstr>
      <vt:lpstr>PowerPoint Presentation</vt:lpstr>
      <vt:lpstr>PowerPoint Presentation</vt:lpstr>
      <vt:lpstr>Food in Developing Countries</vt:lpstr>
      <vt:lpstr>The Real Problem</vt:lpstr>
      <vt:lpstr>The Green Parties Solution</vt:lpstr>
      <vt:lpstr>The tragic consequences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212</cp:revision>
  <cp:lastPrinted>2016-10-27T14:31:49Z</cp:lastPrinted>
  <dcterms:created xsi:type="dcterms:W3CDTF">2014-10-03T15:19:54Z</dcterms:created>
  <dcterms:modified xsi:type="dcterms:W3CDTF">2019-09-03T09:03:40Z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