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66" r:id="rId6"/>
    <p:sldMasterId id="2147483668" r:id="rId7"/>
    <p:sldMasterId id="2147483670" r:id="rId8"/>
    <p:sldMasterId id="2147483651" r:id="rId9"/>
    <p:sldMasterId id="2147483658" r:id="rId10"/>
    <p:sldMasterId id="2147483660" r:id="rId11"/>
    <p:sldMasterId id="2147483662" r:id="rId12"/>
    <p:sldMasterId id="2147483654" r:id="rId13"/>
    <p:sldMasterId id="2147483656" r:id="rId14"/>
    <p:sldMasterId id="2147483672" r:id="rId15"/>
    <p:sldMasterId id="2147483674" r:id="rId16"/>
    <p:sldMasterId id="2147483683" r:id="rId17"/>
    <p:sldMasterId id="2147483719" r:id="rId18"/>
    <p:sldMasterId id="2147483738" r:id="rId19"/>
    <p:sldMasterId id="2147483750" r:id="rId20"/>
  </p:sldMasterIdLst>
  <p:notesMasterIdLst>
    <p:notesMasterId r:id="rId50"/>
  </p:notesMasterIdLst>
  <p:handoutMasterIdLst>
    <p:handoutMasterId r:id="rId51"/>
  </p:handoutMasterIdLst>
  <p:sldIdLst>
    <p:sldId id="379" r:id="rId21"/>
    <p:sldId id="399" r:id="rId22"/>
    <p:sldId id="394" r:id="rId23"/>
    <p:sldId id="392" r:id="rId24"/>
    <p:sldId id="393" r:id="rId25"/>
    <p:sldId id="367" r:id="rId26"/>
    <p:sldId id="395" r:id="rId27"/>
    <p:sldId id="357" r:id="rId28"/>
    <p:sldId id="359" r:id="rId29"/>
    <p:sldId id="342" r:id="rId30"/>
    <p:sldId id="339" r:id="rId31"/>
    <p:sldId id="309" r:id="rId32"/>
    <p:sldId id="371" r:id="rId33"/>
    <p:sldId id="311" r:id="rId34"/>
    <p:sldId id="385" r:id="rId35"/>
    <p:sldId id="312" r:id="rId36"/>
    <p:sldId id="313" r:id="rId37"/>
    <p:sldId id="314" r:id="rId38"/>
    <p:sldId id="315" r:id="rId39"/>
    <p:sldId id="317" r:id="rId40"/>
    <p:sldId id="396" r:id="rId41"/>
    <p:sldId id="397" r:id="rId42"/>
    <p:sldId id="353" r:id="rId43"/>
    <p:sldId id="352" r:id="rId44"/>
    <p:sldId id="351" r:id="rId45"/>
    <p:sldId id="362" r:id="rId46"/>
    <p:sldId id="376" r:id="rId47"/>
    <p:sldId id="398" r:id="rId48"/>
    <p:sldId id="356" r:id="rId4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2">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131"/>
    <a:srgbClr val="0865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95" autoAdjust="0"/>
    <p:restoredTop sz="99042" autoAdjust="0"/>
  </p:normalViewPr>
  <p:slideViewPr>
    <p:cSldViewPr snapToGrid="0" snapToObjects="1">
      <p:cViewPr varScale="1">
        <p:scale>
          <a:sx n="107" d="100"/>
          <a:sy n="107" d="100"/>
        </p:scale>
        <p:origin x="330" y="78"/>
      </p:cViewPr>
      <p:guideLst>
        <p:guide orient="horz" pos="60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9.xml"/><Relationship Id="rId11" Type="http://schemas.openxmlformats.org/officeDocument/2006/relationships/slideMaster" Target="slideMasters/slideMaster7.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8" Type="http://schemas.openxmlformats.org/officeDocument/2006/relationships/slideMaster" Target="slideMasters/slideMaster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16.xml"/><Relationship Id="rId41" Type="http://schemas.openxmlformats.org/officeDocument/2006/relationships/slide" Target="slides/slide2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6" tIns="46658" rIns="93316" bIns="46658" rtlCol="0"/>
          <a:lstStyle>
            <a:lvl1pPr algn="r">
              <a:defRPr sz="1200"/>
            </a:lvl1pPr>
          </a:lstStyle>
          <a:p>
            <a:fld id="{EFC766DC-FEAD-E74C-BB43-59F9DB6B9CA8}" type="datetimeFigureOut">
              <a:rPr lang="en-US" smtClean="0"/>
              <a:t>6/21/2023</a:t>
            </a:fld>
            <a:endParaRPr lang="en-US"/>
          </a:p>
        </p:txBody>
      </p:sp>
      <p:sp>
        <p:nvSpPr>
          <p:cNvPr id="4" name="Footer Placeholder 3"/>
          <p:cNvSpPr>
            <a:spLocks noGrp="1"/>
          </p:cNvSpPr>
          <p:nvPr>
            <p:ph type="ftr" sz="quarter" idx="2"/>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6" tIns="46658" rIns="93316" bIns="46658" rtlCol="0" anchor="b"/>
          <a:lstStyle>
            <a:lvl1pPr algn="r">
              <a:defRPr sz="1200"/>
            </a:lvl1pPr>
          </a:lstStyle>
          <a:p>
            <a:fld id="{48D7B5AA-A55C-A341-A1F4-DE9D6ADB98FF}" type="slidenum">
              <a:rPr lang="en-US" smtClean="0"/>
              <a:t>‹#›</a:t>
            </a:fld>
            <a:endParaRPr lang="en-US"/>
          </a:p>
        </p:txBody>
      </p:sp>
    </p:spTree>
    <p:extLst>
      <p:ext uri="{BB962C8B-B14F-4D97-AF65-F5344CB8AC3E}">
        <p14:creationId xmlns:p14="http://schemas.microsoft.com/office/powerpoint/2010/main" val="200910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6" tIns="46658" rIns="93316" bIns="46658" rtlCol="0"/>
          <a:lstStyle>
            <a:lvl1pPr algn="r">
              <a:defRPr sz="1200"/>
            </a:lvl1pPr>
          </a:lstStyle>
          <a:p>
            <a:fld id="{79E1D4EC-987C-8B42-9E2C-375911FB1421}" type="datetimeFigureOut">
              <a:rPr lang="en-US" smtClean="0"/>
              <a:t>6/21/2023</a:t>
            </a:fld>
            <a:endParaRPr lang="en-US"/>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6" tIns="46658" rIns="93316"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6" tIns="46658" rIns="93316" bIns="46658" rtlCol="0" anchor="b"/>
          <a:lstStyle>
            <a:lvl1pPr algn="r">
              <a:defRPr sz="1200"/>
            </a:lvl1pPr>
          </a:lstStyle>
          <a:p>
            <a:fld id="{CFFD8107-F089-0E49-831A-D7E8FF3A1CD3}" type="slidenum">
              <a:rPr lang="en-US" smtClean="0"/>
              <a:t>‹#›</a:t>
            </a:fld>
            <a:endParaRPr lang="en-US"/>
          </a:p>
        </p:txBody>
      </p:sp>
    </p:spTree>
    <p:extLst>
      <p:ext uri="{BB962C8B-B14F-4D97-AF65-F5344CB8AC3E}">
        <p14:creationId xmlns:p14="http://schemas.microsoft.com/office/powerpoint/2010/main" val="3144216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74725" y="777875"/>
            <a:ext cx="5070475" cy="3802063"/>
          </a:xfrm>
          <a:solidFill>
            <a:srgbClr val="FFFFFF"/>
          </a:solidFill>
          <a:ln/>
        </p:spPr>
      </p:sp>
      <p:sp>
        <p:nvSpPr>
          <p:cNvPr id="18435" name="Rectangle 3"/>
          <p:cNvSpPr>
            <a:spLocks noGrp="1" noChangeArrowheads="1"/>
          </p:cNvSpPr>
          <p:nvPr>
            <p:ph type="body" idx="1"/>
          </p:nvPr>
        </p:nvSpPr>
        <p:spPr>
          <a:xfrm>
            <a:off x="936414" y="4809701"/>
            <a:ext cx="5151900" cy="4578591"/>
          </a:xfrm>
          <a:solidFill>
            <a:srgbClr val="FFFFFF"/>
          </a:solidFill>
          <a:ln>
            <a:solidFill>
              <a:srgbClr val="000000"/>
            </a:solidFill>
          </a:ln>
        </p:spPr>
        <p:txBody>
          <a:bodyPr lIns="93258" tIns="46629" rIns="93258" bIns="46629"/>
          <a:lstStyle/>
          <a:p>
            <a:r>
              <a:rPr lang="de-CH">
                <a:latin typeface="Times New Roman" panose="02020603050405020304" pitchFamily="18" charset="0"/>
              </a:rPr>
              <a:t>Golden Rice and Beyond – challenges of a humanitarian GMO project.</a:t>
            </a:r>
          </a:p>
        </p:txBody>
      </p:sp>
    </p:spTree>
    <p:extLst>
      <p:ext uri="{BB962C8B-B14F-4D97-AF65-F5344CB8AC3E}">
        <p14:creationId xmlns:p14="http://schemas.microsoft.com/office/powerpoint/2010/main" val="133196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74725" y="777875"/>
            <a:ext cx="5070475" cy="3802063"/>
          </a:xfrm>
          <a:solidFill>
            <a:srgbClr val="FFFFFF"/>
          </a:solidFill>
          <a:ln/>
        </p:spPr>
      </p:sp>
      <p:sp>
        <p:nvSpPr>
          <p:cNvPr id="18435" name="Rectangle 3"/>
          <p:cNvSpPr>
            <a:spLocks noGrp="1" noChangeArrowheads="1"/>
          </p:cNvSpPr>
          <p:nvPr>
            <p:ph type="body" idx="1"/>
          </p:nvPr>
        </p:nvSpPr>
        <p:spPr>
          <a:xfrm>
            <a:off x="936414" y="4809701"/>
            <a:ext cx="5151900" cy="4578591"/>
          </a:xfrm>
          <a:solidFill>
            <a:srgbClr val="FFFFFF"/>
          </a:solidFill>
          <a:ln>
            <a:solidFill>
              <a:srgbClr val="000000"/>
            </a:solidFill>
          </a:ln>
        </p:spPr>
        <p:txBody>
          <a:bodyPr lIns="93258" tIns="46629" rIns="93258" bIns="46629"/>
          <a:lstStyle/>
          <a:p>
            <a:r>
              <a:rPr lang="de-CH">
                <a:latin typeface="Times New Roman" panose="02020603050405020304" pitchFamily="18" charset="0"/>
              </a:rPr>
              <a:t>Golden Rice and Beyond – challenges of a humanitarian GMO project.</a:t>
            </a:r>
          </a:p>
        </p:txBody>
      </p:sp>
    </p:spTree>
    <p:extLst>
      <p:ext uri="{BB962C8B-B14F-4D97-AF65-F5344CB8AC3E}">
        <p14:creationId xmlns:p14="http://schemas.microsoft.com/office/powerpoint/2010/main" val="151518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_Slide_Buildin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3"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flipH="1">
            <a:off x="5605272" y="5148072"/>
            <a:ext cx="365760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66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327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992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77800" y="228600"/>
            <a:ext cx="7315200" cy="576072"/>
          </a:xfrm>
        </p:spPr>
        <p:txBody>
          <a:bodyPr/>
          <a:lstStyle/>
          <a:p>
            <a:r>
              <a:rPr lang="en-US" dirty="0"/>
              <a:t>Click to edit Master title style</a:t>
            </a:r>
          </a:p>
        </p:txBody>
      </p:sp>
      <p:sp>
        <p:nvSpPr>
          <p:cNvPr id="5"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5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99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96114"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5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349" y="199571"/>
            <a:ext cx="7772400" cy="616858"/>
          </a:xfrm>
        </p:spPr>
        <p:txBody>
          <a:bodyPr>
            <a:noAutofit/>
          </a:bodyPr>
          <a:lstStyle>
            <a:lvl1pPr algn="l">
              <a:defRPr sz="3600" b="1" i="0">
                <a:solidFill>
                  <a:schemeClr val="bg1"/>
                </a:solidFill>
                <a:effectLst>
                  <a:outerShdw blurRad="50800" dist="38100" dir="2700000" algn="tl" rotWithShape="0">
                    <a:prstClr val="black">
                      <a:alpha val="40000"/>
                    </a:prstClr>
                  </a:outerShdw>
                </a:effectLst>
                <a:latin typeface="Helvetica"/>
                <a:cs typeface="Helvetica"/>
              </a:defRPr>
            </a:lvl1pPr>
          </a:lstStyle>
          <a:p>
            <a:r>
              <a:rPr lang="en-US" dirty="0"/>
              <a:t>Click to edit Master title style</a:t>
            </a:r>
          </a:p>
        </p:txBody>
      </p:sp>
      <p:sp>
        <p:nvSpPr>
          <p:cNvPr id="4" name="Content Placeholder 2"/>
          <p:cNvSpPr>
            <a:spLocks noGrp="1"/>
          </p:cNvSpPr>
          <p:nvPr>
            <p:ph idx="10"/>
          </p:nvPr>
        </p:nvSpPr>
        <p:spPr>
          <a:xfrm>
            <a:off x="228600" y="2743200"/>
            <a:ext cx="6172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6503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60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8"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395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59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_Slide_HF_Ic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Tree>
    <p:extLst>
      <p:ext uri="{BB962C8B-B14F-4D97-AF65-F5344CB8AC3E}">
        <p14:creationId xmlns:p14="http://schemas.microsoft.com/office/powerpoint/2010/main" val="137985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6504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40320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8701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2842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29966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297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06880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100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80400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6197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Slide_NEBNext">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7"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flipH="1">
            <a:off x="5605272" y="5148072"/>
            <a:ext cx="3657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385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48327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95942" y="228600"/>
            <a:ext cx="7315200" cy="576072"/>
          </a:xfrm>
        </p:spPr>
        <p:txBody>
          <a:bodyPr/>
          <a:lstStyle/>
          <a:p>
            <a:r>
              <a:rPr lang="en-US" dirty="0"/>
              <a:t>Click to edit Master title style</a:t>
            </a:r>
          </a:p>
        </p:txBody>
      </p:sp>
      <p:sp>
        <p:nvSpPr>
          <p:cNvPr id="7"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322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1"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979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342900"/>
            <a:fld id="{6396A3A3-94A6-4E5B-AF39-173ACA3E61CC}" type="datetime2">
              <a:rPr lang="en-US" sz="1350" smtClean="0">
                <a:solidFill>
                  <a:srgbClr val="3B3D3C"/>
                </a:solidFill>
              </a:rPr>
              <a:pPr defTabSz="342900"/>
              <a:t>Wednesday, June 21, 2023</a:t>
            </a:fld>
            <a:endParaRPr lang="en-US" sz="1350">
              <a:solidFill>
                <a:srgbClr val="3B3D3C"/>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defTabSz="342900"/>
            <a:endParaRPr lang="en-US" sz="1350" dirty="0">
              <a:solidFill>
                <a:srgbClr val="3B3D3C"/>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defTabSz="342900"/>
            <a:fld id="{0CFEC368-1D7A-4F81-ABF6-AE0E36BAF64C}" type="slidenum">
              <a:rPr lang="en-US" sz="1350" smtClean="0">
                <a:solidFill>
                  <a:srgbClr val="3B3D3C"/>
                </a:solidFill>
              </a:rPr>
              <a:pPr defTabSz="342900"/>
              <a:t>‹#›</a:t>
            </a:fld>
            <a:endParaRPr lang="en-US" sz="1350">
              <a:solidFill>
                <a:srgbClr val="3B3D3C"/>
              </a:solidFill>
            </a:endParaRPr>
          </a:p>
        </p:txBody>
      </p:sp>
    </p:spTree>
    <p:extLst>
      <p:ext uri="{BB962C8B-B14F-4D97-AF65-F5344CB8AC3E}">
        <p14:creationId xmlns:p14="http://schemas.microsoft.com/office/powerpoint/2010/main" val="1180665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pPr defTabSz="342900"/>
            <a:fld id="{34A709B5-40F8-467B-9E1E-3B3A1CAF1280}" type="datetimeFigureOut">
              <a:rPr lang="en-US" sz="1350" smtClean="0">
                <a:solidFill>
                  <a:srgbClr val="3B3D3C"/>
                </a:solidFill>
              </a:rPr>
              <a:pPr defTabSz="342900"/>
              <a:t>6/21/2023</a:t>
            </a:fld>
            <a:endParaRPr lang="en-US" sz="1350">
              <a:solidFill>
                <a:srgbClr val="3B3D3C"/>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pPr defTabSz="342900"/>
            <a:endParaRPr lang="en-US" sz="1350">
              <a:solidFill>
                <a:srgbClr val="3B3D3C"/>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pPr defTabSz="342900"/>
            <a:fld id="{2AB52559-159E-4F16-8534-1A07F104C814}" type="slidenum">
              <a:rPr lang="en-US" sz="1350" smtClean="0">
                <a:solidFill>
                  <a:srgbClr val="3B3D3C"/>
                </a:solidFill>
              </a:rPr>
              <a:pPr defTabSz="342900"/>
              <a:t>‹#›</a:t>
            </a:fld>
            <a:endParaRPr lang="en-US" sz="1350">
              <a:solidFill>
                <a:srgbClr val="3B3D3C"/>
              </a:solidFill>
            </a:endParaRPr>
          </a:p>
        </p:txBody>
      </p:sp>
    </p:spTree>
    <p:extLst>
      <p:ext uri="{BB962C8B-B14F-4D97-AF65-F5344CB8AC3E}">
        <p14:creationId xmlns:p14="http://schemas.microsoft.com/office/powerpoint/2010/main" val="1479958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342900">
              <a:defRPr/>
            </a:pPr>
            <a:endParaRPr lang="en-US" sz="135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sz="135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342900">
              <a:defRPr/>
            </a:pPr>
            <a:fld id="{963E3A48-1DE2-45AF-89AB-9C521FFB5925}" type="slidenum">
              <a:rPr lang="en-US" sz="1350" smtClean="0">
                <a:solidFill>
                  <a:srgbClr val="000000"/>
                </a:solidFill>
              </a:rPr>
              <a:pPr defTabSz="342900">
                <a:defRPr/>
              </a:pPr>
              <a:t>‹#›</a:t>
            </a:fld>
            <a:endParaRPr lang="en-US" sz="1350">
              <a:solidFill>
                <a:srgbClr val="000000"/>
              </a:solidFill>
            </a:endParaRPr>
          </a:p>
        </p:txBody>
      </p:sp>
    </p:spTree>
    <p:extLst>
      <p:ext uri="{BB962C8B-B14F-4D97-AF65-F5344CB8AC3E}">
        <p14:creationId xmlns:p14="http://schemas.microsoft.com/office/powerpoint/2010/main" val="1875221573"/>
      </p:ext>
    </p:extLst>
  </p:cSld>
  <p:clrMapOvr>
    <a:masterClrMapping/>
  </p:clrMapOvr>
  <p:transition>
    <p:sndAc>
      <p:end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4602784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06079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7726764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461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Slide_Petri">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flipH="1">
            <a:off x="5605272" y="5148072"/>
            <a:ext cx="3657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0"/>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sz="3600" b="1" i="0" dirty="0">
                <a:solidFill>
                  <a:srgbClr val="FFFFFF"/>
                </a:solidFill>
                <a:effectLst>
                  <a:outerShdw blurRad="50800" dist="38100" dir="2700000" algn="tl" rotWithShape="0">
                    <a:prstClr val="black">
                      <a:alpha val="40000"/>
                    </a:prstClr>
                  </a:outerShdw>
                </a:effectLst>
                <a:latin typeface="Helvetica"/>
                <a:cs typeface="Helvetica"/>
              </a:rPr>
              <a:t>Click to edit Master title style</a:t>
            </a:r>
          </a:p>
        </p:txBody>
      </p:sp>
    </p:spTree>
    <p:extLst>
      <p:ext uri="{BB962C8B-B14F-4D97-AF65-F5344CB8AC3E}">
        <p14:creationId xmlns:p14="http://schemas.microsoft.com/office/powerpoint/2010/main" val="3998547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0849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5486583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797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101651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76396007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6220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98629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B04F4DB-5139-4C5E-B5F3-85F0A37702FC}"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563417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4F4DB-5139-4C5E-B5F3-85F0A37702FC}"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3647510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04F4DB-5139-4C5E-B5F3-85F0A37702FC}"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209888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95942" y="228600"/>
            <a:ext cx="7315200" cy="576072"/>
          </a:xfrm>
        </p:spPr>
        <p:txBody>
          <a:bodyPr/>
          <a:lstStyle/>
          <a:p>
            <a:r>
              <a:rPr lang="en-US" dirty="0"/>
              <a:t>Click to edit Master title style</a:t>
            </a:r>
          </a:p>
        </p:txBody>
      </p:sp>
      <p:sp>
        <p:nvSpPr>
          <p:cNvPr id="7" name="Content Placeholder 2"/>
          <p:cNvSpPr>
            <a:spLocks noGrp="1"/>
          </p:cNvSpPr>
          <p:nvPr>
            <p:ph idx="10"/>
          </p:nvPr>
        </p:nvSpPr>
        <p:spPr>
          <a:xfrm>
            <a:off x="228600" y="1371601"/>
            <a:ext cx="8458200"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0825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04F4DB-5139-4C5E-B5F3-85F0A37702FC}"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167215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04F4DB-5139-4C5E-B5F3-85F0A37702FC}"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3342820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04F4DB-5139-4C5E-B5F3-85F0A37702FC}"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194125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4F4DB-5139-4C5E-B5F3-85F0A37702FC}"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2099211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04F4DB-5139-4C5E-B5F3-85F0A37702FC}"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714672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B04F4DB-5139-4C5E-B5F3-85F0A37702FC}"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686291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4F4DB-5139-4C5E-B5F3-85F0A37702FC}"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966608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4F4DB-5139-4C5E-B5F3-85F0A37702FC}"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66737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a:t>Click to edit Master title style</a:t>
            </a:r>
          </a:p>
        </p:txBody>
      </p:sp>
      <p:sp>
        <p:nvSpPr>
          <p:cNvPr id="5" name="Content Placeholder 2"/>
          <p:cNvSpPr>
            <a:spLocks noGrp="1"/>
          </p:cNvSpPr>
          <p:nvPr>
            <p:ph idx="10"/>
          </p:nvPr>
        </p:nvSpPr>
        <p:spPr>
          <a:xfrm>
            <a:off x="228600" y="1371601"/>
            <a:ext cx="5177971" cy="41891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99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4A709B5-40F8-467B-9E1E-3B3A1CAF1280}" type="datetimeFigureOut">
              <a:rPr lang="en-US" smtClean="0"/>
              <a:t>6/21/2023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AB52559-159E-4F16-8534-1A07F104C814}" type="slidenum">
              <a:rPr lang="en-US" smtClean="0"/>
              <a:t>‹#›</a:t>
            </a:fld>
            <a:endParaRPr lang="en-US"/>
          </a:p>
        </p:txBody>
      </p:sp>
    </p:spTree>
    <p:extLst>
      <p:ext uri="{BB962C8B-B14F-4D97-AF65-F5344CB8AC3E}">
        <p14:creationId xmlns:p14="http://schemas.microsoft.com/office/powerpoint/2010/main" val="255837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63E3A48-1DE2-45AF-89AB-9C521FFB59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383441"/>
      </p:ext>
    </p:extLst>
  </p:cSld>
  <p:clrMapOvr>
    <a:masterClrMapping/>
  </p:clrMapOvr>
  <p:transition>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27749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0.xml"/><Relationship Id="rId1" Type="http://schemas.openxmlformats.org/officeDocument/2006/relationships/slideLayout" Target="../slideLayouts/slideLayout17.xml"/><Relationship Id="rId4" Type="http://schemas.openxmlformats.org/officeDocument/2006/relationships/image" Target="../media/image4.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1.xml"/><Relationship Id="rId1" Type="http://schemas.openxmlformats.org/officeDocument/2006/relationships/slideLayout" Target="../slideLayouts/slideLayout18.xml"/><Relationship Id="rId4" Type="http://schemas.openxmlformats.org/officeDocument/2006/relationships/image" Target="../media/image4.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2.xml"/><Relationship Id="rId1" Type="http://schemas.openxmlformats.org/officeDocument/2006/relationships/slideLayout" Target="../slideLayouts/slideLayout19.xml"/><Relationship Id="rId4" Type="http://schemas.openxmlformats.org/officeDocument/2006/relationships/image" Target="../media/image4.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1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6.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1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1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1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5.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theme" Target="../theme/theme7.xml"/><Relationship Id="rId4"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4.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16.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52267208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229600" cy="274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086020315"/>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rgbClr val="FFFFFF"/>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rgbClr val="FFFFFF"/>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340877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rgbClr val="FFFFFF"/>
          </a:solidFill>
          <a:latin typeface="Helvetica"/>
          <a:ea typeface="+mn-ea"/>
          <a:cs typeface="Helvetica"/>
        </a:defRPr>
      </a:lvl1pPr>
      <a:lvl2pPr marL="742950" indent="-285750" algn="l" defTabSz="457200" rtl="0" eaLnBrk="1" latinLnBrk="0" hangingPunct="1">
        <a:spcBef>
          <a:spcPct val="20000"/>
        </a:spcBef>
        <a:buFont typeface="Lucida Grande"/>
        <a:buChar char="–"/>
        <a:defRPr sz="2000" kern="1200">
          <a:solidFill>
            <a:srgbClr val="FFFFFF"/>
          </a:solidFill>
          <a:latin typeface="Helvetica"/>
          <a:ea typeface="+mn-ea"/>
          <a:cs typeface="Helvetica"/>
        </a:defRPr>
      </a:lvl2pPr>
      <a:lvl3pPr marL="1143000" indent="-228600" algn="l" defTabSz="457200" rtl="0" eaLnBrk="1" latinLnBrk="0" hangingPunct="1">
        <a:spcBef>
          <a:spcPct val="20000"/>
        </a:spcBef>
        <a:buClr>
          <a:schemeClr val="bg1"/>
        </a:buClr>
        <a:buFont typeface="Courier New"/>
        <a:buChar char="o"/>
        <a:defRPr sz="200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458200" cy="4911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78147538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rgbClr val="FFFFFF"/>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FFFFFF"/>
          </a:solidFill>
          <a:latin typeface="Helvetica"/>
          <a:ea typeface="+mn-ea"/>
          <a:cs typeface="Helvetica"/>
        </a:defRPr>
      </a:lvl2pPr>
      <a:lvl3pPr marL="1143000" indent="-228600" algn="l" defTabSz="457200" rtl="0" eaLnBrk="1" latinLnBrk="0" hangingPunct="1">
        <a:spcBef>
          <a:spcPct val="20000"/>
        </a:spcBef>
        <a:buFont typeface="Courier New"/>
        <a:buChar char="o"/>
        <a:defRPr sz="200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93AF6DB-513B-4524-B8A7-781F4849B7A8}" type="datetimeFigureOut">
              <a:rPr lang="en-US" smtClean="0">
                <a:solidFill>
                  <a:prstClr val="black">
                    <a:tint val="75000"/>
                  </a:prstClr>
                </a:solidFill>
              </a:rPr>
              <a:pPr defTabSz="685800"/>
              <a:t>6/21/2023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689631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599"/>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458200" cy="478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0343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342900" rtl="0" eaLnBrk="1" latinLnBrk="0" hangingPunct="1">
        <a:spcBef>
          <a:spcPct val="0"/>
        </a:spcBef>
        <a:buNone/>
        <a:defRPr sz="27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257175" indent="-257175" algn="l" defTabSz="342900" rtl="0" eaLnBrk="1" latinLnBrk="0" hangingPunct="1">
        <a:spcBef>
          <a:spcPct val="20000"/>
        </a:spcBef>
        <a:buClr>
          <a:schemeClr val="tx2"/>
        </a:buClr>
        <a:buFont typeface="Arial"/>
        <a:buChar char="•"/>
        <a:defRPr sz="1500" kern="1200">
          <a:solidFill>
            <a:schemeClr val="tx1"/>
          </a:solidFill>
          <a:latin typeface="Helvetica"/>
          <a:ea typeface="+mn-ea"/>
          <a:cs typeface="Helvetica"/>
        </a:defRPr>
      </a:lvl1pPr>
      <a:lvl2pPr marL="557213" indent="-214313" algn="l" defTabSz="342900" rtl="0" eaLnBrk="1" latinLnBrk="0" hangingPunct="1">
        <a:spcBef>
          <a:spcPct val="20000"/>
        </a:spcBef>
        <a:buFont typeface="Arial"/>
        <a:buChar char="–"/>
        <a:defRPr sz="1500" kern="1200">
          <a:solidFill>
            <a:schemeClr val="tx1"/>
          </a:solidFill>
          <a:latin typeface="Helvetica"/>
          <a:ea typeface="+mn-ea"/>
          <a:cs typeface="Helvetica"/>
        </a:defRPr>
      </a:lvl2pPr>
      <a:lvl3pPr marL="857250" indent="-171450" algn="l" defTabSz="342900" rtl="0" eaLnBrk="1" latinLnBrk="0" hangingPunct="1">
        <a:spcBef>
          <a:spcPct val="20000"/>
        </a:spcBef>
        <a:buFont typeface="Courier New"/>
        <a:buChar char="o"/>
        <a:defRPr sz="1500" kern="1200">
          <a:solidFill>
            <a:schemeClr val="tx1"/>
          </a:solidFill>
          <a:latin typeface="Helvetica"/>
          <a:ea typeface="+mn-ea"/>
          <a:cs typeface="Helvetica"/>
        </a:defRPr>
      </a:lvl3pPr>
      <a:lvl4pPr marL="1200150" indent="-171450" algn="l" defTabSz="342900" rtl="0" eaLnBrk="1" latinLnBrk="0" hangingPunct="1">
        <a:spcBef>
          <a:spcPct val="20000"/>
        </a:spcBef>
        <a:buClr>
          <a:schemeClr val="tx2"/>
        </a:buClr>
        <a:buFont typeface="Wingdings" charset="2"/>
        <a:buChar char="§"/>
        <a:defRPr sz="1500" kern="1200">
          <a:solidFill>
            <a:schemeClr val="tx1"/>
          </a:solidFill>
          <a:latin typeface="Helvetica"/>
          <a:ea typeface="+mn-ea"/>
          <a:cs typeface="Helvetica"/>
        </a:defRPr>
      </a:lvl4pPr>
      <a:lvl5pPr marL="15430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33436613"/>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defTabSz="571500" rtl="0" eaLnBrk="0" fontAlgn="base" hangingPunct="0">
        <a:spcBef>
          <a:spcPct val="0"/>
        </a:spcBef>
        <a:spcAft>
          <a:spcPct val="0"/>
        </a:spcAft>
        <a:defRPr sz="3300">
          <a:solidFill>
            <a:schemeClr val="tx2"/>
          </a:solidFill>
          <a:latin typeface="+mj-lt"/>
          <a:ea typeface="+mj-ea"/>
          <a:cs typeface="+mj-cs"/>
        </a:defRPr>
      </a:lvl1pPr>
      <a:lvl2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2pPr>
      <a:lvl3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3pPr>
      <a:lvl4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4pPr>
      <a:lvl5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5pPr>
      <a:lvl6pPr marL="3429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6pPr>
      <a:lvl7pPr marL="6858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7pPr>
      <a:lvl8pPr marL="10287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8pPr>
      <a:lvl9pPr marL="13716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9pPr>
    </p:titleStyle>
    <p:bodyStyle>
      <a:lvl1pPr marL="257175" indent="-257175" algn="l" defTabSz="571500"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defTabSz="571500" rtl="0" eaLnBrk="0" fontAlgn="base" hangingPunct="0">
        <a:spcBef>
          <a:spcPct val="20000"/>
        </a:spcBef>
        <a:spcAft>
          <a:spcPct val="0"/>
        </a:spcAft>
        <a:buChar char="–"/>
        <a:defRPr sz="2100">
          <a:solidFill>
            <a:schemeClr val="tx1"/>
          </a:solidFill>
          <a:latin typeface="+mn-lt"/>
          <a:cs typeface="+mn-cs"/>
        </a:defRPr>
      </a:lvl2pPr>
      <a:lvl3pPr marL="857250" indent="-171450" algn="l" defTabSz="571500" rtl="0" eaLnBrk="0" fontAlgn="base" hangingPunct="0">
        <a:spcBef>
          <a:spcPct val="20000"/>
        </a:spcBef>
        <a:spcAft>
          <a:spcPct val="0"/>
        </a:spcAft>
        <a:buChar char="•"/>
        <a:defRPr sz="1800">
          <a:solidFill>
            <a:schemeClr val="tx1"/>
          </a:solidFill>
          <a:latin typeface="+mn-lt"/>
          <a:cs typeface="+mn-cs"/>
        </a:defRPr>
      </a:lvl3pPr>
      <a:lvl4pPr marL="1200150" indent="-171450" algn="l" defTabSz="571500" rtl="0" eaLnBrk="0" fontAlgn="base" hangingPunct="0">
        <a:spcBef>
          <a:spcPct val="20000"/>
        </a:spcBef>
        <a:spcAft>
          <a:spcPct val="0"/>
        </a:spcAft>
        <a:buChar char="–"/>
        <a:defRPr sz="1500">
          <a:solidFill>
            <a:schemeClr val="tx1"/>
          </a:solidFill>
          <a:latin typeface="+mn-lt"/>
          <a:cs typeface="+mn-cs"/>
        </a:defRPr>
      </a:lvl4pPr>
      <a:lvl5pPr marL="1543050" indent="-171450" algn="l" defTabSz="571500" rtl="0" eaLnBrk="0" fontAlgn="base" hangingPunct="0">
        <a:spcBef>
          <a:spcPct val="20000"/>
        </a:spcBef>
        <a:spcAft>
          <a:spcPct val="0"/>
        </a:spcAft>
        <a:buChar char="•"/>
        <a:defRPr sz="1500">
          <a:solidFill>
            <a:schemeClr val="tx1"/>
          </a:solidFill>
          <a:latin typeface="+mn-lt"/>
          <a:cs typeface="+mn-cs"/>
        </a:defRPr>
      </a:lvl5pPr>
      <a:lvl6pPr marL="1885950" indent="-171450" algn="l" defTabSz="571500" rtl="0" eaLnBrk="0" fontAlgn="base" hangingPunct="0">
        <a:spcBef>
          <a:spcPct val="20000"/>
        </a:spcBef>
        <a:spcAft>
          <a:spcPct val="0"/>
        </a:spcAft>
        <a:buChar char="•"/>
        <a:defRPr sz="1500">
          <a:solidFill>
            <a:schemeClr val="tx1"/>
          </a:solidFill>
          <a:latin typeface="+mn-lt"/>
          <a:cs typeface="+mn-cs"/>
        </a:defRPr>
      </a:lvl6pPr>
      <a:lvl7pPr marL="2228850" indent="-171450" algn="l" defTabSz="571500" rtl="0" eaLnBrk="0" fontAlgn="base" hangingPunct="0">
        <a:spcBef>
          <a:spcPct val="20000"/>
        </a:spcBef>
        <a:spcAft>
          <a:spcPct val="0"/>
        </a:spcAft>
        <a:buChar char="•"/>
        <a:defRPr sz="1500">
          <a:solidFill>
            <a:schemeClr val="tx1"/>
          </a:solidFill>
          <a:latin typeface="+mn-lt"/>
          <a:cs typeface="+mn-cs"/>
        </a:defRPr>
      </a:lvl7pPr>
      <a:lvl8pPr marL="2571750" indent="-171450" algn="l" defTabSz="571500" rtl="0" eaLnBrk="0" fontAlgn="base" hangingPunct="0">
        <a:spcBef>
          <a:spcPct val="20000"/>
        </a:spcBef>
        <a:spcAft>
          <a:spcPct val="0"/>
        </a:spcAft>
        <a:buChar char="•"/>
        <a:defRPr sz="1500">
          <a:solidFill>
            <a:schemeClr val="tx1"/>
          </a:solidFill>
          <a:latin typeface="+mn-lt"/>
          <a:cs typeface="+mn-cs"/>
        </a:defRPr>
      </a:lvl8pPr>
      <a:lvl9pPr marL="2914650" indent="-171450" algn="l" defTabSz="571500" rtl="0" eaLnBrk="0" fontAlgn="base" hangingPunct="0">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04F4DB-5139-4C5E-B5F3-85F0A37702FC}" type="datetimeFigureOut">
              <a:rPr lang="en-US" smtClean="0"/>
              <a:t>6/21/2023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118D97-EDED-469B-ACB4-5747C2C84AF7}" type="slidenum">
              <a:rPr lang="en-US" smtClean="0"/>
              <a:t>‹#›</a:t>
            </a:fld>
            <a:endParaRPr lang="en-US"/>
          </a:p>
        </p:txBody>
      </p:sp>
    </p:spTree>
    <p:extLst>
      <p:ext uri="{BB962C8B-B14F-4D97-AF65-F5344CB8AC3E}">
        <p14:creationId xmlns:p14="http://schemas.microsoft.com/office/powerpoint/2010/main" val="19483621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964430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622506291"/>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EB_PP_Website_Bkgd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0"/>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sz="3600" b="1" i="0" dirty="0">
                <a:solidFill>
                  <a:srgbClr val="FFFFFF"/>
                </a:solidFill>
                <a:effectLst>
                  <a:outerShdw blurRad="50800" dist="38100" dir="2700000" algn="tl" rotWithShape="0">
                    <a:prstClr val="black">
                      <a:alpha val="40000"/>
                    </a:prstClr>
                  </a:outerShdw>
                </a:effectLst>
                <a:latin typeface="Helvetica"/>
                <a:cs typeface="Helvetica"/>
              </a:rPr>
              <a:t>Click to edit Master title style</a:t>
            </a:r>
          </a:p>
        </p:txBody>
      </p:sp>
      <p:pic>
        <p:nvPicPr>
          <p:cNvPr id="5" name="Picture 4"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403590718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599"/>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371600"/>
            <a:ext cx="8458200" cy="47835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9716771"/>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81" r:id="rId3"/>
    <p:sldLayoutId id="2147483682" r:id="rId4"/>
    <p:sldLayoutId id="2147483737" r:id="rId5"/>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452045"/>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45720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2149792"/>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50" r:id="rId3"/>
    <p:sldLayoutId id="2147483677" r:id="rId4"/>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371600"/>
            <a:ext cx="45720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8018310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2743200"/>
            <a:ext cx="3657600" cy="274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98608206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2000" b="0" i="0" kern="120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bg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bg1"/>
          </a:solidFill>
          <a:latin typeface="Helvetica"/>
          <a:ea typeface="+mn-ea"/>
          <a:cs typeface="Helvetica"/>
        </a:defRPr>
      </a:lvl3pPr>
      <a:lvl4pPr marL="1600200" indent="-228600" algn="l" defTabSz="457200" rtl="0" eaLnBrk="1" latinLnBrk="0" hangingPunct="1">
        <a:spcBef>
          <a:spcPct val="20000"/>
        </a:spcBef>
        <a:buFont typeface="Wingdings" charset="2"/>
        <a:buChar char="§"/>
        <a:defRPr sz="2000" b="0" i="0" kern="1200">
          <a:solidFill>
            <a:schemeClr val="bg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upportprecisionagriculture.org/" TargetMode="External"/><Relationship Id="rId1" Type="http://schemas.openxmlformats.org/officeDocument/2006/relationships/slideLayout" Target="../slideLayouts/slideLayout53.xml"/><Relationship Id="rId4" Type="http://schemas.openxmlformats.org/officeDocument/2006/relationships/image" Target="../media/image15.gif"/></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2.xml"/><Relationship Id="rId4" Type="http://schemas.openxmlformats.org/officeDocument/2006/relationships/hyperlink" Target="https://supportprecisionagriculture.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0432"/>
            <a:ext cx="8471647" cy="844333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ea typeface="Times New Roman" panose="02020603050405020304" pitchFamily="18" charset="0"/>
              </a:rPr>
              <a:t>Why you should love GMOs</a:t>
            </a:r>
            <a:endParaRPr kumimoji="0" lang="en-US" sz="3200" b="1" i="0" u="none" strike="noStrike" kern="1200" cap="none" spc="0" normalizeH="0" baseline="0" noProof="0" dirty="0">
              <a:ln>
                <a:noFill/>
              </a:ln>
              <a:solidFill>
                <a:srgbClr val="FF0000"/>
              </a:solidFill>
              <a:effectLst/>
              <a:uLnTx/>
              <a:uFillTx/>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Richard J. Roberts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Congress of Future Medical Leaders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 June 22</a:t>
            </a:r>
            <a:r>
              <a:rPr lang="en-US" sz="2800" baseline="30000" dirty="0">
                <a:solidFill>
                  <a:prstClr val="black"/>
                </a:solidFill>
                <a:latin typeface="Calibri" panose="020F0502020204030204"/>
              </a:rPr>
              <a:t>nd</a:t>
            </a:r>
            <a:r>
              <a:rPr lang="en-US" sz="2800" dirty="0">
                <a:solidFill>
                  <a:prstClr val="black"/>
                </a:solidFill>
                <a:latin typeface="Calibri" panose="020F0502020204030204"/>
              </a:rPr>
              <a:t>,</a:t>
            </a:r>
            <a:r>
              <a:rPr lang="en-US" sz="2800" baseline="30000" dirty="0">
                <a:solidFill>
                  <a:prstClr val="black"/>
                </a:solidFill>
                <a:latin typeface="Calibri" panose="020F0502020204030204"/>
              </a:rPr>
              <a:t> </a:t>
            </a:r>
            <a:r>
              <a:rPr lang="en-US" sz="2800" dirty="0">
                <a:solidFill>
                  <a:prstClr val="black"/>
                </a:solidFill>
                <a:latin typeface="Calibri" panose="020F0502020204030204"/>
              </a:rPr>
              <a:t>2023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a:endParaRPr>
          </a:p>
          <a:p>
            <a:pPr algn="ctr" defTabSz="685800">
              <a:defRPr/>
            </a:pPr>
            <a:r>
              <a:rPr lang="en-US" sz="2800" u="sng" dirty="0">
                <a:solidFill>
                  <a:srgbClr val="FFFFFF"/>
                </a:solidFill>
                <a:latin typeface="Times New Roman"/>
                <a:cs typeface="Times New Roman"/>
                <a:hlinkClick r:id="rId2"/>
              </a:rPr>
              <a:t>http://supportprecisionagriculture.org/</a:t>
            </a:r>
            <a:endParaRPr lang="en-US" sz="2800" dirty="0">
              <a:solidFill>
                <a:srgbClr val="FFFFFF"/>
              </a:solidFill>
              <a:latin typeface="Times New Roman"/>
              <a:cs typeface="Times New Roman"/>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1BD1611-E588-4028-92AD-86BCC8E472AD}"/>
              </a:ext>
            </a:extLst>
          </p:cNvPr>
          <p:cNvGrpSpPr/>
          <p:nvPr/>
        </p:nvGrpSpPr>
        <p:grpSpPr>
          <a:xfrm>
            <a:off x="2537460" y="2394204"/>
            <a:ext cx="3596640" cy="1182624"/>
            <a:chOff x="880977" y="1235930"/>
            <a:chExt cx="10835122" cy="4613985"/>
          </a:xfrm>
        </p:grpSpPr>
        <p:pic>
          <p:nvPicPr>
            <p:cNvPr id="5" name="Picture 4" descr="A close up of a logo&#10;&#10;Description automatically generated">
              <a:extLst>
                <a:ext uri="{FF2B5EF4-FFF2-40B4-BE49-F238E27FC236}">
                  <a16:creationId xmlns:a16="http://schemas.microsoft.com/office/drawing/2014/main" id="{1F6C9B67-0C92-4B0C-B5BA-748D9860D34C}"/>
                </a:ext>
              </a:extLst>
            </p:cNvPr>
            <p:cNvPicPr>
              <a:picLocks noChangeAspect="1"/>
            </p:cNvPicPr>
            <p:nvPr/>
          </p:nvPicPr>
          <p:blipFill>
            <a:blip r:embed="rId3"/>
            <a:stretch>
              <a:fillRect/>
            </a:stretch>
          </p:blipFill>
          <p:spPr>
            <a:xfrm>
              <a:off x="2254600" y="2611413"/>
              <a:ext cx="9461499" cy="3238502"/>
            </a:xfrm>
            <a:prstGeom prst="rect">
              <a:avLst/>
            </a:prstGeom>
          </p:spPr>
        </p:pic>
        <p:pic>
          <p:nvPicPr>
            <p:cNvPr id="6" name="Picture 5">
              <a:extLst>
                <a:ext uri="{FF2B5EF4-FFF2-40B4-BE49-F238E27FC236}">
                  <a16:creationId xmlns:a16="http://schemas.microsoft.com/office/drawing/2014/main" id="{D205995E-F81E-42DA-804D-F76F44C4BD1E}"/>
                </a:ext>
              </a:extLst>
            </p:cNvPr>
            <p:cNvPicPr>
              <a:picLocks noChangeAspect="1"/>
            </p:cNvPicPr>
            <p:nvPr/>
          </p:nvPicPr>
          <p:blipFill>
            <a:blip r:embed="rId4"/>
            <a:srcRect/>
            <a:stretch/>
          </p:blipFill>
          <p:spPr>
            <a:xfrm>
              <a:off x="880977" y="1235930"/>
              <a:ext cx="3252611" cy="2984572"/>
            </a:xfrm>
            <a:prstGeom prst="rect">
              <a:avLst/>
            </a:prstGeom>
          </p:spPr>
        </p:pic>
      </p:grpSp>
    </p:spTree>
    <p:extLst>
      <p:ext uri="{BB962C8B-B14F-4D97-AF65-F5344CB8AC3E}">
        <p14:creationId xmlns:p14="http://schemas.microsoft.com/office/powerpoint/2010/main" val="239405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8135" y="228600"/>
            <a:ext cx="7941732" cy="576072"/>
          </a:xfrm>
        </p:spPr>
        <p:txBody>
          <a:bodyPr>
            <a:normAutofit fontScale="90000"/>
          </a:bodyPr>
          <a:lstStyle/>
          <a:p>
            <a:pPr algn="ctr"/>
            <a:r>
              <a:rPr lang="en-US" dirty="0"/>
              <a:t>Traditional versus precision methods</a:t>
            </a:r>
          </a:p>
        </p:txBody>
      </p:sp>
      <p:sp>
        <p:nvSpPr>
          <p:cNvPr id="4" name="Content Placeholder 3"/>
          <p:cNvSpPr>
            <a:spLocks noGrp="1"/>
          </p:cNvSpPr>
          <p:nvPr>
            <p:ph idx="10"/>
          </p:nvPr>
        </p:nvSpPr>
        <p:spPr>
          <a:xfrm>
            <a:off x="688135" y="2957754"/>
            <a:ext cx="7941733" cy="4189186"/>
          </a:xfrm>
        </p:spPr>
        <p:txBody>
          <a:bodyPr>
            <a:normAutofit/>
          </a:bodyPr>
          <a:lstStyle/>
          <a:p>
            <a:pPr algn="ctr"/>
            <a:endParaRPr lang="en-US" sz="2200" dirty="0">
              <a:solidFill>
                <a:schemeClr val="accent6"/>
              </a:solidFill>
            </a:endParaRPr>
          </a:p>
          <a:p>
            <a:pPr algn="ctr"/>
            <a:endParaRPr lang="en-US" sz="2200" dirty="0">
              <a:solidFill>
                <a:schemeClr val="accent6"/>
              </a:solidFill>
            </a:endParaRPr>
          </a:p>
          <a:p>
            <a:pPr algn="ctr"/>
            <a:endParaRPr lang="en-US" sz="2200" dirty="0">
              <a:solidFill>
                <a:schemeClr val="accent6"/>
              </a:solidFill>
            </a:endParaRPr>
          </a:p>
          <a:p>
            <a:pPr marL="0" indent="0" algn="ctr">
              <a:buNone/>
            </a:pPr>
            <a:r>
              <a:rPr lang="en-US" sz="3600" b="1" dirty="0">
                <a:solidFill>
                  <a:srgbClr val="FF0000"/>
                </a:solidFill>
              </a:rPr>
              <a:t>If I take a GPS from an airplane</a:t>
            </a:r>
          </a:p>
          <a:p>
            <a:pPr marL="0" indent="0" algn="ctr">
              <a:buNone/>
            </a:pPr>
            <a:r>
              <a:rPr lang="en-US" sz="3600" b="1" dirty="0">
                <a:solidFill>
                  <a:srgbClr val="FF0000"/>
                </a:solidFill>
              </a:rPr>
              <a:t> will the new car fly?</a:t>
            </a:r>
          </a:p>
        </p:txBody>
      </p:sp>
      <p:sp>
        <p:nvSpPr>
          <p:cNvPr id="5" name="Rectangle 4"/>
          <p:cNvSpPr/>
          <p:nvPr/>
        </p:nvSpPr>
        <p:spPr>
          <a:xfrm>
            <a:off x="663575" y="4006517"/>
            <a:ext cx="8066618" cy="2286001"/>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35" y="964503"/>
            <a:ext cx="7941733" cy="2467629"/>
          </a:xfrm>
          <a:prstGeom prst="rect">
            <a:avLst/>
          </a:prstGeom>
        </p:spPr>
      </p:pic>
    </p:spTree>
    <p:extLst>
      <p:ext uri="{BB962C8B-B14F-4D97-AF65-F5344CB8AC3E}">
        <p14:creationId xmlns:p14="http://schemas.microsoft.com/office/powerpoint/2010/main" val="427586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5088" cy="576072"/>
          </a:xfrm>
        </p:spPr>
        <p:txBody>
          <a:bodyPr>
            <a:normAutofit fontScale="90000"/>
          </a:bodyPr>
          <a:lstStyle/>
          <a:p>
            <a:pPr algn="ctr"/>
            <a:r>
              <a:rPr lang="en-US" dirty="0"/>
              <a:t>Genetic Modification refers to a method</a:t>
            </a:r>
          </a:p>
        </p:txBody>
      </p:sp>
      <p:sp>
        <p:nvSpPr>
          <p:cNvPr id="3" name="Content Placeholder 2"/>
          <p:cNvSpPr>
            <a:spLocks noGrp="1"/>
          </p:cNvSpPr>
          <p:nvPr>
            <p:ph idx="10"/>
          </p:nvPr>
        </p:nvSpPr>
        <p:spPr>
          <a:xfrm>
            <a:off x="228600" y="1371600"/>
            <a:ext cx="8765088" cy="4916183"/>
          </a:xfrm>
        </p:spPr>
        <p:txBody>
          <a:bodyPr>
            <a:noAutofit/>
          </a:bodyPr>
          <a:lstStyle/>
          <a:p>
            <a:pPr marL="0" indent="0" algn="ctr">
              <a:buNone/>
            </a:pPr>
            <a:r>
              <a:rPr lang="en-US" sz="4000" dirty="0"/>
              <a:t>But what is important is the </a:t>
            </a:r>
          </a:p>
          <a:p>
            <a:pPr marL="0" indent="0" algn="ctr">
              <a:buNone/>
            </a:pPr>
            <a:endParaRPr lang="en-US" sz="4000" dirty="0">
              <a:solidFill>
                <a:srgbClr val="FF0000"/>
              </a:solidFill>
            </a:endParaRPr>
          </a:p>
          <a:p>
            <a:pPr marL="0" indent="0" algn="ctr">
              <a:buNone/>
            </a:pPr>
            <a:r>
              <a:rPr lang="en-US" sz="4800" dirty="0">
                <a:solidFill>
                  <a:srgbClr val="0070C0"/>
                </a:solidFill>
              </a:rPr>
              <a:t>PRODUCT </a:t>
            </a:r>
            <a:endParaRPr lang="en-US" sz="2800" dirty="0">
              <a:solidFill>
                <a:srgbClr val="0070C0"/>
              </a:solidFill>
            </a:endParaRPr>
          </a:p>
          <a:p>
            <a:pPr marL="0" indent="0" algn="ctr">
              <a:buNone/>
            </a:pPr>
            <a:r>
              <a:rPr lang="en-US" sz="2400" dirty="0"/>
              <a:t>not the</a:t>
            </a:r>
          </a:p>
          <a:p>
            <a:pPr marL="0" indent="0" algn="ctr">
              <a:buNone/>
            </a:pPr>
            <a:r>
              <a:rPr lang="en-US" sz="4800" dirty="0">
                <a:solidFill>
                  <a:srgbClr val="FF0000"/>
                </a:solidFill>
              </a:rPr>
              <a:t>METHOD</a:t>
            </a:r>
            <a:r>
              <a:rPr lang="en-US" sz="2800" dirty="0">
                <a:solidFill>
                  <a:srgbClr val="FF0000"/>
                </a:solidFill>
              </a:rPr>
              <a:t> </a:t>
            </a:r>
          </a:p>
          <a:p>
            <a:pPr marL="0" indent="0" algn="ctr">
              <a:buNone/>
            </a:pPr>
            <a:endParaRPr lang="en-US" sz="2800" dirty="0">
              <a:solidFill>
                <a:srgbClr val="FF0000"/>
              </a:solidFill>
            </a:endParaRPr>
          </a:p>
          <a:p>
            <a:pPr marL="0" indent="0" algn="ctr">
              <a:buNone/>
            </a:pPr>
            <a:r>
              <a:rPr lang="en-US" sz="2800" dirty="0"/>
              <a:t>This is just as true for traditional breeding</a:t>
            </a:r>
          </a:p>
        </p:txBody>
      </p:sp>
    </p:spTree>
    <p:extLst>
      <p:ext uri="{BB962C8B-B14F-4D97-AF65-F5344CB8AC3E}">
        <p14:creationId xmlns:p14="http://schemas.microsoft.com/office/powerpoint/2010/main" val="32528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69031" y="228600"/>
            <a:ext cx="6100281" cy="576072"/>
          </a:xfrm>
        </p:spPr>
        <p:txBody>
          <a:bodyPr>
            <a:normAutofit fontScale="90000"/>
          </a:bodyPr>
          <a:lstStyle/>
          <a:p>
            <a:r>
              <a:rPr lang="en-US" dirty="0">
                <a:solidFill>
                  <a:srgbClr val="FFFFFF"/>
                </a:solidFill>
              </a:rPr>
              <a:t>Food in Developing Countries</a:t>
            </a:r>
          </a:p>
        </p:txBody>
      </p:sp>
      <p:sp>
        <p:nvSpPr>
          <p:cNvPr id="5" name="Content Placeholder 4"/>
          <p:cNvSpPr>
            <a:spLocks noGrp="1"/>
          </p:cNvSpPr>
          <p:nvPr>
            <p:ph idx="10"/>
          </p:nvPr>
        </p:nvSpPr>
        <p:spPr>
          <a:xfrm>
            <a:off x="228600" y="1371601"/>
            <a:ext cx="7730067" cy="4597684"/>
          </a:xfrm>
        </p:spPr>
        <p:txBody>
          <a:bodyPr>
            <a:normAutofit/>
          </a:bodyPr>
          <a:lstStyle/>
          <a:p>
            <a:pPr marL="0" indent="0">
              <a:buNone/>
            </a:pPr>
            <a:r>
              <a:rPr lang="en-US" sz="2200" dirty="0">
                <a:solidFill>
                  <a:schemeClr val="accent5">
                    <a:lumMod val="75000"/>
                  </a:schemeClr>
                </a:solidFill>
              </a:rPr>
              <a:t>Africa, S. America, Asia need better crops with higher yields.</a:t>
            </a:r>
          </a:p>
          <a:p>
            <a:pPr marL="0" indent="0">
              <a:buNone/>
            </a:pPr>
            <a:r>
              <a:rPr lang="en-US" sz="2200" dirty="0">
                <a:solidFill>
                  <a:schemeClr val="accent5">
                    <a:lumMod val="75000"/>
                  </a:schemeClr>
                </a:solidFill>
              </a:rPr>
              <a:t>           They need the products of precision breeding</a:t>
            </a:r>
          </a:p>
          <a:p>
            <a:pPr marL="0" indent="0">
              <a:buNone/>
            </a:pPr>
            <a:r>
              <a:rPr lang="en-US" sz="2200" dirty="0">
                <a:solidFill>
                  <a:schemeClr val="accent5">
                    <a:lumMod val="75000"/>
                  </a:schemeClr>
                </a:solidFill>
              </a:rPr>
              <a:t> </a:t>
            </a:r>
            <a:endParaRPr lang="en-US" sz="2200" dirty="0"/>
          </a:p>
          <a:p>
            <a:pPr marL="0" indent="0">
              <a:buNone/>
            </a:pPr>
            <a:r>
              <a:rPr lang="en-US" sz="2200" dirty="0">
                <a:solidFill>
                  <a:srgbClr val="FF0000"/>
                </a:solidFill>
              </a:rPr>
              <a:t>                     </a:t>
            </a:r>
            <a:r>
              <a:rPr lang="en-US" sz="3200" dirty="0">
                <a:solidFill>
                  <a:srgbClr val="FF0000"/>
                </a:solidFill>
              </a:rPr>
              <a:t>Europe doesn’t</a:t>
            </a:r>
          </a:p>
          <a:p>
            <a:endParaRPr lang="en-US" sz="2200" dirty="0"/>
          </a:p>
          <a:p>
            <a:pPr marL="0" indent="0">
              <a:buNone/>
            </a:pPr>
            <a:endParaRPr lang="en-US" sz="2200" dirty="0"/>
          </a:p>
          <a:p>
            <a:pPr marL="0" indent="0">
              <a:buNone/>
            </a:pPr>
            <a:r>
              <a:rPr lang="en-US" sz="2200" dirty="0"/>
              <a:t>So why doesn’t Europe endorse this?</a:t>
            </a:r>
          </a:p>
          <a:p>
            <a:endParaRPr lang="en-US" sz="2200" dirty="0"/>
          </a:p>
          <a:p>
            <a:pPr marL="0" indent="0">
              <a:buNone/>
            </a:pPr>
            <a:r>
              <a:rPr lang="en-US" sz="2200" dirty="0">
                <a:solidFill>
                  <a:srgbClr val="FF0000"/>
                </a:solidFill>
              </a:rPr>
              <a:t> </a:t>
            </a:r>
          </a:p>
          <a:p>
            <a:pPr marL="0" indent="0">
              <a:buNone/>
            </a:pPr>
            <a:r>
              <a:rPr lang="en-US" sz="2200" dirty="0">
                <a:solidFill>
                  <a:srgbClr val="FF0000"/>
                </a:solidFill>
              </a:rPr>
              <a:t> </a:t>
            </a:r>
            <a:r>
              <a:rPr lang="en-US" sz="3200" dirty="0">
                <a:solidFill>
                  <a:srgbClr val="FF0000"/>
                </a:solidFill>
              </a:rPr>
              <a:t>Could it be politics, or money or both?</a:t>
            </a:r>
          </a:p>
          <a:p>
            <a:endParaRPr lang="en-US" sz="2200" dirty="0"/>
          </a:p>
          <a:p>
            <a:endParaRPr lang="en-US" sz="2200" dirty="0"/>
          </a:p>
        </p:txBody>
      </p:sp>
      <p:pic>
        <p:nvPicPr>
          <p:cNvPr id="6" name="Picture 5" descr="gmo-free-eur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500" y="2207683"/>
            <a:ext cx="3175000" cy="3035300"/>
          </a:xfrm>
          <a:prstGeom prst="rect">
            <a:avLst/>
          </a:prstGeom>
        </p:spPr>
      </p:pic>
    </p:spTree>
    <p:extLst>
      <p:ext uri="{BB962C8B-B14F-4D97-AF65-F5344CB8AC3E}">
        <p14:creationId xmlns:p14="http://schemas.microsoft.com/office/powerpoint/2010/main" val="32702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31317" y="228600"/>
            <a:ext cx="3768047" cy="576072"/>
          </a:xfrm>
        </p:spPr>
        <p:txBody>
          <a:bodyPr>
            <a:normAutofit fontScale="90000"/>
          </a:bodyPr>
          <a:lstStyle/>
          <a:p>
            <a:r>
              <a:rPr lang="en-US" dirty="0">
                <a:solidFill>
                  <a:srgbClr val="FFFFFF"/>
                </a:solidFill>
              </a:rPr>
              <a:t>The Real Problem</a:t>
            </a:r>
          </a:p>
        </p:txBody>
      </p:sp>
      <p:sp>
        <p:nvSpPr>
          <p:cNvPr id="4" name="Content Placeholder 3"/>
          <p:cNvSpPr>
            <a:spLocks noGrp="1"/>
          </p:cNvSpPr>
          <p:nvPr>
            <p:ph idx="10"/>
          </p:nvPr>
        </p:nvSpPr>
        <p:spPr>
          <a:xfrm>
            <a:off x="380393" y="1546262"/>
            <a:ext cx="7973483" cy="4189186"/>
          </a:xfrm>
        </p:spPr>
        <p:txBody>
          <a:bodyPr>
            <a:normAutofit/>
          </a:bodyPr>
          <a:lstStyle/>
          <a:p>
            <a:pPr marL="0" indent="0" algn="ctr">
              <a:buNone/>
            </a:pPr>
            <a:r>
              <a:rPr lang="en-US" sz="2200" dirty="0">
                <a:solidFill>
                  <a:prstClr val="black"/>
                </a:solidFill>
              </a:rPr>
              <a:t>Europeans did not want US companies to control their food</a:t>
            </a:r>
          </a:p>
          <a:p>
            <a:pPr marL="0" indent="0" algn="ctr">
              <a:buNone/>
            </a:pPr>
            <a:endParaRPr lang="en-US" sz="2200" dirty="0">
              <a:solidFill>
                <a:prstClr val="black"/>
              </a:solidFill>
            </a:endParaRPr>
          </a:p>
          <a:p>
            <a:pPr marL="0" indent="0" algn="ctr">
              <a:buNone/>
            </a:pPr>
            <a:endParaRPr lang="en-US" dirty="0">
              <a:solidFill>
                <a:prstClr val="black"/>
              </a:solidFill>
            </a:endParaRPr>
          </a:p>
          <a:p>
            <a:pPr marL="0" indent="0" algn="ctr">
              <a:buNone/>
            </a:pPr>
            <a:r>
              <a:rPr lang="en-US" dirty="0">
                <a:solidFill>
                  <a:prstClr val="black"/>
                </a:solidFill>
              </a:rPr>
              <a:t>How can that be prevented?</a:t>
            </a:r>
          </a:p>
          <a:p>
            <a:pPr marL="0" indent="0" algn="ctr">
              <a:buNone/>
            </a:pPr>
            <a:endParaRPr lang="en-US" dirty="0">
              <a:solidFill>
                <a:prstClr val="black"/>
              </a:solidFill>
            </a:endParaRPr>
          </a:p>
          <a:p>
            <a:pPr marL="0" indent="0" algn="ctr">
              <a:buNone/>
            </a:pPr>
            <a:endParaRPr lang="en-US" dirty="0">
              <a:solidFill>
                <a:prstClr val="black"/>
              </a:solidFill>
            </a:endParaRPr>
          </a:p>
          <a:p>
            <a:pPr marL="0" indent="0" algn="ctr">
              <a:buNone/>
            </a:pPr>
            <a:r>
              <a:rPr lang="en-US" dirty="0">
                <a:solidFill>
                  <a:srgbClr val="FF0000"/>
                </a:solidFill>
              </a:rPr>
              <a:t>Ban Monsanto and the other big US agribusinesses</a:t>
            </a:r>
          </a:p>
          <a:p>
            <a:pPr algn="ctr"/>
            <a:endParaRPr lang="en-US" dirty="0">
              <a:solidFill>
                <a:prstClr val="black"/>
              </a:solidFill>
            </a:endParaRPr>
          </a:p>
          <a:p>
            <a:pPr marL="0" indent="0" algn="ctr">
              <a:buNone/>
            </a:pPr>
            <a:endParaRPr lang="en-US" dirty="0">
              <a:solidFill>
                <a:prstClr val="black"/>
              </a:solidFill>
            </a:endParaRPr>
          </a:p>
          <a:p>
            <a:pPr marL="0" indent="0" algn="ctr">
              <a:buNone/>
            </a:pPr>
            <a:r>
              <a:rPr lang="en-US" sz="2400" dirty="0">
                <a:solidFill>
                  <a:schemeClr val="accent5">
                    <a:lumMod val="75000"/>
                  </a:schemeClr>
                </a:solidFill>
              </a:rPr>
              <a:t>Not so fast - the farmers buy their seeds from them</a:t>
            </a:r>
          </a:p>
          <a:p>
            <a:endParaRPr lang="en-US" dirty="0">
              <a:solidFill>
                <a:prstClr val="black"/>
              </a:solidFill>
            </a:endParaRPr>
          </a:p>
          <a:p>
            <a:endParaRPr lang="en-US" dirty="0"/>
          </a:p>
        </p:txBody>
      </p:sp>
    </p:spTree>
    <p:extLst>
      <p:ext uri="{BB962C8B-B14F-4D97-AF65-F5344CB8AC3E}">
        <p14:creationId xmlns:p14="http://schemas.microsoft.com/office/powerpoint/2010/main" val="216517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66982" y="228600"/>
            <a:ext cx="5463283" cy="576072"/>
          </a:xfrm>
        </p:spPr>
        <p:txBody>
          <a:bodyPr>
            <a:normAutofit fontScale="90000"/>
          </a:bodyPr>
          <a:lstStyle/>
          <a:p>
            <a:r>
              <a:rPr lang="en-US" dirty="0"/>
              <a:t>The Green Parties Solution</a:t>
            </a:r>
          </a:p>
        </p:txBody>
      </p:sp>
      <p:sp>
        <p:nvSpPr>
          <p:cNvPr id="4" name="Content Placeholder 3"/>
          <p:cNvSpPr>
            <a:spLocks noGrp="1"/>
          </p:cNvSpPr>
          <p:nvPr>
            <p:ph idx="10"/>
          </p:nvPr>
        </p:nvSpPr>
        <p:spPr>
          <a:xfrm>
            <a:off x="891155" y="1840376"/>
            <a:ext cx="7477246" cy="4134369"/>
          </a:xfrm>
        </p:spPr>
        <p:txBody>
          <a:bodyPr>
            <a:normAutofit/>
          </a:bodyPr>
          <a:lstStyle/>
          <a:p>
            <a:pPr marL="0" indent="0">
              <a:buNone/>
            </a:pPr>
            <a:r>
              <a:rPr lang="en-US" sz="2400" dirty="0">
                <a:solidFill>
                  <a:prstClr val="black"/>
                </a:solidFill>
              </a:rPr>
              <a:t>Assert that GMO methods </a:t>
            </a:r>
            <a:r>
              <a:rPr lang="en-US" sz="2400" i="1" dirty="0">
                <a:solidFill>
                  <a:srgbClr val="FF0000"/>
                </a:solidFill>
              </a:rPr>
              <a:t>might</a:t>
            </a:r>
            <a:r>
              <a:rPr lang="en-US" sz="2400" dirty="0">
                <a:solidFill>
                  <a:prstClr val="black"/>
                </a:solidFill>
              </a:rPr>
              <a:t> be dangerous!</a:t>
            </a:r>
          </a:p>
          <a:p>
            <a:pPr marL="457200" indent="-457200">
              <a:buFont typeface="Arial" panose="020B0604020202020204" pitchFamily="34" charset="0"/>
              <a:buChar char="•"/>
            </a:pPr>
            <a:endParaRPr lang="en-US" sz="2400" dirty="0">
              <a:solidFill>
                <a:prstClr val="black"/>
              </a:solidFill>
            </a:endParaRPr>
          </a:p>
          <a:p>
            <a:pPr marL="0" indent="0">
              <a:buNone/>
            </a:pPr>
            <a:r>
              <a:rPr lang="en-US" sz="2400" dirty="0">
                <a:solidFill>
                  <a:prstClr val="black"/>
                </a:solidFill>
              </a:rPr>
              <a:t>The politicians and the green parties will protect</a:t>
            </a:r>
          </a:p>
          <a:p>
            <a:pPr marL="0" indent="0">
              <a:buNone/>
            </a:pPr>
            <a:r>
              <a:rPr lang="en-US" sz="2400" dirty="0">
                <a:solidFill>
                  <a:prstClr val="black"/>
                </a:solidFill>
              </a:rPr>
              <a:t>         you from this risk by </a:t>
            </a:r>
            <a:r>
              <a:rPr lang="en-US" sz="2400" dirty="0">
                <a:solidFill>
                  <a:srgbClr val="FF0000"/>
                </a:solidFill>
              </a:rPr>
              <a:t>banning</a:t>
            </a:r>
            <a:r>
              <a:rPr lang="en-US" sz="2400" dirty="0">
                <a:solidFill>
                  <a:prstClr val="black"/>
                </a:solidFill>
              </a:rPr>
              <a:t> GMOs</a:t>
            </a:r>
          </a:p>
          <a:p>
            <a:endParaRPr lang="en-US" sz="2400" dirty="0">
              <a:solidFill>
                <a:prstClr val="black"/>
              </a:solidFill>
            </a:endParaRPr>
          </a:p>
          <a:p>
            <a:pPr marL="0" indent="0">
              <a:buNone/>
            </a:pPr>
            <a:r>
              <a:rPr lang="en-US" sz="2400" dirty="0">
                <a:solidFill>
                  <a:srgbClr val="00B050"/>
                </a:solidFill>
              </a:rPr>
              <a:t>                           Best of all</a:t>
            </a:r>
            <a:endParaRPr lang="en-US" sz="2400" dirty="0">
              <a:solidFill>
                <a:prstClr val="black"/>
              </a:solidFill>
            </a:endParaRPr>
          </a:p>
          <a:p>
            <a:endParaRPr lang="en-US" sz="2400" dirty="0">
              <a:solidFill>
                <a:prstClr val="black"/>
              </a:solidFill>
            </a:endParaRPr>
          </a:p>
          <a:p>
            <a:pPr marL="0" indent="0">
              <a:buNone/>
            </a:pPr>
            <a:r>
              <a:rPr lang="en-US" sz="2400" dirty="0">
                <a:solidFill>
                  <a:prstClr val="black"/>
                </a:solidFill>
              </a:rPr>
              <a:t> </a:t>
            </a:r>
            <a:r>
              <a:rPr lang="en-US" sz="2400" dirty="0">
                <a:solidFill>
                  <a:srgbClr val="00B050"/>
                </a:solidFill>
              </a:rPr>
              <a:t>This has no economic consequence for Europe !</a:t>
            </a:r>
          </a:p>
          <a:p>
            <a:endParaRPr lang="en-US" sz="2400" dirty="0"/>
          </a:p>
          <a:p>
            <a:endParaRPr lang="en-US" sz="2400" dirty="0"/>
          </a:p>
        </p:txBody>
      </p:sp>
    </p:spTree>
    <p:extLst>
      <p:ext uri="{BB962C8B-B14F-4D97-AF65-F5344CB8AC3E}">
        <p14:creationId xmlns:p14="http://schemas.microsoft.com/office/powerpoint/2010/main" val="159268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38CE-B914-4CD2-8459-3A60859CDC9B}"/>
              </a:ext>
            </a:extLst>
          </p:cNvPr>
          <p:cNvSpPr>
            <a:spLocks noGrp="1"/>
          </p:cNvSpPr>
          <p:nvPr>
            <p:ph type="ctrTitle"/>
          </p:nvPr>
        </p:nvSpPr>
        <p:spPr>
          <a:xfrm>
            <a:off x="701488" y="228600"/>
            <a:ext cx="7315200" cy="576072"/>
          </a:xfrm>
        </p:spPr>
        <p:txBody>
          <a:bodyPr>
            <a:normAutofit fontScale="90000"/>
          </a:bodyPr>
          <a:lstStyle/>
          <a:p>
            <a:pPr algn="ctr"/>
            <a:r>
              <a:rPr lang="en-US" dirty="0"/>
              <a:t>The Precautionary Principle</a:t>
            </a:r>
          </a:p>
        </p:txBody>
      </p:sp>
      <p:sp>
        <p:nvSpPr>
          <p:cNvPr id="3" name="Content Placeholder 2">
            <a:extLst>
              <a:ext uri="{FF2B5EF4-FFF2-40B4-BE49-F238E27FC236}">
                <a16:creationId xmlns:a16="http://schemas.microsoft.com/office/drawing/2014/main" id="{D6985BE8-90F0-4B76-B3C9-A02E5373FA13}"/>
              </a:ext>
            </a:extLst>
          </p:cNvPr>
          <p:cNvSpPr>
            <a:spLocks noGrp="1"/>
          </p:cNvSpPr>
          <p:nvPr>
            <p:ph idx="10"/>
          </p:nvPr>
        </p:nvSpPr>
        <p:spPr>
          <a:xfrm>
            <a:off x="228600" y="1371601"/>
            <a:ext cx="8260976" cy="4189186"/>
          </a:xfrm>
        </p:spPr>
        <p:txBody>
          <a:bodyPr>
            <a:normAutofit lnSpcReduction="10000"/>
          </a:bodyPr>
          <a:lstStyle/>
          <a:p>
            <a:pPr algn="ctr"/>
            <a:endParaRPr lang="en-US" dirty="0"/>
          </a:p>
          <a:p>
            <a:pPr marL="0" indent="0" algn="ctr">
              <a:buNone/>
            </a:pPr>
            <a:r>
              <a:rPr lang="en-US" b="1" dirty="0">
                <a:solidFill>
                  <a:srgbClr val="FF0000"/>
                </a:solidFill>
              </a:rPr>
              <a:t>If innovation might cause harm and there is no proof that it is safe</a:t>
            </a:r>
          </a:p>
          <a:p>
            <a:pPr algn="ctr"/>
            <a:endParaRPr lang="en-US" b="1" dirty="0">
              <a:solidFill>
                <a:srgbClr val="FF0000"/>
              </a:solidFill>
            </a:endParaRPr>
          </a:p>
          <a:p>
            <a:pPr marL="0" indent="0" algn="ctr">
              <a:buNone/>
            </a:pPr>
            <a:r>
              <a:rPr lang="en-US" b="1" dirty="0">
                <a:solidFill>
                  <a:srgbClr val="FF0000"/>
                </a:solidFill>
              </a:rPr>
              <a:t>Wait until scientific evidence is available</a:t>
            </a:r>
          </a:p>
          <a:p>
            <a:pPr algn="ctr"/>
            <a:endParaRPr lang="en-US" dirty="0"/>
          </a:p>
          <a:p>
            <a:pPr algn="ctr"/>
            <a:endParaRPr lang="en-US" dirty="0"/>
          </a:p>
          <a:p>
            <a:pPr marL="0" indent="0" algn="ctr">
              <a:buNone/>
            </a:pPr>
            <a:r>
              <a:rPr lang="en-US" b="1" dirty="0">
                <a:solidFill>
                  <a:srgbClr val="00B0F0"/>
                </a:solidFill>
              </a:rPr>
              <a:t>But how much evidence is enough?</a:t>
            </a:r>
          </a:p>
          <a:p>
            <a:pPr marL="0" indent="0" algn="ctr">
              <a:buNone/>
            </a:pPr>
            <a:endParaRPr lang="en-US" b="1" dirty="0">
              <a:solidFill>
                <a:srgbClr val="00B0F0"/>
              </a:solidFill>
            </a:endParaRPr>
          </a:p>
          <a:p>
            <a:pPr marL="0" indent="0" algn="ctr">
              <a:buNone/>
            </a:pPr>
            <a:endParaRPr lang="en-US" b="1" dirty="0">
              <a:solidFill>
                <a:srgbClr val="00B0F0"/>
              </a:solidFill>
            </a:endParaRPr>
          </a:p>
          <a:p>
            <a:pPr marL="0" indent="0" algn="ctr">
              <a:buNone/>
            </a:pPr>
            <a:r>
              <a:rPr lang="en-US" b="1" dirty="0">
                <a:solidFill>
                  <a:srgbClr val="00B050"/>
                </a:solidFill>
              </a:rPr>
              <a:t>Insulin for diabetics, cheese, wine, bread</a:t>
            </a:r>
          </a:p>
          <a:p>
            <a:pPr marL="0" indent="0" algn="ctr">
              <a:buNone/>
            </a:pPr>
            <a:endParaRPr lang="en-US" b="1" dirty="0">
              <a:solidFill>
                <a:srgbClr val="00B050"/>
              </a:solidFill>
            </a:endParaRPr>
          </a:p>
          <a:p>
            <a:pPr marL="0" indent="0" algn="ctr">
              <a:buNone/>
            </a:pPr>
            <a:r>
              <a:rPr lang="en-US" b="1" dirty="0">
                <a:solidFill>
                  <a:srgbClr val="00B050"/>
                </a:solidFill>
              </a:rPr>
              <a:t>Vaccines for COVID-19 </a:t>
            </a:r>
          </a:p>
        </p:txBody>
      </p:sp>
    </p:spTree>
    <p:extLst>
      <p:ext uri="{BB962C8B-B14F-4D97-AF65-F5344CB8AC3E}">
        <p14:creationId xmlns:p14="http://schemas.microsoft.com/office/powerpoint/2010/main" val="53000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99144" y="190072"/>
            <a:ext cx="5391364" cy="576072"/>
          </a:xfrm>
        </p:spPr>
        <p:txBody>
          <a:bodyPr>
            <a:normAutofit fontScale="90000"/>
          </a:bodyPr>
          <a:lstStyle/>
          <a:p>
            <a:r>
              <a:rPr lang="en-US" dirty="0">
                <a:solidFill>
                  <a:srgbClr val="FFFFFF"/>
                </a:solidFill>
              </a:rPr>
              <a:t>The tragic consequences</a:t>
            </a:r>
          </a:p>
        </p:txBody>
      </p:sp>
      <p:sp>
        <p:nvSpPr>
          <p:cNvPr id="4" name="Content Placeholder 3"/>
          <p:cNvSpPr>
            <a:spLocks noGrp="1"/>
          </p:cNvSpPr>
          <p:nvPr>
            <p:ph idx="10"/>
          </p:nvPr>
        </p:nvSpPr>
        <p:spPr>
          <a:xfrm>
            <a:off x="479425" y="1725083"/>
            <a:ext cx="8185150" cy="3962704"/>
          </a:xfrm>
        </p:spPr>
        <p:txBody>
          <a:bodyPr/>
          <a:lstStyle/>
          <a:p>
            <a:pPr marL="0" indent="0" algn="ctr">
              <a:buNone/>
            </a:pPr>
            <a:r>
              <a:rPr lang="en-US" dirty="0">
                <a:solidFill>
                  <a:prstClr val="black"/>
                </a:solidFill>
              </a:rPr>
              <a:t>Not content with blocking precision agriculture in Europe many politicians and NGOs like “Greenpeace” and “Friends of the Earth” have been sending “missionaries” to the developing countries</a:t>
            </a:r>
          </a:p>
          <a:p>
            <a:pPr marL="0" indent="0" algn="ctr">
              <a:buNone/>
            </a:pPr>
            <a:r>
              <a:rPr lang="en-US" dirty="0">
                <a:solidFill>
                  <a:prstClr val="black"/>
                </a:solidFill>
              </a:rPr>
              <a:t>Is Europe once again trying to instill their values on Africa?</a:t>
            </a:r>
          </a:p>
          <a:p>
            <a:endParaRPr lang="en-US" dirty="0"/>
          </a:p>
        </p:txBody>
      </p:sp>
      <p:pic>
        <p:nvPicPr>
          <p:cNvPr id="5" name="Picture 4" descr="4500382320_bcb130345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62" y="3861685"/>
            <a:ext cx="2743200" cy="1826102"/>
          </a:xfrm>
          <a:prstGeom prst="rect">
            <a:avLst/>
          </a:prstGeom>
        </p:spPr>
      </p:pic>
      <p:pic>
        <p:nvPicPr>
          <p:cNvPr id="6" name="Picture 5" descr="GP02DSS_layo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625" y="3861685"/>
            <a:ext cx="2743200" cy="1827657"/>
          </a:xfrm>
          <a:prstGeom prst="rect">
            <a:avLst/>
          </a:prstGeom>
        </p:spPr>
      </p:pic>
      <p:pic>
        <p:nvPicPr>
          <p:cNvPr id="7" name="Picture 6" descr="greenpeace-stop-gmo-invasio.ashx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640" y="3862620"/>
            <a:ext cx="2743200" cy="1826722"/>
          </a:xfrm>
          <a:prstGeom prst="rect">
            <a:avLst/>
          </a:prstGeom>
        </p:spPr>
      </p:pic>
    </p:spTree>
    <p:extLst>
      <p:ext uri="{BB962C8B-B14F-4D97-AF65-F5344CB8AC3E}">
        <p14:creationId xmlns:p14="http://schemas.microsoft.com/office/powerpoint/2010/main" val="261787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02944" y="3048000"/>
            <a:ext cx="18466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eaLnBrk="0" fontAlgn="base" hangingPunct="0">
              <a:spcBef>
                <a:spcPct val="0"/>
              </a:spcBef>
              <a:spcAft>
                <a:spcPct val="0"/>
              </a:spcAft>
            </a:pPr>
            <a:endParaRPr lang="de-CH" sz="4400">
              <a:solidFill>
                <a:srgbClr val="808000"/>
              </a:solidFill>
            </a:endParaRPr>
          </a:p>
        </p:txBody>
      </p:sp>
      <p:sp>
        <p:nvSpPr>
          <p:cNvPr id="17412" name="Text Box 4"/>
          <p:cNvSpPr txBox="1">
            <a:spLocks noChangeArrowheads="1"/>
          </p:cNvSpPr>
          <p:nvPr/>
        </p:nvSpPr>
        <p:spPr bwMode="auto">
          <a:xfrm>
            <a:off x="1600200" y="533402"/>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sz="2800">
              <a:solidFill>
                <a:srgbClr val="000000"/>
              </a:solidFill>
            </a:endParaRPr>
          </a:p>
        </p:txBody>
      </p:sp>
      <p:sp>
        <p:nvSpPr>
          <p:cNvPr id="17414" name="Text Box 6"/>
          <p:cNvSpPr txBox="1">
            <a:spLocks noChangeArrowheads="1"/>
          </p:cNvSpPr>
          <p:nvPr/>
        </p:nvSpPr>
        <p:spPr bwMode="auto">
          <a:xfrm>
            <a:off x="2171700" y="5470527"/>
            <a:ext cx="49149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b="1">
              <a:solidFill>
                <a:srgbClr val="FFFFCC"/>
              </a:solidFill>
              <a:latin typeface="Arial" panose="020B0604020202020204" pitchFamily="34" charset="0"/>
            </a:endParaRPr>
          </a:p>
        </p:txBody>
      </p:sp>
      <p:sp>
        <p:nvSpPr>
          <p:cNvPr id="2" name="TextBox 1"/>
          <p:cNvSpPr txBox="1"/>
          <p:nvPr/>
        </p:nvSpPr>
        <p:spPr>
          <a:xfrm>
            <a:off x="6529916" y="6334836"/>
            <a:ext cx="2700199" cy="307777"/>
          </a:xfrm>
          <a:prstGeom prst="rect">
            <a:avLst/>
          </a:prstGeom>
          <a:noFill/>
        </p:spPr>
        <p:txBody>
          <a:bodyPr wrap="square" rtlCol="0">
            <a:spAutoFit/>
          </a:bodyPr>
          <a:lstStyle/>
          <a:p>
            <a:r>
              <a:rPr lang="en-US" sz="1400" dirty="0"/>
              <a:t>*Courtesy of Ingo Potrykus</a:t>
            </a:r>
          </a:p>
        </p:txBody>
      </p:sp>
      <p:sp>
        <p:nvSpPr>
          <p:cNvPr id="4" name="Title 3"/>
          <p:cNvSpPr>
            <a:spLocks noGrp="1"/>
          </p:cNvSpPr>
          <p:nvPr>
            <p:ph type="ctrTitle"/>
          </p:nvPr>
        </p:nvSpPr>
        <p:spPr>
          <a:xfrm>
            <a:off x="2885914" y="245366"/>
            <a:ext cx="3418726" cy="576072"/>
          </a:xfrm>
        </p:spPr>
        <p:txBody>
          <a:bodyPr>
            <a:normAutofit fontScale="90000"/>
          </a:bodyPr>
          <a:lstStyle/>
          <a:p>
            <a:r>
              <a:rPr lang="en-US" dirty="0"/>
              <a:t>A case study</a:t>
            </a:r>
          </a:p>
        </p:txBody>
      </p:sp>
      <p:graphicFrame>
        <p:nvGraphicFramePr>
          <p:cNvPr id="7" name="Table 6"/>
          <p:cNvGraphicFramePr>
            <a:graphicFrameLocks noGrp="1"/>
          </p:cNvGraphicFramePr>
          <p:nvPr>
            <p:extLst>
              <p:ext uri="{D42A27DB-BD31-4B8C-83A1-F6EECF244321}">
                <p14:modId xmlns:p14="http://schemas.microsoft.com/office/powerpoint/2010/main" val="4032526586"/>
              </p:ext>
            </p:extLst>
          </p:nvPr>
        </p:nvGraphicFramePr>
        <p:xfrm>
          <a:off x="1270156" y="1827178"/>
          <a:ext cx="6834908" cy="3412272"/>
        </p:xfrm>
        <a:graphic>
          <a:graphicData uri="http://schemas.openxmlformats.org/drawingml/2006/table">
            <a:tbl>
              <a:tblPr firstRow="1" bandRow="1">
                <a:tableStyleId>{5C22544A-7EE6-4342-B048-85BDC9FD1C3A}</a:tableStyleId>
              </a:tblPr>
              <a:tblGrid>
                <a:gridCol w="3417454">
                  <a:extLst>
                    <a:ext uri="{9D8B030D-6E8A-4147-A177-3AD203B41FA5}">
                      <a16:colId xmlns:a16="http://schemas.microsoft.com/office/drawing/2014/main" val="20000"/>
                    </a:ext>
                  </a:extLst>
                </a:gridCol>
                <a:gridCol w="3417454">
                  <a:extLst>
                    <a:ext uri="{9D8B030D-6E8A-4147-A177-3AD203B41FA5}">
                      <a16:colId xmlns:a16="http://schemas.microsoft.com/office/drawing/2014/main" val="20001"/>
                    </a:ext>
                  </a:extLst>
                </a:gridCol>
              </a:tblGrid>
              <a:tr h="568712">
                <a:tc gridSpan="2">
                  <a:txBody>
                    <a:bodyPr/>
                    <a:lstStyle/>
                    <a:p>
                      <a:r>
                        <a:rPr lang="en-US" sz="2000" dirty="0">
                          <a:solidFill>
                            <a:srgbClr val="F58025"/>
                          </a:solidFill>
                          <a:effectLst/>
                          <a:latin typeface="Helvetica"/>
                          <a:cs typeface="Helvetica"/>
                        </a:rPr>
                        <a:t>Vitamin A-deficiency</a:t>
                      </a:r>
                    </a:p>
                  </a:txBody>
                  <a:tcPr/>
                </a:tc>
                <a:tc hMerge="1">
                  <a:txBody>
                    <a:bodyPr/>
                    <a:lstStyle/>
                    <a:p>
                      <a:endParaRPr lang="en-US" dirty="0"/>
                    </a:p>
                  </a:txBody>
                  <a:tcPr/>
                </a:tc>
                <a:extLst>
                  <a:ext uri="{0D108BD9-81ED-4DB2-BD59-A6C34878D82A}">
                    <a16:rowId xmlns:a16="http://schemas.microsoft.com/office/drawing/2014/main" val="10000"/>
                  </a:ext>
                </a:extLst>
              </a:tr>
              <a:tr h="568712">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000" b="0" dirty="0">
                          <a:solidFill>
                            <a:schemeClr val="tx1"/>
                          </a:solidFill>
                          <a:effectLst/>
                          <a:latin typeface="Helvetica"/>
                          <a:cs typeface="Helvetica"/>
                        </a:rPr>
                        <a:t>Global population mortality (in millions)</a:t>
                      </a:r>
                    </a:p>
                  </a:txBody>
                  <a:tcPr>
                    <a:solidFill>
                      <a:schemeClr val="bg2"/>
                    </a:solidFill>
                  </a:tcPr>
                </a:tc>
                <a:tc hMerge="1">
                  <a:txBody>
                    <a:bodyPr/>
                    <a:lstStyle/>
                    <a:p>
                      <a:endParaRPr lang="en-US" dirty="0"/>
                    </a:p>
                  </a:txBody>
                  <a:tcPr/>
                </a:tc>
                <a:extLst>
                  <a:ext uri="{0D108BD9-81ED-4DB2-BD59-A6C34878D82A}">
                    <a16:rowId xmlns:a16="http://schemas.microsoft.com/office/drawing/2014/main" val="10001"/>
                  </a:ext>
                </a:extLst>
              </a:tr>
              <a:tr h="568712">
                <a:tc>
                  <a:txBody>
                    <a:bodyPr/>
                    <a:lstStyle/>
                    <a:p>
                      <a:r>
                        <a:rPr lang="de-DE" sz="2000" b="1" dirty="0">
                          <a:solidFill>
                            <a:srgbClr val="FF0000"/>
                          </a:solidFill>
                          <a:effectLst/>
                          <a:latin typeface="Helvetica"/>
                          <a:cs typeface="Helvetica"/>
                        </a:rPr>
                        <a:t>Vitamin A-</a:t>
                      </a:r>
                      <a:r>
                        <a:rPr lang="de-DE" sz="2000" b="1" dirty="0" err="1">
                          <a:solidFill>
                            <a:srgbClr val="FF0000"/>
                          </a:solidFill>
                          <a:effectLst/>
                          <a:latin typeface="Helvetica"/>
                          <a:cs typeface="Helvetica"/>
                        </a:rPr>
                        <a:t>deficiency</a:t>
                      </a:r>
                      <a:endParaRPr lang="en-US" sz="2000" dirty="0">
                        <a:solidFill>
                          <a:srgbClr val="FF0000"/>
                        </a:solidFill>
                        <a:effectLst/>
                        <a:latin typeface="Helvetica"/>
                        <a:cs typeface="Helvetic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000" b="1" dirty="0">
                          <a:solidFill>
                            <a:srgbClr val="FF0000"/>
                          </a:solidFill>
                          <a:effectLst/>
                          <a:latin typeface="Helvetica"/>
                          <a:cs typeface="Helvetica"/>
                        </a:rPr>
                        <a:t>1.9-2.7</a:t>
                      </a:r>
                    </a:p>
                  </a:txBody>
                  <a:tcPr/>
                </a:tc>
                <a:extLst>
                  <a:ext uri="{0D108BD9-81ED-4DB2-BD59-A6C34878D82A}">
                    <a16:rowId xmlns:a16="http://schemas.microsoft.com/office/drawing/2014/main" val="10002"/>
                  </a:ext>
                </a:extLst>
              </a:tr>
              <a:tr h="568712">
                <a:tc>
                  <a:txBody>
                    <a:bodyPr/>
                    <a:lstStyle/>
                    <a:p>
                      <a:r>
                        <a:rPr lang="de-DE" sz="2000" b="0" dirty="0">
                          <a:solidFill>
                            <a:schemeClr val="accent1"/>
                          </a:solidFill>
                          <a:effectLst/>
                          <a:latin typeface="Helvetica"/>
                          <a:cs typeface="Helvetica"/>
                        </a:rPr>
                        <a:t>HIV/Aids</a:t>
                      </a:r>
                      <a:endParaRPr lang="en-US" sz="2000" b="0" dirty="0">
                        <a:solidFill>
                          <a:schemeClr val="accent1"/>
                        </a:solidFill>
                        <a:effectLst/>
                        <a:latin typeface="Helvetica"/>
                        <a:cs typeface="Helvetica"/>
                      </a:endParaRPr>
                    </a:p>
                  </a:txBody>
                  <a:tcPr/>
                </a:tc>
                <a:tc>
                  <a:txBody>
                    <a:bodyPr/>
                    <a:lstStyle/>
                    <a:p>
                      <a:r>
                        <a:rPr lang="en-US" sz="2000" b="0" dirty="0">
                          <a:solidFill>
                            <a:schemeClr val="accent1"/>
                          </a:solidFill>
                          <a:effectLst/>
                          <a:latin typeface="Helvetica"/>
                          <a:cs typeface="Helvetica"/>
                        </a:rPr>
                        <a:t>1.7</a:t>
                      </a:r>
                    </a:p>
                  </a:txBody>
                  <a:tcPr/>
                </a:tc>
                <a:extLst>
                  <a:ext uri="{0D108BD9-81ED-4DB2-BD59-A6C34878D82A}">
                    <a16:rowId xmlns:a16="http://schemas.microsoft.com/office/drawing/2014/main" val="10003"/>
                  </a:ext>
                </a:extLst>
              </a:tr>
              <a:tr h="568712">
                <a:tc>
                  <a:txBody>
                    <a:bodyPr/>
                    <a:lstStyle/>
                    <a:p>
                      <a:r>
                        <a:rPr lang="de-DE" sz="2000" b="0" dirty="0" err="1">
                          <a:solidFill>
                            <a:schemeClr val="accent1"/>
                          </a:solidFill>
                          <a:effectLst/>
                          <a:latin typeface="Helvetica"/>
                          <a:cs typeface="Helvetica"/>
                        </a:rPr>
                        <a:t>Tuberculosis</a:t>
                      </a:r>
                      <a:endParaRPr lang="en-US" sz="2000" b="0" dirty="0">
                        <a:solidFill>
                          <a:schemeClr val="accent1"/>
                        </a:solidFill>
                        <a:effectLst/>
                        <a:latin typeface="Helvetica"/>
                        <a:cs typeface="Helvetica"/>
                      </a:endParaRPr>
                    </a:p>
                  </a:txBody>
                  <a:tcPr/>
                </a:tc>
                <a:tc>
                  <a:txBody>
                    <a:bodyPr/>
                    <a:lstStyle/>
                    <a:p>
                      <a:r>
                        <a:rPr lang="en-US" sz="2000" b="0" dirty="0">
                          <a:solidFill>
                            <a:schemeClr val="accent1"/>
                          </a:solidFill>
                          <a:effectLst/>
                          <a:latin typeface="Helvetica"/>
                          <a:cs typeface="Helvetica"/>
                        </a:rPr>
                        <a:t>1.4</a:t>
                      </a:r>
                    </a:p>
                  </a:txBody>
                  <a:tcPr/>
                </a:tc>
                <a:extLst>
                  <a:ext uri="{0D108BD9-81ED-4DB2-BD59-A6C34878D82A}">
                    <a16:rowId xmlns:a16="http://schemas.microsoft.com/office/drawing/2014/main" val="10004"/>
                  </a:ext>
                </a:extLst>
              </a:tr>
              <a:tr h="568712">
                <a:tc>
                  <a:txBody>
                    <a:bodyPr/>
                    <a:lstStyle/>
                    <a:p>
                      <a:r>
                        <a:rPr lang="de-DE" sz="2000" b="0" dirty="0">
                          <a:solidFill>
                            <a:schemeClr val="accent1"/>
                          </a:solidFill>
                          <a:effectLst/>
                          <a:latin typeface="Helvetica"/>
                          <a:cs typeface="Helvetica"/>
                        </a:rPr>
                        <a:t> Malaria</a:t>
                      </a:r>
                      <a:endParaRPr lang="en-US" sz="2000" b="0" dirty="0">
                        <a:solidFill>
                          <a:schemeClr val="accent1"/>
                        </a:solidFill>
                        <a:effectLst/>
                        <a:latin typeface="Helvetica"/>
                        <a:cs typeface="Helvetica"/>
                      </a:endParaRPr>
                    </a:p>
                  </a:txBody>
                  <a:tcPr/>
                </a:tc>
                <a:tc>
                  <a:txBody>
                    <a:bodyPr/>
                    <a:lstStyle/>
                    <a:p>
                      <a:r>
                        <a:rPr lang="en-US" sz="2000" b="0" dirty="0">
                          <a:solidFill>
                            <a:schemeClr val="accent1"/>
                          </a:solidFill>
                          <a:effectLst/>
                          <a:latin typeface="Helvetica"/>
                          <a:cs typeface="Helvetica"/>
                        </a:rPr>
                        <a:t>0.75</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565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3992"/>
            <a:ext cx="4507283" cy="3882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rot="10800000" flipH="1" flipV="1">
            <a:off x="6889749" y="6238934"/>
            <a:ext cx="2254251" cy="307777"/>
          </a:xfrm>
          <a:prstGeom prst="rect">
            <a:avLst/>
          </a:prstGeom>
          <a:noFill/>
        </p:spPr>
        <p:txBody>
          <a:bodyPr wrap="square" rtlCol="0">
            <a:spAutoFit/>
          </a:bodyPr>
          <a:lstStyle/>
          <a:p>
            <a:r>
              <a:rPr lang="en-US" sz="1400" dirty="0"/>
              <a:t>Courtesy of Ingo Potrykus</a:t>
            </a:r>
          </a:p>
        </p:txBody>
      </p:sp>
      <p:sp>
        <p:nvSpPr>
          <p:cNvPr id="5" name="Title 4"/>
          <p:cNvSpPr>
            <a:spLocks noGrp="1"/>
          </p:cNvSpPr>
          <p:nvPr>
            <p:ph type="ctrTitle"/>
          </p:nvPr>
        </p:nvSpPr>
        <p:spPr>
          <a:xfrm>
            <a:off x="3280025" y="228600"/>
            <a:ext cx="2812551" cy="576072"/>
          </a:xfrm>
        </p:spPr>
        <p:txBody>
          <a:bodyPr>
            <a:normAutofit fontScale="90000"/>
          </a:bodyPr>
          <a:lstStyle/>
          <a:p>
            <a:r>
              <a:rPr lang="en-US" dirty="0"/>
              <a:t>Golden Rice</a:t>
            </a:r>
          </a:p>
        </p:txBody>
      </p:sp>
      <p:sp>
        <p:nvSpPr>
          <p:cNvPr id="6" name="Content Placeholder 5"/>
          <p:cNvSpPr>
            <a:spLocks noGrp="1"/>
          </p:cNvSpPr>
          <p:nvPr>
            <p:ph idx="10"/>
          </p:nvPr>
        </p:nvSpPr>
        <p:spPr>
          <a:xfrm>
            <a:off x="228601" y="1371601"/>
            <a:ext cx="4343400" cy="4189186"/>
          </a:xfrm>
        </p:spPr>
        <p:txBody>
          <a:bodyPr/>
          <a:lstStyle/>
          <a:p>
            <a:pPr marL="0" indent="0" algn="ctr">
              <a:buNone/>
            </a:pPr>
            <a:r>
              <a:rPr lang="en-US" sz="2800" dirty="0">
                <a:solidFill>
                  <a:srgbClr val="3B3D3C"/>
                </a:solidFill>
              </a:rPr>
              <a:t>A new source of Vitamin A</a:t>
            </a:r>
          </a:p>
          <a:p>
            <a:pPr marL="0" indent="0">
              <a:buNone/>
            </a:pPr>
            <a:endParaRPr lang="en-US" sz="1800" dirty="0">
              <a:solidFill>
                <a:srgbClr val="3B3D3C"/>
              </a:solidFill>
            </a:endParaRPr>
          </a:p>
          <a:p>
            <a:pPr marL="0" indent="0">
              <a:buNone/>
            </a:pPr>
            <a:endParaRPr lang="en-US" sz="1800" dirty="0">
              <a:solidFill>
                <a:srgbClr val="3B3D3C"/>
              </a:solidFill>
            </a:endParaRPr>
          </a:p>
          <a:p>
            <a:pPr marL="0" indent="0" algn="ctr">
              <a:buNone/>
            </a:pPr>
            <a:r>
              <a:rPr lang="en-US" sz="1800" dirty="0">
                <a:solidFill>
                  <a:srgbClr val="3B3D3C"/>
                </a:solidFill>
              </a:rPr>
              <a:t>Suggested by Peter Jennings in 1984</a:t>
            </a:r>
          </a:p>
          <a:p>
            <a:pPr marL="0" indent="0">
              <a:buNone/>
            </a:pPr>
            <a:endParaRPr lang="en-US" sz="2400" dirty="0">
              <a:solidFill>
                <a:srgbClr val="3B3D3C"/>
              </a:solidFill>
            </a:endParaRPr>
          </a:p>
          <a:p>
            <a:pPr marL="0" indent="0" algn="ctr">
              <a:buNone/>
            </a:pPr>
            <a:r>
              <a:rPr lang="en-US" sz="1800" dirty="0">
                <a:solidFill>
                  <a:srgbClr val="3B3D3C"/>
                </a:solidFill>
              </a:rPr>
              <a:t>Brought to fruition by</a:t>
            </a:r>
          </a:p>
          <a:p>
            <a:pPr marL="0" indent="0" algn="ctr">
              <a:buNone/>
            </a:pPr>
            <a:r>
              <a:rPr lang="en-US" sz="1800" dirty="0"/>
              <a:t>Ingo Potrykus, ETH Zurich</a:t>
            </a:r>
          </a:p>
          <a:p>
            <a:pPr marL="0" indent="0" algn="ctr">
              <a:buNone/>
            </a:pPr>
            <a:r>
              <a:rPr lang="en-US" sz="1800" dirty="0"/>
              <a:t>Peter Beyer, U. Freiburg</a:t>
            </a:r>
          </a:p>
          <a:p>
            <a:pPr marL="0" indent="0">
              <a:buNone/>
            </a:pPr>
            <a:endParaRPr lang="en-US" sz="2400" dirty="0">
              <a:solidFill>
                <a:srgbClr val="3B3D3C"/>
              </a:solidFill>
            </a:endParaRPr>
          </a:p>
          <a:p>
            <a:endParaRPr lang="en-US" dirty="0"/>
          </a:p>
        </p:txBody>
      </p:sp>
      <p:sp>
        <p:nvSpPr>
          <p:cNvPr id="2" name="TextBox 1">
            <a:extLst>
              <a:ext uri="{FF2B5EF4-FFF2-40B4-BE49-F238E27FC236}">
                <a16:creationId xmlns:a16="http://schemas.microsoft.com/office/drawing/2014/main" id="{9C89C6B8-2D60-4C57-8EBD-978440DB1F16}"/>
              </a:ext>
            </a:extLst>
          </p:cNvPr>
          <p:cNvSpPr txBox="1"/>
          <p:nvPr/>
        </p:nvSpPr>
        <p:spPr>
          <a:xfrm>
            <a:off x="7462981" y="1773382"/>
            <a:ext cx="1616302" cy="369332"/>
          </a:xfrm>
          <a:prstGeom prst="rect">
            <a:avLst/>
          </a:prstGeom>
          <a:noFill/>
        </p:spPr>
        <p:txBody>
          <a:bodyPr wrap="square" rtlCol="0">
            <a:spAutoFit/>
          </a:bodyPr>
          <a:lstStyle/>
          <a:p>
            <a:r>
              <a:rPr lang="en-US" dirty="0">
                <a:solidFill>
                  <a:schemeClr val="bg1"/>
                </a:solidFill>
              </a:rPr>
              <a:t>Tony Alfonso</a:t>
            </a:r>
          </a:p>
        </p:txBody>
      </p:sp>
    </p:spTree>
    <p:extLst>
      <p:ext uri="{BB962C8B-B14F-4D97-AF65-F5344CB8AC3E}">
        <p14:creationId xmlns:p14="http://schemas.microsoft.com/office/powerpoint/2010/main" val="322028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02944" y="3048000"/>
            <a:ext cx="18466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eaLnBrk="0" fontAlgn="base" hangingPunct="0">
              <a:spcBef>
                <a:spcPct val="0"/>
              </a:spcBef>
              <a:spcAft>
                <a:spcPct val="0"/>
              </a:spcAft>
            </a:pPr>
            <a:endParaRPr lang="de-CH" sz="4400">
              <a:solidFill>
                <a:srgbClr val="808000"/>
              </a:solidFill>
            </a:endParaRPr>
          </a:p>
        </p:txBody>
      </p:sp>
      <p:sp>
        <p:nvSpPr>
          <p:cNvPr id="17411" name="Text Box 3"/>
          <p:cNvSpPr txBox="1">
            <a:spLocks noChangeArrowheads="1"/>
          </p:cNvSpPr>
          <p:nvPr/>
        </p:nvSpPr>
        <p:spPr bwMode="auto">
          <a:xfrm>
            <a:off x="1714500" y="1143002"/>
            <a:ext cx="548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eaLnBrk="0" fontAlgn="base" hangingPunct="0">
              <a:spcBef>
                <a:spcPct val="50000"/>
              </a:spcBef>
              <a:spcAft>
                <a:spcPct val="0"/>
              </a:spcAft>
            </a:pPr>
            <a:endParaRPr lang="de-CH" sz="2800">
              <a:solidFill>
                <a:srgbClr val="000000"/>
              </a:solidFill>
            </a:endParaRPr>
          </a:p>
        </p:txBody>
      </p:sp>
      <p:sp>
        <p:nvSpPr>
          <p:cNvPr id="17412" name="Text Box 4"/>
          <p:cNvSpPr txBox="1">
            <a:spLocks noChangeArrowheads="1"/>
          </p:cNvSpPr>
          <p:nvPr/>
        </p:nvSpPr>
        <p:spPr bwMode="auto">
          <a:xfrm>
            <a:off x="1600200" y="533402"/>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sz="2800">
              <a:solidFill>
                <a:srgbClr val="000000"/>
              </a:solidFill>
            </a:endParaRPr>
          </a:p>
        </p:txBody>
      </p:sp>
      <p:sp>
        <p:nvSpPr>
          <p:cNvPr id="17413" name="Text Box 5"/>
          <p:cNvSpPr txBox="1">
            <a:spLocks noChangeArrowheads="1"/>
          </p:cNvSpPr>
          <p:nvPr/>
        </p:nvSpPr>
        <p:spPr bwMode="auto">
          <a:xfrm>
            <a:off x="2131219" y="273845"/>
            <a:ext cx="4743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sz="2800">
              <a:solidFill>
                <a:srgbClr val="000000"/>
              </a:solidFill>
            </a:endParaRPr>
          </a:p>
        </p:txBody>
      </p:sp>
      <p:sp>
        <p:nvSpPr>
          <p:cNvPr id="17414" name="Text Box 6"/>
          <p:cNvSpPr txBox="1">
            <a:spLocks noChangeArrowheads="1"/>
          </p:cNvSpPr>
          <p:nvPr/>
        </p:nvSpPr>
        <p:spPr bwMode="auto">
          <a:xfrm>
            <a:off x="2171700" y="5470527"/>
            <a:ext cx="49149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algn="ctr" eaLnBrk="0" fontAlgn="base" hangingPunct="0">
              <a:spcBef>
                <a:spcPct val="50000"/>
              </a:spcBef>
              <a:spcAft>
                <a:spcPct val="0"/>
              </a:spcAft>
            </a:pPr>
            <a:endParaRPr lang="de-CH" b="1">
              <a:solidFill>
                <a:srgbClr val="FFFFCC"/>
              </a:solidFill>
              <a:latin typeface="Arial" panose="020B0604020202020204" pitchFamily="34" charset="0"/>
            </a:endParaRPr>
          </a:p>
        </p:txBody>
      </p:sp>
      <p:sp>
        <p:nvSpPr>
          <p:cNvPr id="2" name="TextBox 1"/>
          <p:cNvSpPr txBox="1"/>
          <p:nvPr/>
        </p:nvSpPr>
        <p:spPr>
          <a:xfrm>
            <a:off x="6982691" y="6288364"/>
            <a:ext cx="2341783" cy="307777"/>
          </a:xfrm>
          <a:prstGeom prst="rect">
            <a:avLst/>
          </a:prstGeom>
          <a:noFill/>
        </p:spPr>
        <p:txBody>
          <a:bodyPr wrap="square" rtlCol="0">
            <a:spAutoFit/>
          </a:bodyPr>
          <a:lstStyle/>
          <a:p>
            <a:r>
              <a:rPr lang="en-US" sz="1400" dirty="0"/>
              <a:t>Courtesy of Ingo Potrykus</a:t>
            </a:r>
          </a:p>
        </p:txBody>
      </p:sp>
      <p:sp>
        <p:nvSpPr>
          <p:cNvPr id="4" name="Title 3"/>
          <p:cNvSpPr>
            <a:spLocks noGrp="1"/>
          </p:cNvSpPr>
          <p:nvPr>
            <p:ph type="ctrTitle"/>
          </p:nvPr>
        </p:nvSpPr>
        <p:spPr>
          <a:xfrm>
            <a:off x="2943546" y="214316"/>
            <a:ext cx="3028308" cy="576072"/>
          </a:xfrm>
        </p:spPr>
        <p:txBody>
          <a:bodyPr>
            <a:normAutofit fontScale="90000"/>
          </a:bodyPr>
          <a:lstStyle/>
          <a:p>
            <a:r>
              <a:rPr lang="en-US" dirty="0"/>
              <a:t>Golden Rice</a:t>
            </a:r>
          </a:p>
        </p:txBody>
      </p:sp>
      <p:sp>
        <p:nvSpPr>
          <p:cNvPr id="5" name="Content Placeholder 4"/>
          <p:cNvSpPr>
            <a:spLocks noGrp="1"/>
          </p:cNvSpPr>
          <p:nvPr>
            <p:ph idx="10"/>
          </p:nvPr>
        </p:nvSpPr>
        <p:spPr>
          <a:xfrm>
            <a:off x="525991" y="1402558"/>
            <a:ext cx="8206317" cy="4647260"/>
          </a:xfrm>
        </p:spPr>
        <p:txBody>
          <a:bodyPr>
            <a:noAutofit/>
          </a:bodyPr>
          <a:lstStyle/>
          <a:p>
            <a:pPr marL="0" indent="0" eaLnBrk="0" fontAlgn="base" hangingPunct="0">
              <a:spcBef>
                <a:spcPct val="0"/>
              </a:spcBef>
              <a:spcAft>
                <a:spcPct val="0"/>
              </a:spcAft>
              <a:buNone/>
            </a:pPr>
            <a:endParaRPr lang="de-CH" sz="2200" dirty="0"/>
          </a:p>
          <a:p>
            <a:pPr marL="0" indent="0" eaLnBrk="0" fontAlgn="base" hangingPunct="0">
              <a:spcBef>
                <a:spcPct val="0"/>
              </a:spcBef>
              <a:spcAft>
                <a:spcPct val="0"/>
              </a:spcAft>
              <a:buNone/>
            </a:pPr>
            <a:r>
              <a:rPr lang="de-CH" sz="2200" dirty="0"/>
              <a:t>	Became a reality in February, 1999. </a:t>
            </a:r>
          </a:p>
          <a:p>
            <a:pPr marL="0" indent="0" eaLnBrk="0" fontAlgn="base" hangingPunct="0">
              <a:spcBef>
                <a:spcPct val="0"/>
              </a:spcBef>
              <a:spcAft>
                <a:spcPct val="0"/>
              </a:spcAft>
              <a:buNone/>
            </a:pPr>
            <a:r>
              <a:rPr lang="de-CH" sz="2200" dirty="0"/>
              <a:t> </a:t>
            </a:r>
          </a:p>
          <a:p>
            <a:pPr marL="0" indent="0" eaLnBrk="0" fontAlgn="base" hangingPunct="0">
              <a:spcBef>
                <a:spcPct val="0"/>
              </a:spcBef>
              <a:spcAft>
                <a:spcPct val="0"/>
              </a:spcAft>
              <a:buNone/>
            </a:pPr>
            <a:endParaRPr lang="de-CH" sz="2200" dirty="0"/>
          </a:p>
          <a:p>
            <a:pPr marL="0" indent="0" eaLnBrk="0" fontAlgn="base" hangingPunct="0">
              <a:spcBef>
                <a:spcPct val="0"/>
              </a:spcBef>
              <a:spcAft>
                <a:spcPct val="0"/>
              </a:spcAft>
              <a:buNone/>
            </a:pPr>
            <a:r>
              <a:rPr lang="de-CH" sz="2200" dirty="0"/>
              <a:t>	Could have begun the improvements necessary for 	commercial production in the field within 2-5 years</a:t>
            </a:r>
          </a:p>
          <a:p>
            <a:pPr eaLnBrk="0" fontAlgn="base" hangingPunct="0">
              <a:spcBef>
                <a:spcPct val="0"/>
              </a:spcBef>
              <a:spcAft>
                <a:spcPct val="0"/>
              </a:spcAft>
              <a:buFont typeface="Arial" panose="020B0604020202020204" pitchFamily="34" charset="0"/>
              <a:buChar char="•"/>
            </a:pPr>
            <a:endParaRPr lang="de-CH" sz="2200" dirty="0"/>
          </a:p>
          <a:p>
            <a:pPr eaLnBrk="0" fontAlgn="base" hangingPunct="0">
              <a:spcBef>
                <a:spcPct val="0"/>
              </a:spcBef>
              <a:spcAft>
                <a:spcPct val="0"/>
              </a:spcAft>
              <a:buFont typeface="Arial" panose="020B0604020202020204" pitchFamily="34" charset="0"/>
              <a:buChar char="•"/>
            </a:pPr>
            <a:endParaRPr lang="de-CH" sz="2200" dirty="0"/>
          </a:p>
          <a:p>
            <a:pPr marL="0" indent="0" eaLnBrk="0" fontAlgn="base" hangingPunct="0">
              <a:spcBef>
                <a:spcPct val="0"/>
              </a:spcBef>
              <a:spcAft>
                <a:spcPct val="0"/>
              </a:spcAft>
              <a:buNone/>
            </a:pPr>
            <a:r>
              <a:rPr lang="de-CH" sz="2200" dirty="0"/>
              <a:t>	But it’s a ‘</a:t>
            </a:r>
            <a:r>
              <a:rPr lang="de-CH" sz="2200" b="1" dirty="0">
                <a:solidFill>
                  <a:srgbClr val="FF0000"/>
                </a:solidFill>
                <a:latin typeface="Calibri" panose="020F0502020204030204" pitchFamily="34" charset="0"/>
                <a:cs typeface="Calibri" panose="020F0502020204030204" pitchFamily="34" charset="0"/>
              </a:rPr>
              <a:t>GMO</a:t>
            </a:r>
            <a:r>
              <a:rPr lang="de-CH" sz="2200" dirty="0">
                <a:latin typeface="Calibri" panose="020F0502020204030204" pitchFamily="34" charset="0"/>
                <a:cs typeface="Calibri" panose="020F0502020204030204" pitchFamily="34" charset="0"/>
              </a:rPr>
              <a:t>’</a:t>
            </a:r>
            <a:r>
              <a:rPr lang="de-CH" sz="1000" dirty="0">
                <a:latin typeface="Calibri" panose="020F0502020204030204" pitchFamily="34" charset="0"/>
                <a:cs typeface="Calibri" panose="020F0502020204030204" pitchFamily="34" charset="0"/>
              </a:rPr>
              <a:t> </a:t>
            </a:r>
            <a:r>
              <a:rPr lang="de-CH" sz="2200" dirty="0"/>
              <a:t>and only recently available in the Philippines</a:t>
            </a:r>
          </a:p>
          <a:p>
            <a:pPr eaLnBrk="0" fontAlgn="base" hangingPunct="0">
              <a:spcBef>
                <a:spcPct val="0"/>
              </a:spcBef>
              <a:spcAft>
                <a:spcPct val="0"/>
              </a:spcAft>
              <a:buFont typeface="Arial" panose="020B0604020202020204" pitchFamily="34" charset="0"/>
              <a:buChar char="•"/>
            </a:pPr>
            <a:endParaRPr lang="de-CH" sz="2200" dirty="0"/>
          </a:p>
          <a:p>
            <a:pPr eaLnBrk="0" fontAlgn="base" hangingPunct="0">
              <a:spcBef>
                <a:spcPct val="0"/>
              </a:spcBef>
              <a:spcAft>
                <a:spcPct val="0"/>
              </a:spcAft>
              <a:buFont typeface="Arial" panose="020B0604020202020204" pitchFamily="34" charset="0"/>
              <a:buChar char="•"/>
            </a:pPr>
            <a:endParaRPr lang="de-CH" sz="2200" dirty="0"/>
          </a:p>
          <a:p>
            <a:pPr eaLnBrk="0" fontAlgn="base" hangingPunct="0">
              <a:spcBef>
                <a:spcPct val="0"/>
              </a:spcBef>
              <a:spcAft>
                <a:spcPct val="0"/>
              </a:spcAft>
              <a:buFont typeface="Arial" panose="020B0604020202020204" pitchFamily="34" charset="0"/>
              <a:buChar char="•"/>
            </a:pPr>
            <a:endParaRPr lang="de-CH" sz="2200" dirty="0"/>
          </a:p>
          <a:p>
            <a:pPr marL="0" indent="0" eaLnBrk="0" fontAlgn="base" hangingPunct="0">
              <a:spcBef>
                <a:spcPct val="0"/>
              </a:spcBef>
              <a:spcAft>
                <a:spcPct val="0"/>
              </a:spcAft>
              <a:buNone/>
            </a:pPr>
            <a:r>
              <a:rPr lang="de-CH" sz="2200" dirty="0"/>
              <a:t>	Multiple years of delay due to regulation and opposition.</a:t>
            </a:r>
            <a:endParaRPr lang="de-DE" sz="2200" dirty="0">
              <a:effectLst>
                <a:outerShdw blurRad="38100" dist="38100" dir="2700000" algn="tl">
                  <a:srgbClr val="FFFFFF"/>
                </a:outerShdw>
              </a:effectLst>
            </a:endParaRPr>
          </a:p>
          <a:p>
            <a:endParaRPr lang="en-US" sz="2200" dirty="0">
              <a:solidFill>
                <a:srgbClr val="3B3D3C"/>
              </a:solidFill>
            </a:endParaRPr>
          </a:p>
        </p:txBody>
      </p:sp>
    </p:spTree>
    <p:extLst>
      <p:ext uri="{BB962C8B-B14F-4D97-AF65-F5344CB8AC3E}">
        <p14:creationId xmlns:p14="http://schemas.microsoft.com/office/powerpoint/2010/main" val="122523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DE7FCE-A6BC-803D-42FA-62D1508D3B79}"/>
              </a:ext>
            </a:extLst>
          </p:cNvPr>
          <p:cNvSpPr txBox="1"/>
          <p:nvPr/>
        </p:nvSpPr>
        <p:spPr>
          <a:xfrm>
            <a:off x="842682" y="1299882"/>
            <a:ext cx="7799294" cy="584775"/>
          </a:xfrm>
          <a:prstGeom prst="rect">
            <a:avLst/>
          </a:prstGeom>
          <a:noFill/>
        </p:spPr>
        <p:txBody>
          <a:bodyPr wrap="square" rtlCol="0">
            <a:spAutoFit/>
          </a:bodyPr>
          <a:lstStyle/>
          <a:p>
            <a:r>
              <a:rPr lang="en-US" sz="3200" dirty="0">
                <a:solidFill>
                  <a:srgbClr val="FF0000"/>
                </a:solidFill>
              </a:rPr>
              <a:t>Misinformation and Disinformation in Science</a:t>
            </a:r>
          </a:p>
        </p:txBody>
      </p:sp>
      <p:sp>
        <p:nvSpPr>
          <p:cNvPr id="3" name="TextBox 2">
            <a:extLst>
              <a:ext uri="{FF2B5EF4-FFF2-40B4-BE49-F238E27FC236}">
                <a16:creationId xmlns:a16="http://schemas.microsoft.com/office/drawing/2014/main" id="{01B389A1-CA24-4CD2-A692-2A0E78C4B6ED}"/>
              </a:ext>
            </a:extLst>
          </p:cNvPr>
          <p:cNvSpPr txBox="1"/>
          <p:nvPr/>
        </p:nvSpPr>
        <p:spPr>
          <a:xfrm>
            <a:off x="2716305" y="2779059"/>
            <a:ext cx="5020235" cy="3416320"/>
          </a:xfrm>
          <a:prstGeom prst="rect">
            <a:avLst/>
          </a:prstGeom>
          <a:noFill/>
        </p:spPr>
        <p:txBody>
          <a:bodyPr wrap="square" rtlCol="0">
            <a:spAutoFit/>
          </a:bodyPr>
          <a:lstStyle/>
          <a:p>
            <a:pPr marL="342900" indent="-342900">
              <a:buFontTx/>
              <a:buAutoNum type="arabicPeriod"/>
            </a:pPr>
            <a:r>
              <a:rPr lang="en-US" sz="2400" dirty="0"/>
              <a:t>Vaccine Misinformation</a:t>
            </a:r>
          </a:p>
          <a:p>
            <a:pPr marL="342900" indent="-342900">
              <a:buAutoNum type="arabicPeriod"/>
            </a:pPr>
            <a:endParaRPr lang="en-US" sz="2400" dirty="0"/>
          </a:p>
          <a:p>
            <a:pPr marL="342900" indent="-342900">
              <a:buAutoNum type="arabicPeriod"/>
            </a:pPr>
            <a:r>
              <a:rPr lang="en-US" sz="2400" dirty="0"/>
              <a:t>Vaccine Disinformation</a:t>
            </a:r>
          </a:p>
          <a:p>
            <a:pPr marL="342900" indent="-342900">
              <a:buAutoNum type="arabicPeriod"/>
            </a:pPr>
            <a:endParaRPr lang="en-US" sz="2400" dirty="0"/>
          </a:p>
          <a:p>
            <a:pPr marL="342900" indent="-342900">
              <a:buAutoNum type="arabicPeriod"/>
            </a:pPr>
            <a:r>
              <a:rPr lang="en-US" sz="2400" dirty="0"/>
              <a:t>Climate change isn’t real</a:t>
            </a:r>
          </a:p>
          <a:p>
            <a:pPr marL="342900" indent="-342900">
              <a:buAutoNum type="arabicPeriod"/>
            </a:pPr>
            <a:endParaRPr lang="en-US" sz="2400" dirty="0"/>
          </a:p>
          <a:p>
            <a:pPr marL="342900" indent="-342900">
              <a:buAutoNum type="arabicPeriod"/>
            </a:pPr>
            <a:r>
              <a:rPr lang="en-US" sz="2400" dirty="0"/>
              <a:t>The power of Social Media</a:t>
            </a:r>
          </a:p>
          <a:p>
            <a:pPr marL="342900" indent="-342900">
              <a:buAutoNum type="arabicPeriod"/>
            </a:pPr>
            <a:endParaRPr lang="en-US" sz="2400" dirty="0"/>
          </a:p>
          <a:p>
            <a:pPr marL="342900" indent="-342900">
              <a:buAutoNum type="arabicPeriod"/>
            </a:pPr>
            <a:r>
              <a:rPr lang="en-US" sz="2400" dirty="0"/>
              <a:t>Where do you find scientific facts?</a:t>
            </a:r>
          </a:p>
        </p:txBody>
      </p:sp>
    </p:spTree>
    <p:extLst>
      <p:ext uri="{BB962C8B-B14F-4D97-AF65-F5344CB8AC3E}">
        <p14:creationId xmlns:p14="http://schemas.microsoft.com/office/powerpoint/2010/main" val="168404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276" y="994502"/>
            <a:ext cx="7796463" cy="4031873"/>
          </a:xfrm>
          <a:prstGeom prst="rect">
            <a:avLst/>
          </a:prstGeom>
          <a:noFill/>
        </p:spPr>
        <p:txBody>
          <a:bodyPr wrap="square" rtlCol="0">
            <a:spAutoFit/>
          </a:bodyPr>
          <a:lstStyle/>
          <a:p>
            <a:pPr algn="ctr"/>
            <a:r>
              <a:rPr lang="en-US" sz="3200" b="1" dirty="0">
                <a:solidFill>
                  <a:srgbClr val="FF0000"/>
                </a:solidFill>
              </a:rPr>
              <a:t>Since 2005 millions of children have died or suffered because of Vitamin A deficiency</a:t>
            </a:r>
          </a:p>
          <a:p>
            <a:pPr algn="ctr"/>
            <a:endParaRPr lang="en-US" sz="3200" dirty="0">
              <a:solidFill>
                <a:prstClr val="black"/>
              </a:solidFill>
            </a:endParaRPr>
          </a:p>
          <a:p>
            <a:pPr algn="ctr"/>
            <a:endParaRPr lang="en-US" sz="3200" dirty="0">
              <a:solidFill>
                <a:prstClr val="black"/>
              </a:solidFill>
            </a:endParaRPr>
          </a:p>
          <a:p>
            <a:pPr algn="ctr"/>
            <a:endParaRPr lang="en-US" sz="3200" dirty="0">
              <a:solidFill>
                <a:prstClr val="black"/>
              </a:solidFill>
            </a:endParaRPr>
          </a:p>
          <a:p>
            <a:pPr algn="ctr"/>
            <a:r>
              <a:rPr lang="en-US" sz="3200" dirty="0">
                <a:solidFill>
                  <a:prstClr val="black"/>
                </a:solidFill>
              </a:rPr>
              <a:t>How many must die before we consider this a “</a:t>
            </a:r>
            <a:r>
              <a:rPr lang="en-US" sz="3200" b="1" dirty="0">
                <a:solidFill>
                  <a:prstClr val="black"/>
                </a:solidFill>
              </a:rPr>
              <a:t>crime against humanity”</a:t>
            </a:r>
            <a:r>
              <a:rPr lang="en-US" sz="3200" dirty="0">
                <a:solidFill>
                  <a:prstClr val="black"/>
                </a:solidFill>
              </a:rPr>
              <a:t>?</a:t>
            </a:r>
          </a:p>
        </p:txBody>
      </p:sp>
      <p:sp>
        <p:nvSpPr>
          <p:cNvPr id="4" name="Rectangle 3"/>
          <p:cNvSpPr/>
          <p:nvPr/>
        </p:nvSpPr>
        <p:spPr>
          <a:xfrm>
            <a:off x="-1" y="-63498"/>
            <a:ext cx="9144001" cy="109008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965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C9F6B3-CAA8-77EB-04A7-854DD614D950}"/>
              </a:ext>
            </a:extLst>
          </p:cNvPr>
          <p:cNvSpPr txBox="1"/>
          <p:nvPr/>
        </p:nvSpPr>
        <p:spPr>
          <a:xfrm>
            <a:off x="1710525" y="1011558"/>
            <a:ext cx="5722950" cy="461665"/>
          </a:xfrm>
          <a:prstGeom prst="rect">
            <a:avLst/>
          </a:prstGeom>
          <a:noFill/>
        </p:spPr>
        <p:txBody>
          <a:bodyPr wrap="square" rtlCol="0">
            <a:spAutoFit/>
          </a:bodyPr>
          <a:lstStyle/>
          <a:p>
            <a:r>
              <a:rPr lang="en-US" sz="2400" b="1" dirty="0">
                <a:solidFill>
                  <a:srgbClr val="00B050"/>
                </a:solidFill>
              </a:rPr>
              <a:t>Some positive examples of common sense</a:t>
            </a:r>
          </a:p>
        </p:txBody>
      </p:sp>
      <p:sp>
        <p:nvSpPr>
          <p:cNvPr id="4" name="TextBox 3">
            <a:extLst>
              <a:ext uri="{FF2B5EF4-FFF2-40B4-BE49-F238E27FC236}">
                <a16:creationId xmlns:a16="http://schemas.microsoft.com/office/drawing/2014/main" id="{125F500E-E0DA-06B9-677D-9D118CAE30B6}"/>
              </a:ext>
            </a:extLst>
          </p:cNvPr>
          <p:cNvSpPr txBox="1"/>
          <p:nvPr/>
        </p:nvSpPr>
        <p:spPr>
          <a:xfrm>
            <a:off x="1057523" y="2003728"/>
            <a:ext cx="6814268" cy="3693319"/>
          </a:xfrm>
          <a:prstGeom prst="rect">
            <a:avLst/>
          </a:prstGeom>
          <a:noFill/>
        </p:spPr>
        <p:txBody>
          <a:bodyPr wrap="square" rtlCol="0">
            <a:spAutoFit/>
          </a:bodyPr>
          <a:lstStyle/>
          <a:p>
            <a:r>
              <a:rPr lang="en-US" dirty="0"/>
              <a:t>Golden Rice		approved in the Philippines</a:t>
            </a:r>
          </a:p>
          <a:p>
            <a:endParaRPr lang="en-US" dirty="0"/>
          </a:p>
          <a:p>
            <a:r>
              <a:rPr lang="en-US" dirty="0" err="1"/>
              <a:t>Bt</a:t>
            </a:r>
            <a:r>
              <a:rPr lang="en-US" dirty="0"/>
              <a:t> Brinjal 			approved in Bangladesh</a:t>
            </a:r>
          </a:p>
          <a:p>
            <a:endParaRPr lang="en-US" dirty="0"/>
          </a:p>
          <a:p>
            <a:r>
              <a:rPr lang="en-US" dirty="0" err="1"/>
              <a:t>Bt</a:t>
            </a:r>
            <a:r>
              <a:rPr lang="en-US" dirty="0"/>
              <a:t> Cotton 		approved in many countries</a:t>
            </a:r>
          </a:p>
          <a:p>
            <a:endParaRPr lang="en-US" dirty="0"/>
          </a:p>
          <a:p>
            <a:r>
              <a:rPr lang="en-US" dirty="0" err="1"/>
              <a:t>Bt</a:t>
            </a:r>
            <a:r>
              <a:rPr lang="en-US" dirty="0"/>
              <a:t> corn			approved in many countries</a:t>
            </a:r>
          </a:p>
          <a:p>
            <a:endParaRPr lang="en-US" dirty="0"/>
          </a:p>
          <a:p>
            <a:r>
              <a:rPr lang="en-US" dirty="0"/>
              <a:t>Rainbow papaya	approved in the US</a:t>
            </a:r>
          </a:p>
          <a:p>
            <a:endParaRPr lang="en-US" dirty="0"/>
          </a:p>
          <a:p>
            <a:r>
              <a:rPr lang="en-US" dirty="0"/>
              <a:t>GMO mustard		approved in India</a:t>
            </a:r>
          </a:p>
          <a:p>
            <a:endParaRPr lang="en-US" dirty="0"/>
          </a:p>
          <a:p>
            <a:r>
              <a:rPr lang="en-US" dirty="0" err="1"/>
              <a:t>Bt</a:t>
            </a:r>
            <a:r>
              <a:rPr lang="en-US" dirty="0"/>
              <a:t> Cowpea		approved in Nigeria</a:t>
            </a:r>
          </a:p>
        </p:txBody>
      </p:sp>
    </p:spTree>
    <p:extLst>
      <p:ext uri="{BB962C8B-B14F-4D97-AF65-F5344CB8AC3E}">
        <p14:creationId xmlns:p14="http://schemas.microsoft.com/office/powerpoint/2010/main" val="126247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C8E5B-DC13-6BE8-179D-04EBF4A44B90}"/>
              </a:ext>
            </a:extLst>
          </p:cNvPr>
          <p:cNvSpPr txBox="1"/>
          <p:nvPr/>
        </p:nvSpPr>
        <p:spPr>
          <a:xfrm>
            <a:off x="2743200" y="944418"/>
            <a:ext cx="4389120" cy="461665"/>
          </a:xfrm>
          <a:prstGeom prst="rect">
            <a:avLst/>
          </a:prstGeom>
          <a:noFill/>
        </p:spPr>
        <p:txBody>
          <a:bodyPr wrap="square" rtlCol="0">
            <a:spAutoFit/>
          </a:bodyPr>
          <a:lstStyle/>
          <a:p>
            <a:r>
              <a:rPr lang="en-US" sz="2400" b="1" dirty="0">
                <a:solidFill>
                  <a:srgbClr val="00B050"/>
                </a:solidFill>
              </a:rPr>
              <a:t>GMO crops under development</a:t>
            </a:r>
          </a:p>
        </p:txBody>
      </p:sp>
      <p:sp>
        <p:nvSpPr>
          <p:cNvPr id="3" name="TextBox 2">
            <a:extLst>
              <a:ext uri="{FF2B5EF4-FFF2-40B4-BE49-F238E27FC236}">
                <a16:creationId xmlns:a16="http://schemas.microsoft.com/office/drawing/2014/main" id="{465BA03E-B710-C658-4F6F-CB4F4C450B12}"/>
              </a:ext>
            </a:extLst>
          </p:cNvPr>
          <p:cNvSpPr txBox="1"/>
          <p:nvPr/>
        </p:nvSpPr>
        <p:spPr>
          <a:xfrm>
            <a:off x="1407381" y="1932167"/>
            <a:ext cx="6933537" cy="4247317"/>
          </a:xfrm>
          <a:prstGeom prst="rect">
            <a:avLst/>
          </a:prstGeom>
          <a:noFill/>
        </p:spPr>
        <p:txBody>
          <a:bodyPr wrap="square" rtlCol="0">
            <a:spAutoFit/>
          </a:bodyPr>
          <a:lstStyle/>
          <a:p>
            <a:r>
              <a:rPr lang="en-US" dirty="0"/>
              <a:t>Bananas								Kenya/Uganda</a:t>
            </a:r>
          </a:p>
          <a:p>
            <a:endParaRPr lang="en-US" dirty="0"/>
          </a:p>
          <a:p>
            <a:r>
              <a:rPr lang="en-US" dirty="0"/>
              <a:t>Casava								Kenya/Uganda</a:t>
            </a:r>
          </a:p>
          <a:p>
            <a:endParaRPr lang="en-US" dirty="0"/>
          </a:p>
          <a:p>
            <a:r>
              <a:rPr lang="en-US" dirty="0"/>
              <a:t>Drought-resistant Wheat				many countries</a:t>
            </a:r>
          </a:p>
          <a:p>
            <a:endParaRPr lang="en-US" dirty="0"/>
          </a:p>
          <a:p>
            <a:r>
              <a:rPr lang="en-US" dirty="0"/>
              <a:t>Increased protein content of Sorghum		Australia</a:t>
            </a:r>
          </a:p>
          <a:p>
            <a:endParaRPr lang="en-US" dirty="0"/>
          </a:p>
          <a:p>
            <a:r>
              <a:rPr lang="en-US" dirty="0"/>
              <a:t>More nutritious Tomatoes				Japan</a:t>
            </a:r>
          </a:p>
          <a:p>
            <a:endParaRPr lang="en-US" dirty="0"/>
          </a:p>
          <a:p>
            <a:r>
              <a:rPr lang="en-US" dirty="0"/>
              <a:t>Increased yield for Alfalfa				Argentina</a:t>
            </a:r>
          </a:p>
          <a:p>
            <a:endParaRPr lang="en-US" dirty="0"/>
          </a:p>
          <a:p>
            <a:r>
              <a:rPr lang="en-US" dirty="0"/>
              <a:t>Herbicide tolerant Oilseed Rape			China</a:t>
            </a:r>
          </a:p>
          <a:p>
            <a:endParaRPr lang="en-US" dirty="0"/>
          </a:p>
          <a:p>
            <a:r>
              <a:rPr lang="en-US" dirty="0"/>
              <a:t>+ hundreds more</a:t>
            </a:r>
          </a:p>
        </p:txBody>
      </p:sp>
    </p:spTree>
    <p:extLst>
      <p:ext uri="{BB962C8B-B14F-4D97-AF65-F5344CB8AC3E}">
        <p14:creationId xmlns:p14="http://schemas.microsoft.com/office/powerpoint/2010/main" val="344871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775" y="1589339"/>
            <a:ext cx="6225761" cy="3693319"/>
          </a:xfrm>
          <a:prstGeom prst="rect">
            <a:avLst/>
          </a:prstGeom>
          <a:noFill/>
        </p:spPr>
        <p:txBody>
          <a:bodyPr wrap="square" rtlCol="0">
            <a:spAutoFit/>
          </a:bodyPr>
          <a:lstStyle/>
          <a:p>
            <a:pPr algn="ctr" defTabSz="342900"/>
            <a:r>
              <a:rPr lang="en-US" sz="2100" dirty="0">
                <a:solidFill>
                  <a:srgbClr val="FF0000"/>
                </a:solidFill>
                <a:latin typeface="Arial"/>
              </a:rPr>
              <a:t>If you don’t want to eat foods derived by GM techniques, then don’t. It’s your choice</a:t>
            </a:r>
          </a:p>
          <a:p>
            <a:pPr algn="ctr" defTabSz="342900"/>
            <a:endParaRPr lang="en-US" sz="2100" dirty="0">
              <a:solidFill>
                <a:srgbClr val="3B3D3C"/>
              </a:solidFill>
              <a:latin typeface="Arial"/>
            </a:endParaRPr>
          </a:p>
          <a:p>
            <a:pPr algn="ctr" defTabSz="342900"/>
            <a:r>
              <a:rPr lang="en-US" sz="2100" dirty="0">
                <a:solidFill>
                  <a:srgbClr val="FF0000"/>
                </a:solidFill>
                <a:latin typeface="Arial"/>
              </a:rPr>
              <a:t>But don’t </a:t>
            </a:r>
            <a:r>
              <a:rPr lang="en-US" sz="2100" u="sng" dirty="0">
                <a:solidFill>
                  <a:srgbClr val="FF0000"/>
                </a:solidFill>
                <a:latin typeface="Arial"/>
              </a:rPr>
              <a:t>pretend</a:t>
            </a:r>
            <a:r>
              <a:rPr lang="en-US" sz="2100" dirty="0">
                <a:solidFill>
                  <a:srgbClr val="FF0000"/>
                </a:solidFill>
                <a:latin typeface="Arial"/>
              </a:rPr>
              <a:t> such foods </a:t>
            </a:r>
            <a:r>
              <a:rPr lang="en-US" sz="2100" u="sng" dirty="0">
                <a:solidFill>
                  <a:srgbClr val="FF0000"/>
                </a:solidFill>
                <a:latin typeface="Arial"/>
              </a:rPr>
              <a:t>are</a:t>
            </a:r>
            <a:r>
              <a:rPr lang="en-US" sz="2100" dirty="0">
                <a:solidFill>
                  <a:srgbClr val="FF0000"/>
                </a:solidFill>
                <a:latin typeface="Arial"/>
              </a:rPr>
              <a:t> dangerous</a:t>
            </a:r>
          </a:p>
          <a:p>
            <a:pPr algn="ctr" defTabSz="342900"/>
            <a:endParaRPr lang="en-US" sz="2100" dirty="0">
              <a:solidFill>
                <a:srgbClr val="FF0000"/>
              </a:solidFill>
              <a:latin typeface="Arial"/>
            </a:endParaRPr>
          </a:p>
          <a:p>
            <a:pPr algn="ctr" defTabSz="342900"/>
            <a:endParaRPr lang="en-US" sz="2100" dirty="0">
              <a:solidFill>
                <a:srgbClr val="3B3D3C"/>
              </a:solidFill>
              <a:latin typeface="Arial"/>
            </a:endParaRPr>
          </a:p>
          <a:p>
            <a:pPr algn="ctr" defTabSz="342900"/>
            <a:r>
              <a:rPr lang="en-US" sz="2700" b="1" dirty="0">
                <a:solidFill>
                  <a:srgbClr val="00B050"/>
                </a:solidFill>
                <a:latin typeface="Arial"/>
              </a:rPr>
              <a:t>If anything</a:t>
            </a:r>
          </a:p>
          <a:p>
            <a:pPr algn="ctr" defTabSz="342900"/>
            <a:endParaRPr lang="en-US" sz="2700" dirty="0">
              <a:solidFill>
                <a:srgbClr val="3B3D3C"/>
              </a:solidFill>
              <a:latin typeface="Arial"/>
            </a:endParaRPr>
          </a:p>
          <a:p>
            <a:pPr algn="ctr" defTabSz="342900"/>
            <a:r>
              <a:rPr lang="en-US" sz="2700" b="1" dirty="0">
                <a:solidFill>
                  <a:srgbClr val="00B050"/>
                </a:solidFill>
                <a:latin typeface="Arial"/>
              </a:rPr>
              <a:t>They are probably safer than traditional foods</a:t>
            </a:r>
          </a:p>
        </p:txBody>
      </p:sp>
      <p:sp>
        <p:nvSpPr>
          <p:cNvPr id="3" name="TextBox 2"/>
          <p:cNvSpPr txBox="1"/>
          <p:nvPr/>
        </p:nvSpPr>
        <p:spPr>
          <a:xfrm>
            <a:off x="719319" y="234080"/>
            <a:ext cx="7705361" cy="523220"/>
          </a:xfrm>
          <a:prstGeom prst="rect">
            <a:avLst/>
          </a:prstGeom>
          <a:noFill/>
        </p:spPr>
        <p:txBody>
          <a:bodyPr wrap="square" rtlCol="0">
            <a:spAutoFit/>
          </a:bodyPr>
          <a:lstStyle/>
          <a:p>
            <a:r>
              <a:rPr lang="en-US" sz="2800" dirty="0">
                <a:solidFill>
                  <a:schemeClr val="bg1"/>
                </a:solidFill>
              </a:rPr>
              <a:t>Food choice is a luxury of  the developed world</a:t>
            </a:r>
          </a:p>
        </p:txBody>
      </p:sp>
    </p:spTree>
    <p:extLst>
      <p:ext uri="{BB962C8B-B14F-4D97-AF65-F5344CB8AC3E}">
        <p14:creationId xmlns:p14="http://schemas.microsoft.com/office/powerpoint/2010/main" val="296843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46767" y="228600"/>
            <a:ext cx="3868838" cy="576072"/>
          </a:xfrm>
        </p:spPr>
        <p:txBody>
          <a:bodyPr>
            <a:normAutofit fontScale="90000"/>
          </a:bodyPr>
          <a:lstStyle/>
          <a:p>
            <a:pPr algn="ctr"/>
            <a:r>
              <a:rPr lang="en-US" dirty="0">
                <a:solidFill>
                  <a:schemeClr val="bg1">
                    <a:lumMod val="95000"/>
                  </a:schemeClr>
                </a:solidFill>
              </a:rPr>
              <a:t>Science Facts</a:t>
            </a:r>
          </a:p>
        </p:txBody>
      </p:sp>
      <p:sp>
        <p:nvSpPr>
          <p:cNvPr id="4" name="Content Placeholder 3"/>
          <p:cNvSpPr>
            <a:spLocks noGrp="1"/>
          </p:cNvSpPr>
          <p:nvPr>
            <p:ph idx="10"/>
          </p:nvPr>
        </p:nvSpPr>
        <p:spPr>
          <a:xfrm>
            <a:off x="850900" y="1676400"/>
            <a:ext cx="7365999" cy="4610099"/>
          </a:xfrm>
        </p:spPr>
        <p:txBody>
          <a:bodyPr>
            <a:normAutofit lnSpcReduction="10000"/>
          </a:bodyPr>
          <a:lstStyle/>
          <a:p>
            <a:endParaRPr lang="en-US" sz="2100" dirty="0">
              <a:latin typeface="Calibri" panose="020F0502020204030204" pitchFamily="34" charset="0"/>
            </a:endParaRPr>
          </a:p>
          <a:p>
            <a:pPr marL="0" indent="0" algn="ctr">
              <a:buClr>
                <a:schemeClr val="tx1"/>
              </a:buClr>
              <a:buNone/>
            </a:pPr>
            <a:r>
              <a:rPr lang="en-US" sz="2800" b="1" dirty="0">
                <a:solidFill>
                  <a:srgbClr val="FF0000"/>
                </a:solidFill>
                <a:latin typeface="Calibri" panose="020F0502020204030204" pitchFamily="34" charset="0"/>
              </a:rPr>
              <a:t>For </a:t>
            </a:r>
            <a:r>
              <a:rPr lang="en-US" sz="2800" b="1" u="sng" dirty="0">
                <a:solidFill>
                  <a:srgbClr val="FF0000"/>
                </a:solidFill>
                <a:latin typeface="Calibri" panose="020F0502020204030204" pitchFamily="34" charset="0"/>
              </a:rPr>
              <a:t>developed</a:t>
            </a:r>
            <a:r>
              <a:rPr lang="en-US" sz="2800" b="1" dirty="0">
                <a:solidFill>
                  <a:srgbClr val="FF0000"/>
                </a:solidFill>
                <a:latin typeface="Calibri" panose="020F0502020204030204" pitchFamily="34" charset="0"/>
              </a:rPr>
              <a:t> countries food is not a problem.</a:t>
            </a:r>
          </a:p>
          <a:p>
            <a:pPr marL="0" indent="0" algn="ctr">
              <a:buClr>
                <a:schemeClr val="tx1"/>
              </a:buClr>
              <a:buNone/>
            </a:pPr>
            <a:endParaRPr lang="en-US" sz="2100" b="1" dirty="0">
              <a:solidFill>
                <a:srgbClr val="FF0000"/>
              </a:solidFill>
              <a:latin typeface="Calibri" panose="020F0502020204030204" pitchFamily="34" charset="0"/>
            </a:endParaRPr>
          </a:p>
          <a:p>
            <a:pPr marL="0" indent="0" algn="ctr">
              <a:buClr>
                <a:schemeClr val="tx1"/>
              </a:buClr>
              <a:buNone/>
            </a:pPr>
            <a:endParaRPr lang="en-US" sz="2100" b="1" dirty="0">
              <a:solidFill>
                <a:srgbClr val="FF0000"/>
              </a:solidFill>
              <a:latin typeface="Calibri" panose="020F0502020204030204" pitchFamily="34" charset="0"/>
            </a:endParaRPr>
          </a:p>
          <a:p>
            <a:pPr marL="0" indent="0" algn="ctr">
              <a:buClr>
                <a:schemeClr val="tx1"/>
              </a:buClr>
              <a:buNone/>
            </a:pPr>
            <a:r>
              <a:rPr lang="en-US" sz="2800" b="1" dirty="0">
                <a:solidFill>
                  <a:schemeClr val="accent1">
                    <a:lumMod val="75000"/>
                    <a:lumOff val="25000"/>
                  </a:schemeClr>
                </a:solidFill>
                <a:latin typeface="Calibri" panose="020F0502020204030204" pitchFamily="34" charset="0"/>
              </a:rPr>
              <a:t>We must never forget the consequences of our actions for the </a:t>
            </a:r>
            <a:r>
              <a:rPr lang="en-US" sz="2800" b="1" u="sng" dirty="0">
                <a:solidFill>
                  <a:schemeClr val="accent1">
                    <a:lumMod val="75000"/>
                    <a:lumOff val="25000"/>
                  </a:schemeClr>
                </a:solidFill>
                <a:latin typeface="Calibri" panose="020F0502020204030204" pitchFamily="34" charset="0"/>
              </a:rPr>
              <a:t>developing</a:t>
            </a:r>
            <a:r>
              <a:rPr lang="en-US" sz="2800" b="1" dirty="0">
                <a:solidFill>
                  <a:schemeClr val="accent1">
                    <a:lumMod val="75000"/>
                    <a:lumOff val="25000"/>
                  </a:schemeClr>
                </a:solidFill>
                <a:latin typeface="Calibri" panose="020F0502020204030204" pitchFamily="34" charset="0"/>
              </a:rPr>
              <a:t> countries</a:t>
            </a:r>
          </a:p>
          <a:p>
            <a:pPr marL="0" indent="0" algn="ctr">
              <a:buClr>
                <a:schemeClr val="tx1"/>
              </a:buClr>
              <a:buNone/>
            </a:pPr>
            <a:endParaRPr lang="en-US" sz="2800" b="1" dirty="0">
              <a:solidFill>
                <a:schemeClr val="accent1">
                  <a:lumMod val="75000"/>
                  <a:lumOff val="25000"/>
                </a:schemeClr>
              </a:solidFill>
              <a:latin typeface="Calibri" panose="020F0502020204030204" pitchFamily="34" charset="0"/>
            </a:endParaRPr>
          </a:p>
          <a:p>
            <a:pPr marL="0" indent="0" algn="ctr">
              <a:buClr>
                <a:schemeClr val="tx1"/>
              </a:buClr>
              <a:buNone/>
            </a:pPr>
            <a:endParaRPr lang="en-US" sz="2100" b="1" dirty="0">
              <a:latin typeface="Calibri" panose="020F0502020204030204" pitchFamily="34" charset="0"/>
            </a:endParaRPr>
          </a:p>
          <a:p>
            <a:pPr marL="0" indent="0" algn="ctr">
              <a:buClr>
                <a:schemeClr val="tx1"/>
              </a:buClr>
              <a:buNone/>
            </a:pPr>
            <a:r>
              <a:rPr lang="en-US" sz="3000" b="1" dirty="0">
                <a:solidFill>
                  <a:srgbClr val="00B050"/>
                </a:solidFill>
                <a:latin typeface="Calibri" panose="020F0502020204030204" pitchFamily="34" charset="0"/>
              </a:rPr>
              <a:t>We need more science in politics</a:t>
            </a:r>
          </a:p>
          <a:p>
            <a:pPr marL="0" indent="0" algn="ctr">
              <a:buClr>
                <a:schemeClr val="tx1"/>
              </a:buClr>
              <a:buNone/>
            </a:pPr>
            <a:r>
              <a:rPr lang="en-US" sz="3000" b="1" dirty="0">
                <a:solidFill>
                  <a:srgbClr val="00B050"/>
                </a:solidFill>
                <a:latin typeface="Calibri" panose="020F0502020204030204" pitchFamily="34" charset="0"/>
              </a:rPr>
              <a:t>And less politics in science</a:t>
            </a:r>
          </a:p>
        </p:txBody>
      </p:sp>
    </p:spTree>
    <p:extLst>
      <p:ext uri="{BB962C8B-B14F-4D97-AF65-F5344CB8AC3E}">
        <p14:creationId xmlns:p14="http://schemas.microsoft.com/office/powerpoint/2010/main" val="186518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6950" y="228600"/>
            <a:ext cx="7315200" cy="576072"/>
          </a:xfrm>
        </p:spPr>
        <p:txBody>
          <a:bodyPr>
            <a:normAutofit fontScale="90000"/>
          </a:bodyPr>
          <a:lstStyle/>
          <a:p>
            <a:r>
              <a:rPr lang="en-US" dirty="0"/>
              <a:t>Actions needed around the world</a:t>
            </a:r>
          </a:p>
        </p:txBody>
      </p:sp>
      <p:sp>
        <p:nvSpPr>
          <p:cNvPr id="4" name="Content Placeholder 3"/>
          <p:cNvSpPr>
            <a:spLocks noGrp="1"/>
          </p:cNvSpPr>
          <p:nvPr>
            <p:ph idx="10"/>
          </p:nvPr>
        </p:nvSpPr>
        <p:spPr>
          <a:xfrm>
            <a:off x="729673" y="1885950"/>
            <a:ext cx="7509164" cy="3448049"/>
          </a:xfrm>
        </p:spPr>
        <p:txBody>
          <a:bodyPr>
            <a:normAutofit fontScale="55000" lnSpcReduction="20000"/>
          </a:bodyPr>
          <a:lstStyle/>
          <a:p>
            <a:pPr marL="0" indent="0" algn="ctr">
              <a:buNone/>
            </a:pPr>
            <a:r>
              <a:rPr lang="en-US" sz="5100" b="1" dirty="0">
                <a:solidFill>
                  <a:srgbClr val="0070C0"/>
                </a:solidFill>
                <a:latin typeface="Calibri" panose="020F0502020204030204" pitchFamily="34" charset="0"/>
              </a:rPr>
              <a:t>Politicians should listen to the scientists they fund</a:t>
            </a:r>
          </a:p>
          <a:p>
            <a:pPr marL="0" indent="0" algn="ctr">
              <a:buNone/>
            </a:pPr>
            <a:endParaRPr lang="en-US" sz="5100" b="1" dirty="0">
              <a:solidFill>
                <a:srgbClr val="0070C0"/>
              </a:solidFill>
              <a:latin typeface="Calibri" panose="020F0502020204030204" pitchFamily="34" charset="0"/>
            </a:endParaRPr>
          </a:p>
          <a:p>
            <a:pPr marL="0" indent="0" algn="ctr">
              <a:buNone/>
            </a:pPr>
            <a:endParaRPr lang="en-US" sz="3825" b="1" dirty="0">
              <a:latin typeface="Calibri" panose="020F0502020204030204" pitchFamily="34" charset="0"/>
            </a:endParaRPr>
          </a:p>
          <a:p>
            <a:pPr marL="0" indent="0" algn="ctr">
              <a:buNone/>
            </a:pPr>
            <a:r>
              <a:rPr lang="en-US" sz="5100" b="1" dirty="0">
                <a:solidFill>
                  <a:srgbClr val="0070C0"/>
                </a:solidFill>
                <a:latin typeface="Calibri" panose="020F0502020204030204" pitchFamily="34" charset="0"/>
              </a:rPr>
              <a:t>Stop supporting the idea that foods produced by modern breeding methods must be inherently more dangerous than traditional methods, when science shows they are not</a:t>
            </a:r>
          </a:p>
          <a:p>
            <a:pPr marL="0" indent="0" algn="ctr">
              <a:buNone/>
            </a:pPr>
            <a:endParaRPr lang="en-US" sz="3825" b="1" dirty="0">
              <a:latin typeface="Calibri" panose="020F0502020204030204" pitchFamily="34" charset="0"/>
            </a:endParaRPr>
          </a:p>
          <a:p>
            <a:endParaRPr lang="en-US" sz="1800" dirty="0"/>
          </a:p>
        </p:txBody>
      </p:sp>
    </p:spTree>
    <p:extLst>
      <p:ext uri="{BB962C8B-B14F-4D97-AF65-F5344CB8AC3E}">
        <p14:creationId xmlns:p14="http://schemas.microsoft.com/office/powerpoint/2010/main" val="181870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1016000"/>
            <a:ext cx="7899400" cy="4431983"/>
          </a:xfrm>
          <a:prstGeom prst="rect">
            <a:avLst/>
          </a:prstGeom>
          <a:noFill/>
        </p:spPr>
        <p:txBody>
          <a:bodyPr wrap="square" rtlCol="0">
            <a:spAutoFit/>
          </a:bodyPr>
          <a:lstStyle/>
          <a:p>
            <a:pPr algn="ctr"/>
            <a:r>
              <a:rPr lang="en-US" sz="3600" b="1" dirty="0">
                <a:solidFill>
                  <a:schemeClr val="accent5">
                    <a:lumMod val="75000"/>
                  </a:schemeClr>
                </a:solidFill>
              </a:rPr>
              <a:t>Civil Society must play its role too</a:t>
            </a:r>
          </a:p>
          <a:p>
            <a:pPr algn="ctr"/>
            <a:endParaRPr lang="en-US" sz="3600" b="1" dirty="0">
              <a:solidFill>
                <a:schemeClr val="accent5">
                  <a:lumMod val="75000"/>
                </a:schemeClr>
              </a:solidFill>
            </a:endParaRPr>
          </a:p>
          <a:p>
            <a:endParaRPr lang="en-US" dirty="0"/>
          </a:p>
          <a:p>
            <a:pPr algn="ctr"/>
            <a:r>
              <a:rPr lang="en-US" sz="2400" b="1" dirty="0">
                <a:solidFill>
                  <a:srgbClr val="00B050"/>
                </a:solidFill>
              </a:rPr>
              <a:t>The major religious leaders should speak out</a:t>
            </a:r>
          </a:p>
          <a:p>
            <a:pPr algn="ctr"/>
            <a:endParaRPr lang="en-US" sz="2400" b="1" dirty="0">
              <a:solidFill>
                <a:srgbClr val="00B050"/>
              </a:solidFill>
            </a:endParaRPr>
          </a:p>
          <a:p>
            <a:pPr algn="ctr"/>
            <a:r>
              <a:rPr lang="en-US" sz="2400" b="1" dirty="0">
                <a:solidFill>
                  <a:srgbClr val="00B050"/>
                </a:solidFill>
              </a:rPr>
              <a:t>Groups such as the Rotary Clubs should speak out</a:t>
            </a:r>
          </a:p>
          <a:p>
            <a:pPr algn="ctr"/>
            <a:endParaRPr lang="en-US" sz="2400" b="1" dirty="0">
              <a:solidFill>
                <a:srgbClr val="00B050"/>
              </a:solidFill>
            </a:endParaRPr>
          </a:p>
          <a:p>
            <a:pPr algn="ctr"/>
            <a:r>
              <a:rPr lang="en-US" sz="2400" b="1" dirty="0">
                <a:solidFill>
                  <a:srgbClr val="00B050"/>
                </a:solidFill>
              </a:rPr>
              <a:t>Influential celebrities should speak out</a:t>
            </a:r>
          </a:p>
          <a:p>
            <a:pPr algn="ctr"/>
            <a:endParaRPr lang="en-US" sz="2400" b="1" dirty="0">
              <a:solidFill>
                <a:srgbClr val="00B050"/>
              </a:solidFill>
            </a:endParaRPr>
          </a:p>
          <a:p>
            <a:pPr algn="ctr"/>
            <a:r>
              <a:rPr lang="en-US" sz="2400" b="1" dirty="0">
                <a:solidFill>
                  <a:srgbClr val="00B050"/>
                </a:solidFill>
              </a:rPr>
              <a:t>The media should present </a:t>
            </a:r>
            <a:r>
              <a:rPr lang="en-US" sz="2400" b="1" dirty="0">
                <a:solidFill>
                  <a:srgbClr val="0070C0"/>
                </a:solidFill>
              </a:rPr>
              <a:t>science facts </a:t>
            </a:r>
            <a:r>
              <a:rPr lang="en-US" sz="2400" b="1" dirty="0">
                <a:solidFill>
                  <a:srgbClr val="00B050"/>
                </a:solidFill>
              </a:rPr>
              <a:t>not</a:t>
            </a:r>
            <a:r>
              <a:rPr lang="en-US" sz="2400" b="1" dirty="0">
                <a:solidFill>
                  <a:srgbClr val="FF0000"/>
                </a:solidFill>
              </a:rPr>
              <a:t> science fiction</a:t>
            </a:r>
          </a:p>
          <a:p>
            <a:pPr algn="ctr"/>
            <a:endParaRPr lang="en-US" sz="2400" b="1" dirty="0">
              <a:solidFill>
                <a:srgbClr val="00B050"/>
              </a:solidFill>
            </a:endParaRPr>
          </a:p>
        </p:txBody>
      </p:sp>
    </p:spTree>
    <p:extLst>
      <p:ext uri="{BB962C8B-B14F-4D97-AF65-F5344CB8AC3E}">
        <p14:creationId xmlns:p14="http://schemas.microsoft.com/office/powerpoint/2010/main" val="164987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646" y="1222408"/>
            <a:ext cx="7161195" cy="4462760"/>
          </a:xfrm>
          <a:prstGeom prst="rect">
            <a:avLst/>
          </a:prstGeom>
          <a:noFill/>
        </p:spPr>
        <p:txBody>
          <a:bodyPr wrap="square" rtlCol="0">
            <a:spAutoFit/>
          </a:bodyPr>
          <a:lstStyle/>
          <a:p>
            <a:pPr algn="ctr"/>
            <a:r>
              <a:rPr lang="en-US" dirty="0"/>
              <a:t>CONGREGATION FOR DIVINE WORSHIP </a:t>
            </a:r>
            <a:br>
              <a:rPr lang="en-US" dirty="0"/>
            </a:br>
            <a:r>
              <a:rPr lang="en-US" dirty="0"/>
              <a:t>AND THE DISCIPLINE OF THE SACRAMENTS</a:t>
            </a:r>
          </a:p>
          <a:p>
            <a:pPr algn="ctr"/>
            <a:r>
              <a:rPr lang="en-US" dirty="0"/>
              <a:t> </a:t>
            </a:r>
          </a:p>
          <a:p>
            <a:r>
              <a:rPr lang="en-US" sz="1400" dirty="0"/>
              <a:t>Prot. N. 320/17</a:t>
            </a:r>
          </a:p>
          <a:p>
            <a:pPr algn="ctr"/>
            <a:r>
              <a:rPr lang="en-US" b="1" dirty="0"/>
              <a:t>Circular letter to Bishops</a:t>
            </a:r>
            <a:br>
              <a:rPr lang="en-US" b="1" dirty="0"/>
            </a:br>
            <a:r>
              <a:rPr lang="en-US" b="1" dirty="0"/>
              <a:t>on the bread and wine for the Eucharist</a:t>
            </a:r>
          </a:p>
          <a:p>
            <a:r>
              <a:rPr lang="en-US" b="1" dirty="0"/>
              <a:t>.</a:t>
            </a:r>
          </a:p>
          <a:p>
            <a:r>
              <a:rPr lang="en-US" b="1" dirty="0"/>
              <a:t>.</a:t>
            </a:r>
          </a:p>
          <a:p>
            <a:r>
              <a:rPr lang="en-US" b="1" dirty="0"/>
              <a:t>.</a:t>
            </a:r>
          </a:p>
          <a:p>
            <a:r>
              <a:rPr lang="en-US" b="1" dirty="0"/>
              <a:t>.</a:t>
            </a:r>
          </a:p>
          <a:p>
            <a:pPr algn="ctr"/>
            <a:r>
              <a:rPr lang="en-US" dirty="0"/>
              <a:t>5.  The same Congregation also decided that Eucharistic matter made with </a:t>
            </a:r>
            <a:r>
              <a:rPr lang="en-US" dirty="0">
                <a:solidFill>
                  <a:srgbClr val="00B0F0"/>
                </a:solidFill>
              </a:rPr>
              <a:t>genetically modified organisms </a:t>
            </a:r>
            <a:r>
              <a:rPr lang="en-US" dirty="0"/>
              <a:t>can be considered valid matter (cf. Letter to the Prefect of the Congregation for Divine Worship and the Discipline of the Sacraments, 9 December 2013, Prot. N. 89/78 – 44897).</a:t>
            </a:r>
          </a:p>
          <a:p>
            <a:pPr algn="ctr"/>
            <a:endParaRPr lang="en-US" dirty="0"/>
          </a:p>
          <a:p>
            <a:pPr algn="ctr"/>
            <a:endParaRPr lang="en-US" dirty="0"/>
          </a:p>
        </p:txBody>
      </p:sp>
    </p:spTree>
    <p:extLst>
      <p:ext uri="{BB962C8B-B14F-4D97-AF65-F5344CB8AC3E}">
        <p14:creationId xmlns:p14="http://schemas.microsoft.com/office/powerpoint/2010/main" val="699752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17EC58-85B4-EAED-CDB1-5724F56C28ED}"/>
              </a:ext>
            </a:extLst>
          </p:cNvPr>
          <p:cNvSpPr txBox="1"/>
          <p:nvPr/>
        </p:nvSpPr>
        <p:spPr>
          <a:xfrm>
            <a:off x="3156669" y="1264258"/>
            <a:ext cx="3204376" cy="461665"/>
          </a:xfrm>
          <a:prstGeom prst="rect">
            <a:avLst/>
          </a:prstGeom>
          <a:noFill/>
        </p:spPr>
        <p:txBody>
          <a:bodyPr wrap="square" rtlCol="0">
            <a:spAutoFit/>
          </a:bodyPr>
          <a:lstStyle/>
          <a:p>
            <a:r>
              <a:rPr lang="en-US" sz="2400" b="1" dirty="0">
                <a:solidFill>
                  <a:srgbClr val="00B050"/>
                </a:solidFill>
              </a:rPr>
              <a:t>Some positive signs</a:t>
            </a:r>
          </a:p>
        </p:txBody>
      </p:sp>
      <p:sp>
        <p:nvSpPr>
          <p:cNvPr id="3" name="TextBox 2">
            <a:extLst>
              <a:ext uri="{FF2B5EF4-FFF2-40B4-BE49-F238E27FC236}">
                <a16:creationId xmlns:a16="http://schemas.microsoft.com/office/drawing/2014/main" id="{F6BEAB46-4C02-9505-77CA-17ACD60C0664}"/>
              </a:ext>
            </a:extLst>
          </p:cNvPr>
          <p:cNvSpPr txBox="1"/>
          <p:nvPr/>
        </p:nvSpPr>
        <p:spPr>
          <a:xfrm>
            <a:off x="970059" y="2472856"/>
            <a:ext cx="7744571" cy="3693319"/>
          </a:xfrm>
          <a:prstGeom prst="rect">
            <a:avLst/>
          </a:prstGeom>
          <a:noFill/>
        </p:spPr>
        <p:txBody>
          <a:bodyPr wrap="square" rtlCol="0">
            <a:spAutoFit/>
          </a:bodyPr>
          <a:lstStyle/>
          <a:p>
            <a:r>
              <a:rPr lang="en-US" dirty="0"/>
              <a:t>Finland’s Green Party supports GMOs</a:t>
            </a:r>
          </a:p>
          <a:p>
            <a:endParaRPr lang="en-US" dirty="0"/>
          </a:p>
          <a:p>
            <a:r>
              <a:rPr lang="en-US" dirty="0"/>
              <a:t>England relaxes regulations on GMO production</a:t>
            </a:r>
          </a:p>
          <a:p>
            <a:endParaRPr lang="en-US" dirty="0"/>
          </a:p>
          <a:p>
            <a:r>
              <a:rPr lang="en-US" dirty="0" err="1"/>
              <a:t>Öko</a:t>
            </a:r>
            <a:r>
              <a:rPr lang="en-US" dirty="0"/>
              <a:t>-Progressives </a:t>
            </a:r>
            <a:r>
              <a:rPr lang="en-US" dirty="0" err="1"/>
              <a:t>Netzwerk</a:t>
            </a:r>
            <a:r>
              <a:rPr lang="en-US" dirty="0"/>
              <a:t> in Germany supports evidence-based legislation</a:t>
            </a:r>
          </a:p>
          <a:p>
            <a:endParaRPr lang="en-US" dirty="0"/>
          </a:p>
          <a:p>
            <a:r>
              <a:rPr lang="en-US" dirty="0"/>
              <a:t>Gene-edited crops now face relaxed regulation in many countries</a:t>
            </a:r>
          </a:p>
          <a:p>
            <a:endParaRPr lang="en-US" dirty="0"/>
          </a:p>
          <a:p>
            <a:r>
              <a:rPr lang="en-US" dirty="0"/>
              <a:t>46 countries now have official approval for at least one GMO crop</a:t>
            </a:r>
          </a:p>
          <a:p>
            <a:endParaRPr lang="en-US" dirty="0"/>
          </a:p>
          <a:p>
            <a:r>
              <a:rPr lang="en-US" dirty="0"/>
              <a:t>Europeans are increasingly concerned about diminished crop yields</a:t>
            </a:r>
          </a:p>
          <a:p>
            <a:endParaRPr lang="en-US" dirty="0"/>
          </a:p>
          <a:p>
            <a:r>
              <a:rPr lang="en-US" dirty="0"/>
              <a:t>Soybean around the world is almost all GMO – extensive use for animal feed</a:t>
            </a:r>
          </a:p>
        </p:txBody>
      </p:sp>
    </p:spTree>
    <p:extLst>
      <p:ext uri="{BB962C8B-B14F-4D97-AF65-F5344CB8AC3E}">
        <p14:creationId xmlns:p14="http://schemas.microsoft.com/office/powerpoint/2010/main" val="346793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rving children photo: Starving Children Starving_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769" y="1364769"/>
            <a:ext cx="2468880" cy="26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300" y="4022169"/>
            <a:ext cx="8407400" cy="2862322"/>
          </a:xfrm>
          <a:prstGeom prst="rect">
            <a:avLst/>
          </a:prstGeom>
          <a:noFill/>
        </p:spPr>
        <p:txBody>
          <a:bodyPr wrap="square" rtlCol="0">
            <a:spAutoFit/>
          </a:bodyPr>
          <a:lstStyle/>
          <a:p>
            <a:pPr algn="ctr" defTabSz="685800"/>
            <a:r>
              <a:rPr lang="en-US" sz="2400" dirty="0">
                <a:solidFill>
                  <a:prstClr val="black"/>
                </a:solidFill>
                <a:latin typeface="Calibri" panose="020F0502020204030204"/>
              </a:rPr>
              <a:t>Non-GMO is a Western indulgence of the rich</a:t>
            </a:r>
          </a:p>
          <a:p>
            <a:pPr algn="ctr" defTabSz="685800"/>
            <a:r>
              <a:rPr lang="en-US" sz="2400" dirty="0">
                <a:solidFill>
                  <a:prstClr val="black"/>
                </a:solidFill>
                <a:latin typeface="Calibri" panose="020F0502020204030204"/>
              </a:rPr>
              <a:t>It doesn’t work for the poor in Africa who ask</a:t>
            </a:r>
          </a:p>
          <a:p>
            <a:pPr algn="ctr" defTabSz="685800"/>
            <a:endParaRPr lang="en-US" sz="2400" dirty="0">
              <a:solidFill>
                <a:prstClr val="black"/>
              </a:solidFill>
              <a:latin typeface="Calibri" panose="020F0502020204030204"/>
            </a:endParaRPr>
          </a:p>
          <a:p>
            <a:pPr algn="ctr" defTabSz="685800"/>
            <a:r>
              <a:rPr lang="en-US" sz="3600" dirty="0">
                <a:solidFill>
                  <a:srgbClr val="FF0000"/>
                </a:solidFill>
                <a:latin typeface="Calibri" panose="020F0502020204030204"/>
              </a:rPr>
              <a:t>Will I eat today?</a:t>
            </a:r>
          </a:p>
          <a:p>
            <a:pPr algn="ctr" defTabSz="685800"/>
            <a:endParaRPr lang="en-US" sz="3600" dirty="0">
              <a:solidFill>
                <a:srgbClr val="FF0000"/>
              </a:solidFill>
              <a:latin typeface="Calibri" panose="020F0502020204030204"/>
            </a:endParaRPr>
          </a:p>
          <a:p>
            <a:pPr algn="ctr" defTabSz="685800"/>
            <a:r>
              <a:rPr lang="en-US" sz="1600" dirty="0">
                <a:solidFill>
                  <a:srgbClr val="154131"/>
                </a:solidFill>
              </a:rPr>
              <a:t>Not, </a:t>
            </a:r>
            <a:r>
              <a:rPr lang="en-US" sz="3600" dirty="0">
                <a:solidFill>
                  <a:srgbClr val="FF0000"/>
                </a:solidFill>
              </a:rPr>
              <a:t>What will I eat today?</a:t>
            </a:r>
            <a:endParaRPr lang="en-US" sz="3600" dirty="0">
              <a:solidFill>
                <a:srgbClr val="FF0000"/>
              </a:solidFill>
              <a:latin typeface="Calibri" panose="020F0502020204030204"/>
            </a:endParaRPr>
          </a:p>
        </p:txBody>
      </p:sp>
      <p:sp>
        <p:nvSpPr>
          <p:cNvPr id="2" name="TextBox 1"/>
          <p:cNvSpPr txBox="1"/>
          <p:nvPr/>
        </p:nvSpPr>
        <p:spPr>
          <a:xfrm>
            <a:off x="3457970" y="649659"/>
            <a:ext cx="2468880" cy="600164"/>
          </a:xfrm>
          <a:prstGeom prst="rect">
            <a:avLst/>
          </a:prstGeom>
          <a:noFill/>
        </p:spPr>
        <p:txBody>
          <a:bodyPr wrap="square" rtlCol="0">
            <a:spAutoFit/>
          </a:bodyPr>
          <a:lstStyle/>
          <a:p>
            <a:pPr defTabSz="685800"/>
            <a:r>
              <a:rPr lang="en-US" sz="3300" dirty="0">
                <a:solidFill>
                  <a:prstClr val="black"/>
                </a:solidFill>
                <a:latin typeface="Calibri" panose="020F0502020204030204"/>
              </a:rPr>
              <a:t>Have a heart</a:t>
            </a: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826" y="618082"/>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850" y="602769"/>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197321" y="1426972"/>
            <a:ext cx="3908935" cy="2548236"/>
          </a:xfrm>
          <a:prstGeom prst="rect">
            <a:avLst/>
          </a:prstGeom>
        </p:spPr>
      </p:pic>
    </p:spTree>
    <p:extLst>
      <p:ext uri="{BB962C8B-B14F-4D97-AF65-F5344CB8AC3E}">
        <p14:creationId xmlns:p14="http://schemas.microsoft.com/office/powerpoint/2010/main" val="4669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8A2A7-8612-4A87-977D-5736FA9D292D}"/>
              </a:ext>
            </a:extLst>
          </p:cNvPr>
          <p:cNvSpPr txBox="1"/>
          <p:nvPr/>
        </p:nvSpPr>
        <p:spPr>
          <a:xfrm>
            <a:off x="1473486" y="2458778"/>
            <a:ext cx="6427433" cy="1723549"/>
          </a:xfrm>
          <a:prstGeom prst="rect">
            <a:avLst/>
          </a:prstGeom>
          <a:noFill/>
        </p:spPr>
        <p:txBody>
          <a:bodyPr wrap="square" rtlCol="0">
            <a:spAutoFit/>
          </a:bodyPr>
          <a:lstStyle/>
          <a:p>
            <a:pPr algn="ctr"/>
            <a:r>
              <a:rPr lang="en-US" sz="2400" b="1" dirty="0"/>
              <a:t>Also remember that for the 800 million </a:t>
            </a:r>
          </a:p>
          <a:p>
            <a:pPr algn="ctr"/>
            <a:r>
              <a:rPr lang="en-US" sz="2400" b="1" dirty="0"/>
              <a:t>who go to bed hungry at night</a:t>
            </a:r>
          </a:p>
          <a:p>
            <a:endParaRPr lang="en-US" dirty="0"/>
          </a:p>
          <a:p>
            <a:pPr algn="ctr"/>
            <a:r>
              <a:rPr lang="en-US" dirty="0"/>
              <a:t> </a:t>
            </a:r>
            <a:r>
              <a:rPr lang="en-US" sz="4000" b="1" dirty="0">
                <a:solidFill>
                  <a:schemeClr val="accent1">
                    <a:lumMod val="75000"/>
                  </a:schemeClr>
                </a:solidFill>
              </a:rPr>
              <a:t>FOOD is MEDICINE</a:t>
            </a:r>
          </a:p>
        </p:txBody>
      </p:sp>
      <p:sp>
        <p:nvSpPr>
          <p:cNvPr id="3" name="TextBox 2">
            <a:extLst>
              <a:ext uri="{FF2B5EF4-FFF2-40B4-BE49-F238E27FC236}">
                <a16:creationId xmlns:a16="http://schemas.microsoft.com/office/drawing/2014/main" id="{36F0B9C8-B67E-4FE6-8D46-A8767ABDDD49}"/>
              </a:ext>
            </a:extLst>
          </p:cNvPr>
          <p:cNvSpPr txBox="1"/>
          <p:nvPr/>
        </p:nvSpPr>
        <p:spPr>
          <a:xfrm>
            <a:off x="1251752" y="4678621"/>
            <a:ext cx="6942338" cy="1231106"/>
          </a:xfrm>
          <a:prstGeom prst="rect">
            <a:avLst/>
          </a:prstGeom>
          <a:noFill/>
        </p:spPr>
        <p:txBody>
          <a:bodyPr wrap="square" rtlCol="0">
            <a:spAutoFit/>
          </a:bodyPr>
          <a:lstStyle/>
          <a:p>
            <a:pPr algn="ctr"/>
            <a:r>
              <a:rPr lang="en-US" sz="2400" b="1" dirty="0"/>
              <a:t>Greenhouse gas emissions are a major problem</a:t>
            </a:r>
          </a:p>
          <a:p>
            <a:pPr algn="ctr"/>
            <a:endParaRPr lang="en-US" dirty="0"/>
          </a:p>
          <a:p>
            <a:pPr algn="ctr"/>
            <a:r>
              <a:rPr lang="en-US" sz="3200" b="1" dirty="0">
                <a:solidFill>
                  <a:schemeClr val="accent1">
                    <a:lumMod val="75000"/>
                  </a:schemeClr>
                </a:solidFill>
              </a:rPr>
              <a:t>BIOENGINEERED CROPS can HELP</a:t>
            </a:r>
          </a:p>
        </p:txBody>
      </p:sp>
      <p:sp>
        <p:nvSpPr>
          <p:cNvPr id="4" name="TextBox 3">
            <a:extLst>
              <a:ext uri="{FF2B5EF4-FFF2-40B4-BE49-F238E27FC236}">
                <a16:creationId xmlns:a16="http://schemas.microsoft.com/office/drawing/2014/main" id="{3F4654D6-BF78-480F-851B-45857A8CDD5D}"/>
              </a:ext>
            </a:extLst>
          </p:cNvPr>
          <p:cNvSpPr txBox="1"/>
          <p:nvPr/>
        </p:nvSpPr>
        <p:spPr>
          <a:xfrm>
            <a:off x="1154098" y="647059"/>
            <a:ext cx="7137646" cy="1077218"/>
          </a:xfrm>
          <a:prstGeom prst="rect">
            <a:avLst/>
          </a:prstGeom>
          <a:noFill/>
        </p:spPr>
        <p:txBody>
          <a:bodyPr wrap="square" rtlCol="0">
            <a:spAutoFit/>
          </a:bodyPr>
          <a:lstStyle/>
          <a:p>
            <a:pPr algn="ctr"/>
            <a:r>
              <a:rPr lang="en-US" sz="3200" b="1" dirty="0">
                <a:solidFill>
                  <a:srgbClr val="FF0000"/>
                </a:solidFill>
              </a:rPr>
              <a:t>Climate change is devastating life as we know it</a:t>
            </a:r>
          </a:p>
        </p:txBody>
      </p:sp>
    </p:spTree>
    <p:extLst>
      <p:ext uri="{BB962C8B-B14F-4D97-AF65-F5344CB8AC3E}">
        <p14:creationId xmlns:p14="http://schemas.microsoft.com/office/powerpoint/2010/main" val="143040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879A6-2658-491A-BC5A-35D4E00A2541}"/>
              </a:ext>
            </a:extLst>
          </p:cNvPr>
          <p:cNvSpPr txBox="1"/>
          <p:nvPr/>
        </p:nvSpPr>
        <p:spPr>
          <a:xfrm>
            <a:off x="461639" y="1225118"/>
            <a:ext cx="8282866" cy="4770537"/>
          </a:xfrm>
          <a:prstGeom prst="rect">
            <a:avLst/>
          </a:prstGeom>
          <a:noFill/>
        </p:spPr>
        <p:txBody>
          <a:bodyPr wrap="square" rtlCol="0">
            <a:spAutoFit/>
          </a:bodyPr>
          <a:lstStyle/>
          <a:p>
            <a:pPr algn="ctr"/>
            <a:r>
              <a:rPr lang="en-US" sz="2400" dirty="0"/>
              <a:t>The term </a:t>
            </a:r>
            <a:r>
              <a:rPr lang="en-US" sz="2400" dirty="0">
                <a:solidFill>
                  <a:srgbClr val="FF0000"/>
                </a:solidFill>
              </a:rPr>
              <a:t>Genetically Modified Organism </a:t>
            </a:r>
            <a:r>
              <a:rPr lang="en-US" sz="2400" dirty="0"/>
              <a:t>is misleading</a:t>
            </a:r>
          </a:p>
          <a:p>
            <a:pPr algn="ctr"/>
            <a:endParaRPr lang="en-US" sz="2400" dirty="0"/>
          </a:p>
          <a:p>
            <a:pPr algn="ctr"/>
            <a:endParaRPr lang="en-US" sz="2400" dirty="0"/>
          </a:p>
          <a:p>
            <a:pPr algn="ctr"/>
            <a:endParaRPr lang="en-US" sz="2400" dirty="0"/>
          </a:p>
          <a:p>
            <a:pPr algn="ctr"/>
            <a:r>
              <a:rPr lang="en-US" sz="2400" dirty="0"/>
              <a:t>Every life form on this planet has been </a:t>
            </a:r>
            <a:r>
              <a:rPr lang="en-US" sz="2400" dirty="0">
                <a:solidFill>
                  <a:srgbClr val="FF0000"/>
                </a:solidFill>
              </a:rPr>
              <a:t>genetically modified </a:t>
            </a:r>
            <a:r>
              <a:rPr lang="en-US" sz="2400" dirty="0"/>
              <a:t>by evolution</a:t>
            </a:r>
          </a:p>
          <a:p>
            <a:pPr algn="ctr"/>
            <a:endParaRPr lang="en-US" sz="2400" dirty="0"/>
          </a:p>
          <a:p>
            <a:pPr algn="ctr"/>
            <a:endParaRPr lang="en-US" sz="2400" dirty="0"/>
          </a:p>
          <a:p>
            <a:pPr algn="ctr"/>
            <a:endParaRPr lang="en-US" sz="2400" dirty="0"/>
          </a:p>
          <a:p>
            <a:pPr algn="ctr"/>
            <a:r>
              <a:rPr lang="en-US" sz="2400" dirty="0"/>
              <a:t>Plant and animal breeding has been practiced for centuries and involves </a:t>
            </a:r>
            <a:r>
              <a:rPr lang="en-US" sz="2400" dirty="0">
                <a:solidFill>
                  <a:srgbClr val="FF0000"/>
                </a:solidFill>
              </a:rPr>
              <a:t>genetic modification</a:t>
            </a:r>
            <a:r>
              <a:rPr lang="en-US" sz="2400" dirty="0"/>
              <a:t>.  </a:t>
            </a:r>
          </a:p>
          <a:p>
            <a:endParaRPr lang="en-US" sz="2000" dirty="0"/>
          </a:p>
          <a:p>
            <a:endParaRPr lang="en-US" sz="2000" dirty="0"/>
          </a:p>
        </p:txBody>
      </p:sp>
      <p:sp>
        <p:nvSpPr>
          <p:cNvPr id="3" name="TextBox 2">
            <a:extLst>
              <a:ext uri="{FF2B5EF4-FFF2-40B4-BE49-F238E27FC236}">
                <a16:creationId xmlns:a16="http://schemas.microsoft.com/office/drawing/2014/main" id="{E404532A-4187-4296-9145-09519659FCC2}"/>
              </a:ext>
            </a:extLst>
          </p:cNvPr>
          <p:cNvSpPr txBox="1"/>
          <p:nvPr/>
        </p:nvSpPr>
        <p:spPr>
          <a:xfrm>
            <a:off x="1029810" y="3977195"/>
            <a:ext cx="7439487" cy="400110"/>
          </a:xfrm>
          <a:prstGeom prst="rect">
            <a:avLst/>
          </a:prstGeom>
          <a:noFill/>
        </p:spPr>
        <p:txBody>
          <a:bodyPr wrap="square" rtlCol="0">
            <a:spAutoFit/>
          </a:bodyPr>
          <a:lstStyle/>
          <a:p>
            <a:pPr algn="ctr"/>
            <a:endParaRPr lang="en-US" sz="2000" dirty="0">
              <a:solidFill>
                <a:srgbClr val="0070C0"/>
              </a:solidFill>
            </a:endParaRPr>
          </a:p>
        </p:txBody>
      </p:sp>
    </p:spTree>
    <p:extLst>
      <p:ext uri="{BB962C8B-B14F-4D97-AF65-F5344CB8AC3E}">
        <p14:creationId xmlns:p14="http://schemas.microsoft.com/office/powerpoint/2010/main" val="33403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85A6E-3E53-4653-9EB1-5F75534635FC}"/>
              </a:ext>
            </a:extLst>
          </p:cNvPr>
          <p:cNvSpPr txBox="1"/>
          <p:nvPr/>
        </p:nvSpPr>
        <p:spPr>
          <a:xfrm>
            <a:off x="535021" y="1889184"/>
            <a:ext cx="8190690" cy="3570208"/>
          </a:xfrm>
          <a:prstGeom prst="rect">
            <a:avLst/>
          </a:prstGeom>
          <a:noFill/>
        </p:spPr>
        <p:txBody>
          <a:bodyPr wrap="square" rtlCol="0">
            <a:spAutoFit/>
          </a:bodyPr>
          <a:lstStyle/>
          <a:p>
            <a:pPr algn="ctr"/>
            <a:r>
              <a:rPr lang="en-US" sz="2800" b="1" dirty="0">
                <a:solidFill>
                  <a:srgbClr val="FF0000"/>
                </a:solidFill>
              </a:rPr>
              <a:t>Hypocrisy abounds within the anti-GMO movement</a:t>
            </a:r>
          </a:p>
          <a:p>
            <a:pPr algn="ctr"/>
            <a:endParaRPr lang="en-US" dirty="0">
              <a:solidFill>
                <a:srgbClr val="FF0000"/>
              </a:solidFill>
            </a:endParaRPr>
          </a:p>
          <a:p>
            <a:endParaRPr lang="en-US" dirty="0"/>
          </a:p>
          <a:p>
            <a:pPr algn="ctr"/>
            <a:r>
              <a:rPr lang="en-US" b="1" dirty="0">
                <a:solidFill>
                  <a:srgbClr val="00B0F0"/>
                </a:solidFill>
              </a:rPr>
              <a:t>Why don’t they stop human insulin production for diabetics?</a:t>
            </a:r>
          </a:p>
          <a:p>
            <a:pPr algn="ctr"/>
            <a:endParaRPr lang="en-US" b="1" dirty="0">
              <a:solidFill>
                <a:srgbClr val="00B0F0"/>
              </a:solidFill>
            </a:endParaRPr>
          </a:p>
          <a:p>
            <a:pPr algn="ctr"/>
            <a:endParaRPr lang="en-US" b="1" dirty="0"/>
          </a:p>
          <a:p>
            <a:pPr algn="ctr"/>
            <a:r>
              <a:rPr lang="en-US" b="1" dirty="0">
                <a:solidFill>
                  <a:srgbClr val="00B0F0"/>
                </a:solidFill>
              </a:rPr>
              <a:t>Why do they accept vaccines for COVID-19 within 12 months of development?</a:t>
            </a:r>
          </a:p>
          <a:p>
            <a:pPr algn="ctr"/>
            <a:endParaRPr lang="en-US" b="1" dirty="0">
              <a:solidFill>
                <a:srgbClr val="00B0F0"/>
              </a:solidFill>
            </a:endParaRPr>
          </a:p>
          <a:p>
            <a:pPr algn="ctr"/>
            <a:endParaRPr lang="en-US" b="1" dirty="0"/>
          </a:p>
          <a:p>
            <a:pPr algn="ctr"/>
            <a:r>
              <a:rPr lang="en-US" b="1" dirty="0">
                <a:solidFill>
                  <a:srgbClr val="00B0F0"/>
                </a:solidFill>
              </a:rPr>
              <a:t>Why do they allow millions of tons of GMO products to be used to feed animals for human consumption?</a:t>
            </a:r>
          </a:p>
          <a:p>
            <a:endParaRPr lang="en-US" dirty="0"/>
          </a:p>
        </p:txBody>
      </p:sp>
    </p:spTree>
    <p:extLst>
      <p:ext uri="{BB962C8B-B14F-4D97-AF65-F5344CB8AC3E}">
        <p14:creationId xmlns:p14="http://schemas.microsoft.com/office/powerpoint/2010/main" val="102879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564" y="971828"/>
            <a:ext cx="7605862" cy="4865140"/>
          </a:xfrm>
          <a:prstGeom prst="rect">
            <a:avLst/>
          </a:prstGeom>
        </p:spPr>
      </p:pic>
    </p:spTree>
    <p:extLst>
      <p:ext uri="{BB962C8B-B14F-4D97-AF65-F5344CB8AC3E}">
        <p14:creationId xmlns:p14="http://schemas.microsoft.com/office/powerpoint/2010/main" val="346803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6F4201-3E2D-A609-83DB-5187B28761AB}"/>
              </a:ext>
            </a:extLst>
          </p:cNvPr>
          <p:cNvSpPr txBox="1"/>
          <p:nvPr/>
        </p:nvSpPr>
        <p:spPr>
          <a:xfrm>
            <a:off x="3307743" y="1105231"/>
            <a:ext cx="4412974" cy="523220"/>
          </a:xfrm>
          <a:prstGeom prst="rect">
            <a:avLst/>
          </a:prstGeom>
          <a:noFill/>
        </p:spPr>
        <p:txBody>
          <a:bodyPr wrap="square" rtlCol="0">
            <a:spAutoFit/>
          </a:bodyPr>
          <a:lstStyle/>
          <a:p>
            <a:r>
              <a:rPr lang="en-US" sz="2800" b="1" dirty="0">
                <a:solidFill>
                  <a:schemeClr val="accent6"/>
                </a:solidFill>
              </a:rPr>
              <a:t>Plant Breeding Methods</a:t>
            </a:r>
          </a:p>
        </p:txBody>
      </p:sp>
      <p:sp>
        <p:nvSpPr>
          <p:cNvPr id="3" name="TextBox 2">
            <a:extLst>
              <a:ext uri="{FF2B5EF4-FFF2-40B4-BE49-F238E27FC236}">
                <a16:creationId xmlns:a16="http://schemas.microsoft.com/office/drawing/2014/main" id="{EAD1B00D-6DE2-9D86-C037-FA9763ABC5A0}"/>
              </a:ext>
            </a:extLst>
          </p:cNvPr>
          <p:cNvSpPr txBox="1"/>
          <p:nvPr/>
        </p:nvSpPr>
        <p:spPr>
          <a:xfrm>
            <a:off x="1248356" y="2218413"/>
            <a:ext cx="6901732" cy="3970318"/>
          </a:xfrm>
          <a:prstGeom prst="rect">
            <a:avLst/>
          </a:prstGeom>
          <a:noFill/>
        </p:spPr>
        <p:txBody>
          <a:bodyPr wrap="square" rtlCol="0">
            <a:spAutoFit/>
          </a:bodyPr>
          <a:lstStyle/>
          <a:p>
            <a:pPr marL="342900" indent="-342900">
              <a:buAutoNum type="arabicPeriod"/>
            </a:pPr>
            <a:r>
              <a:rPr lang="en-US" dirty="0"/>
              <a:t>Traditional breeding	  -  50/50 mixture of genes</a:t>
            </a:r>
          </a:p>
          <a:p>
            <a:pPr marL="342900" indent="-342900">
              <a:buAutoNum type="arabicPeriod"/>
            </a:pPr>
            <a:endParaRPr lang="en-US" dirty="0"/>
          </a:p>
          <a:p>
            <a:pPr marL="342900" indent="-342900">
              <a:buAutoNum type="arabicPeriod"/>
            </a:pPr>
            <a:endParaRPr lang="en-US" dirty="0"/>
          </a:p>
          <a:p>
            <a:pPr marL="342900" indent="-342900">
              <a:buAutoNum type="arabicPeriod"/>
            </a:pPr>
            <a:r>
              <a:rPr lang="en-US" dirty="0"/>
              <a:t>Original GMO method – one or more known genes inserted into the</a:t>
            </a:r>
          </a:p>
          <a:p>
            <a:r>
              <a:rPr lang="en-US" dirty="0"/>
              <a:t>               					plant genome at unknown locations</a:t>
            </a:r>
          </a:p>
          <a:p>
            <a:pPr marL="342900" indent="-342900">
              <a:buAutoNum type="arabicPeriod"/>
            </a:pPr>
            <a:endParaRPr lang="en-US" dirty="0"/>
          </a:p>
          <a:p>
            <a:pPr marL="342900" indent="-342900">
              <a:buAutoNum type="arabicPeriod"/>
            </a:pPr>
            <a:endParaRPr lang="en-US" dirty="0"/>
          </a:p>
          <a:p>
            <a:r>
              <a:rPr lang="en-US" dirty="0"/>
              <a:t>3.    CRISPR methods   </a:t>
            </a:r>
          </a:p>
          <a:p>
            <a:r>
              <a:rPr lang="en-US" dirty="0"/>
              <a:t>    </a:t>
            </a:r>
          </a:p>
          <a:p>
            <a:pPr marL="1257300" lvl="2" indent="-342900">
              <a:buAutoNum type="alphaLcParenR"/>
            </a:pPr>
            <a:r>
              <a:rPr lang="en-US" dirty="0"/>
              <a:t>specific cleavage at known locations to delete genes or</a:t>
            </a:r>
          </a:p>
          <a:p>
            <a:pPr lvl="2"/>
            <a:r>
              <a:rPr lang="en-US" dirty="0"/>
              <a:t>       make specific mutations = to traditional methods</a:t>
            </a:r>
          </a:p>
          <a:p>
            <a:pPr lvl="2"/>
            <a:endParaRPr lang="en-US" dirty="0"/>
          </a:p>
          <a:p>
            <a:pPr lvl="2"/>
            <a:r>
              <a:rPr lang="en-US" dirty="0"/>
              <a:t>b)  cleave at a known location and insert a specific gene</a:t>
            </a:r>
          </a:p>
          <a:p>
            <a:pPr lvl="2"/>
            <a:endParaRPr lang="en-US" dirty="0"/>
          </a:p>
        </p:txBody>
      </p:sp>
    </p:spTree>
    <p:extLst>
      <p:ext uri="{BB962C8B-B14F-4D97-AF65-F5344CB8AC3E}">
        <p14:creationId xmlns:p14="http://schemas.microsoft.com/office/powerpoint/2010/main" val="193024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 name="Picture 2" descr="GMO Cartoon 3"/>
          <p:cNvPicPr/>
          <p:nvPr/>
        </p:nvPicPr>
        <p:blipFill>
          <a:blip r:embed="rId3">
            <a:extLst>
              <a:ext uri="{28A0092B-C50C-407E-A947-70E740481C1C}">
                <a14:useLocalDpi xmlns:a14="http://schemas.microsoft.com/office/drawing/2010/main" val="0"/>
              </a:ext>
            </a:extLst>
          </a:blip>
          <a:srcRect/>
          <a:stretch>
            <a:fillRect/>
          </a:stretch>
        </p:blipFill>
        <p:spPr bwMode="auto">
          <a:xfrm>
            <a:off x="3829378" y="774807"/>
            <a:ext cx="4821702" cy="3840480"/>
          </a:xfrm>
          <a:prstGeom prst="rect">
            <a:avLst/>
          </a:prstGeom>
          <a:noFill/>
          <a:ln w="57150">
            <a:solidFill>
              <a:schemeClr val="bg2"/>
            </a:solidFill>
          </a:ln>
        </p:spPr>
      </p:pic>
      <p:sp>
        <p:nvSpPr>
          <p:cNvPr id="5" name="TextBox 4"/>
          <p:cNvSpPr txBox="1"/>
          <p:nvPr/>
        </p:nvSpPr>
        <p:spPr>
          <a:xfrm>
            <a:off x="351040" y="774807"/>
            <a:ext cx="2793376" cy="4616648"/>
          </a:xfrm>
          <a:prstGeom prst="rect">
            <a:avLst/>
          </a:prstGeom>
          <a:solidFill>
            <a:schemeClr val="tx1"/>
          </a:solidFill>
          <a:ln w="38100">
            <a:solidFill>
              <a:schemeClr val="bg2"/>
            </a:solidFill>
          </a:ln>
        </p:spPr>
        <p:txBody>
          <a:bodyPr wrap="square" rtlCol="0">
            <a:spAutoFit/>
          </a:bodyPr>
          <a:lstStyle/>
          <a:p>
            <a:pPr defTabSz="685800">
              <a:defRPr/>
            </a:pPr>
            <a:r>
              <a:rPr lang="en-US" sz="2100" dirty="0">
                <a:solidFill>
                  <a:srgbClr val="000000"/>
                </a:solidFill>
                <a:latin typeface="Times New Roman"/>
                <a:cs typeface="Times New Roman"/>
              </a:rPr>
              <a:t>161 Nobel Laureates have supported an open letter to Greenpeace and every UN Ambassador urging an acknowledgment that GMO technology is basically safe and should be supported for the sake of the developing world, who desperately need better yielding crops with added nutritional value.</a:t>
            </a:r>
          </a:p>
        </p:txBody>
      </p:sp>
      <p:sp>
        <p:nvSpPr>
          <p:cNvPr id="6" name="TextBox 5"/>
          <p:cNvSpPr txBox="1"/>
          <p:nvPr/>
        </p:nvSpPr>
        <p:spPr>
          <a:xfrm>
            <a:off x="3250948" y="5733257"/>
            <a:ext cx="5768765" cy="523220"/>
          </a:xfrm>
          <a:prstGeom prst="rect">
            <a:avLst/>
          </a:prstGeom>
          <a:solidFill>
            <a:schemeClr val="tx1"/>
          </a:solidFill>
        </p:spPr>
        <p:txBody>
          <a:bodyPr wrap="square" rtlCol="0">
            <a:spAutoFit/>
          </a:bodyPr>
          <a:lstStyle/>
          <a:p>
            <a:pPr defTabSz="685800">
              <a:defRPr/>
            </a:pPr>
            <a:r>
              <a:rPr lang="en-US" sz="2800" u="sng" dirty="0">
                <a:solidFill>
                  <a:srgbClr val="FFFFFF"/>
                </a:solidFill>
                <a:latin typeface="Times New Roman"/>
                <a:cs typeface="Times New Roman"/>
                <a:hlinkClick r:id="rId4"/>
              </a:rPr>
              <a:t>https://supportprecisionagriculture.org/</a:t>
            </a:r>
            <a:endParaRPr lang="en-US" sz="2800" dirty="0">
              <a:solidFill>
                <a:srgbClr val="FFFFFF"/>
              </a:solidFill>
              <a:latin typeface="Times New Roman"/>
              <a:cs typeface="Times New Roman"/>
            </a:endParaRPr>
          </a:p>
        </p:txBody>
      </p:sp>
    </p:spTree>
    <p:extLst>
      <p:ext uri="{BB962C8B-B14F-4D97-AF65-F5344CB8AC3E}">
        <p14:creationId xmlns:p14="http://schemas.microsoft.com/office/powerpoint/2010/main" val="3510800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6791" y="321347"/>
            <a:ext cx="8050960" cy="576072"/>
          </a:xfrm>
        </p:spPr>
        <p:txBody>
          <a:bodyPr>
            <a:normAutofit fontScale="90000"/>
          </a:bodyPr>
          <a:lstStyle/>
          <a:p>
            <a:pPr algn="ctr"/>
            <a:r>
              <a:rPr lang="en-US" dirty="0"/>
              <a:t>Traditional versus precision methods</a:t>
            </a:r>
          </a:p>
        </p:txBody>
      </p:sp>
      <p:sp>
        <p:nvSpPr>
          <p:cNvPr id="4" name="Content Placeholder 3"/>
          <p:cNvSpPr>
            <a:spLocks noGrp="1"/>
          </p:cNvSpPr>
          <p:nvPr>
            <p:ph idx="10"/>
          </p:nvPr>
        </p:nvSpPr>
        <p:spPr>
          <a:xfrm>
            <a:off x="601133" y="1371601"/>
            <a:ext cx="7941733" cy="4189186"/>
          </a:xfrm>
        </p:spPr>
        <p:txBody>
          <a:bodyPr>
            <a:normAutofit lnSpcReduction="10000"/>
          </a:bodyPr>
          <a:lstStyle/>
          <a:p>
            <a:pPr marL="0" indent="0" algn="ctr">
              <a:buNone/>
            </a:pPr>
            <a:r>
              <a:rPr lang="en-US" sz="2800" dirty="0">
                <a:solidFill>
                  <a:schemeClr val="accent6"/>
                </a:solidFill>
              </a:rPr>
              <a:t>I want to move a GPS system from my old car into my new one</a:t>
            </a:r>
          </a:p>
          <a:p>
            <a:pPr algn="ctr"/>
            <a:endParaRPr lang="en-US" sz="2800" dirty="0">
              <a:solidFill>
                <a:schemeClr val="accent2"/>
              </a:solidFill>
            </a:endParaRPr>
          </a:p>
          <a:p>
            <a:pPr marL="0" indent="0" algn="ctr">
              <a:buNone/>
            </a:pPr>
            <a:r>
              <a:rPr lang="en-US" sz="2800" dirty="0">
                <a:solidFill>
                  <a:srgbClr val="FF0000"/>
                </a:solidFill>
              </a:rPr>
              <a:t>Should I disassemble two cars, mix up the parts and then “select” for the one with the GPS, ignoring what else it might have picked up?</a:t>
            </a:r>
          </a:p>
          <a:p>
            <a:pPr algn="ctr"/>
            <a:endParaRPr lang="en-US" sz="2200" dirty="0">
              <a:solidFill>
                <a:schemeClr val="accent6"/>
              </a:solidFill>
            </a:endParaRPr>
          </a:p>
          <a:p>
            <a:pPr algn="ctr"/>
            <a:endParaRPr lang="en-US" sz="2200" dirty="0">
              <a:solidFill>
                <a:schemeClr val="accent6"/>
              </a:solidFill>
            </a:endParaRPr>
          </a:p>
          <a:p>
            <a:pPr marL="0" indent="0" algn="ctr">
              <a:buNone/>
            </a:pPr>
            <a:r>
              <a:rPr lang="en-US" sz="2800" dirty="0">
                <a:solidFill>
                  <a:schemeClr val="accent6"/>
                </a:solidFill>
              </a:rPr>
              <a:t>Or should I take the GPS from one car and move it to the other?</a:t>
            </a:r>
          </a:p>
          <a:p>
            <a:pPr algn="ctr"/>
            <a:endParaRPr lang="en-US" sz="2200" dirty="0">
              <a:solidFill>
                <a:schemeClr val="accent6"/>
              </a:solidFill>
            </a:endParaRPr>
          </a:p>
        </p:txBody>
      </p:sp>
      <p:sp>
        <p:nvSpPr>
          <p:cNvPr id="5" name="Rectangle 4"/>
          <p:cNvSpPr/>
          <p:nvPr/>
        </p:nvSpPr>
        <p:spPr>
          <a:xfrm>
            <a:off x="601133" y="1199213"/>
            <a:ext cx="8066618" cy="2914078"/>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a:ea typeface="+mn-ea"/>
              <a:cs typeface="+mn-cs"/>
            </a:endParaRPr>
          </a:p>
        </p:txBody>
      </p:sp>
      <p:sp>
        <p:nvSpPr>
          <p:cNvPr id="6" name="Rectangle 5"/>
          <p:cNvSpPr/>
          <p:nvPr/>
        </p:nvSpPr>
        <p:spPr>
          <a:xfrm>
            <a:off x="601133" y="4218100"/>
            <a:ext cx="8066618" cy="1932517"/>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947051538"/>
      </p:ext>
    </p:extLst>
  </p:cSld>
  <p:clrMapOvr>
    <a:masterClrMapping/>
  </p:clrMapOvr>
</p:sld>
</file>

<file path=ppt/theme/theme1.xml><?xml version="1.0" encoding="utf-8"?>
<a:theme xmlns:a="http://schemas.openxmlformats.org/drawingml/2006/main" name="Intro_Slide_Building">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White Background w/Titl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Blue">
  <a:themeElements>
    <a:clrScheme name="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Blu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33400" marR="0" indent="-533400" algn="l" defTabSz="914400" rtl="0" eaLnBrk="0" fontAlgn="base" latinLnBrk="0" hangingPunct="0">
          <a:lnSpc>
            <a:spcPct val="100000"/>
          </a:lnSpc>
          <a:spcBef>
            <a:spcPct val="0"/>
          </a:spcBef>
          <a:spcAft>
            <a:spcPct val="0"/>
          </a:spcAft>
          <a:buClrTx/>
          <a:buSzTx/>
          <a:buFontTx/>
          <a:buAutoNum type="arabicPeriod"/>
          <a:tabLst/>
          <a:defRPr kumimoji="0" lang="th-TH"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33400" marR="0" indent="-533400" algn="l" defTabSz="914400" rtl="0" eaLnBrk="0" fontAlgn="base" latinLnBrk="0" hangingPunct="0">
          <a:lnSpc>
            <a:spcPct val="100000"/>
          </a:lnSpc>
          <a:spcBef>
            <a:spcPct val="0"/>
          </a:spcBef>
          <a:spcAft>
            <a:spcPct val="0"/>
          </a:spcAft>
          <a:buClrTx/>
          <a:buSzTx/>
          <a:buFontTx/>
          <a:buAutoNum type="arabicPeriod"/>
          <a:tabLst/>
          <a:defRPr kumimoji="0" lang="th-TH"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ro_Slide_HF_Ic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ro_Slide_NEBNex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Background w/Titl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nted Bkgd_no Footer">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ree_Image_to_Righ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etri_Image_to_Righ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terature_x0020_Type xmlns="808cda61-64c1-4cc2-8d52-d2ef7cb65ec5">Corporate</Literature_x0020_Type>
    <Product_x0020_Category xmlns="808cda61-64c1-4cc2-8d52-d2ef7cb65ec5">Corporate</Product_x0020_Category>
    <_dlc_DocId xmlns="387d7afa-6ac9-4adf-a19b-74a3b0a2b762">VCAEJRRJXW2R-314-552</_dlc_DocId>
    <_dlc_DocIdUrl xmlns="387d7afa-6ac9-4adf-a19b-74a3b0a2b762">
      <Url>https://nebiolabs.sharepoint.com/MarketingLiterature/_layouts/15/DocIdRedir.aspx?ID=VCAEJRRJXW2R-314-552</Url>
      <Description>VCAEJRRJXW2R-314-552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55ACDD39AE9DB449527055136D20874" ma:contentTypeVersion="7" ma:contentTypeDescription="Create a new document." ma:contentTypeScope="" ma:versionID="b8c48fce7050fc4dded11328971b9a12">
  <xsd:schema xmlns:xsd="http://www.w3.org/2001/XMLSchema" xmlns:xs="http://www.w3.org/2001/XMLSchema" xmlns:p="http://schemas.microsoft.com/office/2006/metadata/properties" xmlns:ns2="f326c8d5-c302-4be2-b08c-80b3c4ffc93b" xmlns:ns3="808cda61-64c1-4cc2-8d52-d2ef7cb65ec5" xmlns:ns4="387d7afa-6ac9-4adf-a19b-74a3b0a2b762" targetNamespace="http://schemas.microsoft.com/office/2006/metadata/properties" ma:root="true" ma:fieldsID="8e98fd2b3fad5d213846a6f429af9e78" ns2:_="" ns3:_="" ns4:_="">
    <xsd:import namespace="f326c8d5-c302-4be2-b08c-80b3c4ffc93b"/>
    <xsd:import namespace="808cda61-64c1-4cc2-8d52-d2ef7cb65ec5"/>
    <xsd:import namespace="387d7afa-6ac9-4adf-a19b-74a3b0a2b762"/>
    <xsd:element name="properties">
      <xsd:complexType>
        <xsd:sequence>
          <xsd:element name="documentManagement">
            <xsd:complexType>
              <xsd:all>
                <xsd:element ref="ns2:SharedWithUsers" minOccurs="0"/>
                <xsd:element ref="ns2:SharingHintHash" minOccurs="0"/>
                <xsd:element ref="ns3:Product_x0020_Category" minOccurs="0"/>
                <xsd:element ref="ns3:Literature_x0020_Type" minOccurs="0"/>
                <xsd:element ref="ns4:_dlc_DocId" minOccurs="0"/>
                <xsd:element ref="ns4:_dlc_DocIdUrl" minOccurs="0"/>
                <xsd:element ref="ns4:_dlc_DocIdPersistId"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6c8d5-c302-4be2-b08c-80b3c4ffc9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cda61-64c1-4cc2-8d52-d2ef7cb65ec5" elementFormDefault="qualified">
    <xsd:import namespace="http://schemas.microsoft.com/office/2006/documentManagement/types"/>
    <xsd:import namespace="http://schemas.microsoft.com/office/infopath/2007/PartnerControls"/>
    <xsd:element name="Product_x0020_Category" ma:index="10" nillable="true" ma:displayName="Product Category" ma:default="Cellular Analysis" ma:format="Dropdown" ma:internalName="Product_x0020_Category">
      <xsd:simpleType>
        <xsd:restriction base="dms:Choice">
          <xsd:enumeration value="Cellular Analysis"/>
          <xsd:enumeration value="Cloning &amp; Mapping"/>
          <xsd:enumeration value="Competent Cells"/>
          <xsd:enumeration value="Epigenetics"/>
          <xsd:enumeration value="Glycobiology"/>
          <xsd:enumeration value="Markers &amp; Ladders"/>
          <xsd:enumeration value="OEM"/>
          <xsd:enumeration value="Corporate"/>
          <xsd:enumeration value="NEB Expressions"/>
          <xsd:enumeration value="NEBNext"/>
          <xsd:enumeration value="Polymerase PCR Reagents"/>
          <xsd:enumeration value="Protein Expression &amp; Purification"/>
          <xsd:enumeration value="Protein Tools"/>
          <xsd:enumeration value="Restriction Enzymes"/>
          <xsd:enumeration value="RNA &amp; Gene Analysis"/>
        </xsd:restriction>
      </xsd:simpleType>
    </xsd:element>
    <xsd:element name="Literature_x0020_Type" ma:index="11" nillable="true" ma:displayName="Literature Type" ma:default="Brochure" ma:format="Dropdown" ma:internalName="Literature_x0020_Type">
      <xsd:simpleType>
        <xsd:restriction base="dms:Choice">
          <xsd:enumeration value="Brochure"/>
          <xsd:enumeration value="Sales Sheet"/>
          <xsd:enumeration value="Marketing Sheet"/>
          <xsd:enumeration value="Application Notes"/>
          <xsd:enumeration value="Selection Chart"/>
          <xsd:enumeration value="Citation Sheets"/>
          <xsd:enumeration value="Price List"/>
          <xsd:enumeration value="Corporate"/>
        </xsd:restriction>
      </xsd:simpleType>
    </xsd:element>
  </xsd:schema>
  <xsd:schema xmlns:xsd="http://www.w3.org/2001/XMLSchema" xmlns:xs="http://www.w3.org/2001/XMLSchema" xmlns:dms="http://schemas.microsoft.com/office/2006/documentManagement/types" xmlns:pc="http://schemas.microsoft.com/office/infopath/2007/PartnerControls" targetNamespace="387d7afa-6ac9-4adf-a19b-74a3b0a2b762"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CB2AA7-208E-4483-B3DC-BA9DF07D617C}">
  <ds:schemaRefs>
    <ds:schemaRef ds:uri="http://schemas.microsoft.com/sharepoint/events"/>
  </ds:schemaRefs>
</ds:datastoreItem>
</file>

<file path=customXml/itemProps2.xml><?xml version="1.0" encoding="utf-8"?>
<ds:datastoreItem xmlns:ds="http://schemas.openxmlformats.org/officeDocument/2006/customXml" ds:itemID="{A088AC12-5531-4A99-A89B-62962BB1E599}">
  <ds:schemaRefs>
    <ds:schemaRef ds:uri="http://schemas.microsoft.com/sharepoint/v3/contenttype/forms"/>
  </ds:schemaRefs>
</ds:datastoreItem>
</file>

<file path=customXml/itemProps3.xml><?xml version="1.0" encoding="utf-8"?>
<ds:datastoreItem xmlns:ds="http://schemas.openxmlformats.org/officeDocument/2006/customXml" ds:itemID="{4414EF4A-4B6E-4B21-8251-36364C77EF38}">
  <ds:schemaRefs>
    <ds:schemaRef ds:uri="http://schemas.microsoft.com/office/2006/documentManagement/types"/>
    <ds:schemaRef ds:uri="http://schemas.openxmlformats.org/package/2006/metadata/core-properties"/>
    <ds:schemaRef ds:uri="http://www.w3.org/XML/1998/namespace"/>
    <ds:schemaRef ds:uri="808cda61-64c1-4cc2-8d52-d2ef7cb65ec5"/>
    <ds:schemaRef ds:uri="http://purl.org/dc/elements/1.1/"/>
    <ds:schemaRef ds:uri="387d7afa-6ac9-4adf-a19b-74a3b0a2b762"/>
    <ds:schemaRef ds:uri="http://schemas.microsoft.com/office/2006/metadata/properties"/>
    <ds:schemaRef ds:uri="f326c8d5-c302-4be2-b08c-80b3c4ffc93b"/>
    <ds:schemaRef ds:uri="http://purl.org/dc/dcmitype/"/>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0153DDEE-B81A-4F02-BAD4-E51EEF1B1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6c8d5-c302-4be2-b08c-80b3c4ffc93b"/>
    <ds:schemaRef ds:uri="808cda61-64c1-4cc2-8d52-d2ef7cb65ec5"/>
    <ds:schemaRef ds:uri="387d7afa-6ac9-4adf-a19b-74a3b0a2b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15376</TotalTime>
  <Words>1262</Words>
  <Application>Microsoft Office PowerPoint</Application>
  <PresentationFormat>On-screen Show (4:3)</PresentationFormat>
  <Paragraphs>283</Paragraphs>
  <Slides>29</Slides>
  <Notes>2</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29</vt:i4>
      </vt:variant>
    </vt:vector>
  </HeadingPairs>
  <TitlesOfParts>
    <vt:vector size="53" baseType="lpstr">
      <vt:lpstr>Arial</vt:lpstr>
      <vt:lpstr>Calibri</vt:lpstr>
      <vt:lpstr>Calibri Light</vt:lpstr>
      <vt:lpstr>Courier New</vt:lpstr>
      <vt:lpstr>Helvetica</vt:lpstr>
      <vt:lpstr>Lucida Grande</vt:lpstr>
      <vt:lpstr>Times New Roman</vt:lpstr>
      <vt:lpstr>Wingdings</vt:lpstr>
      <vt:lpstr>Intro_Slide_Building</vt:lpstr>
      <vt:lpstr>Intro_Slide_HF_Ice</vt:lpstr>
      <vt:lpstr>Intro_Slide_NEBNext</vt:lpstr>
      <vt:lpstr>5_Custom Design</vt:lpstr>
      <vt:lpstr>White Background w/Title</vt:lpstr>
      <vt:lpstr>Tinted Bkgd_no Footer</vt:lpstr>
      <vt:lpstr>Tree_Image_to_Right</vt:lpstr>
      <vt:lpstr>Petri_Image_to_Right</vt:lpstr>
      <vt:lpstr>Custom Design</vt:lpstr>
      <vt:lpstr>1_Custom Design</vt:lpstr>
      <vt:lpstr>2_Custom Design</vt:lpstr>
      <vt:lpstr>3_Custom Design</vt:lpstr>
      <vt:lpstr>Office Theme</vt:lpstr>
      <vt:lpstr>2_White Background w/Title</vt:lpstr>
      <vt:lpstr>1_Blue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versus precision methods</vt:lpstr>
      <vt:lpstr>Traditional versus precision methods</vt:lpstr>
      <vt:lpstr>Genetic Modification refers to a method</vt:lpstr>
      <vt:lpstr>Food in Developing Countries</vt:lpstr>
      <vt:lpstr>The Real Problem</vt:lpstr>
      <vt:lpstr>The Green Parties Solution</vt:lpstr>
      <vt:lpstr>The Precautionary Principle</vt:lpstr>
      <vt:lpstr>The tragic consequences</vt:lpstr>
      <vt:lpstr>A case study</vt:lpstr>
      <vt:lpstr>Golden Rice</vt:lpstr>
      <vt:lpstr>Golden Rice</vt:lpstr>
      <vt:lpstr>PowerPoint Presentation</vt:lpstr>
      <vt:lpstr>PowerPoint Presentation</vt:lpstr>
      <vt:lpstr>PowerPoint Presentation</vt:lpstr>
      <vt:lpstr>PowerPoint Presentation</vt:lpstr>
      <vt:lpstr>Science Facts</vt:lpstr>
      <vt:lpstr>Actions needed around the world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 Hall</dc:creator>
  <cp:lastModifiedBy>Roberts, Rich</cp:lastModifiedBy>
  <cp:revision>260</cp:revision>
  <cp:lastPrinted>2023-04-25T15:16:17Z</cp:lastPrinted>
  <dcterms:created xsi:type="dcterms:W3CDTF">2014-10-03T15:19:54Z</dcterms:created>
  <dcterms:modified xsi:type="dcterms:W3CDTF">2023-06-21T12:41:13Z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0x010100055ACDD39AE9DB449527055136D20874</vt:lpwstr>
  </property>
  <property fmtid="{D5CDD505-2E9C-101B-9397-08002B2CF9AE}" pid="3" name="_dlc_DocIdItemGuid">
    <vt:lpwstr>0b22c39e-e54e-40c2-b427-868703c71da5</vt:lpwstr>
  </property>
</Properties>
</file>