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719" r:id="rId18"/>
    <p:sldMasterId id="2147483738" r:id="rId19"/>
    <p:sldMasterId id="2147483750" r:id="rId20"/>
  </p:sldMasterIdLst>
  <p:notesMasterIdLst>
    <p:notesMasterId r:id="rId47"/>
  </p:notesMasterIdLst>
  <p:handoutMasterIdLst>
    <p:handoutMasterId r:id="rId48"/>
  </p:handoutMasterIdLst>
  <p:sldIdLst>
    <p:sldId id="379" r:id="rId21"/>
    <p:sldId id="398" r:id="rId22"/>
    <p:sldId id="395" r:id="rId23"/>
    <p:sldId id="396" r:id="rId24"/>
    <p:sldId id="399" r:id="rId25"/>
    <p:sldId id="392" r:id="rId26"/>
    <p:sldId id="393" r:id="rId27"/>
    <p:sldId id="302" r:id="rId28"/>
    <p:sldId id="378" r:id="rId29"/>
    <p:sldId id="359" r:id="rId30"/>
    <p:sldId id="342" r:id="rId31"/>
    <p:sldId id="339" r:id="rId32"/>
    <p:sldId id="366" r:id="rId33"/>
    <p:sldId id="357" r:id="rId34"/>
    <p:sldId id="309" r:id="rId35"/>
    <p:sldId id="371" r:id="rId36"/>
    <p:sldId id="311" r:id="rId37"/>
    <p:sldId id="313" r:id="rId38"/>
    <p:sldId id="314" r:id="rId39"/>
    <p:sldId id="315" r:id="rId40"/>
    <p:sldId id="353" r:id="rId41"/>
    <p:sldId id="352" r:id="rId42"/>
    <p:sldId id="362" r:id="rId43"/>
    <p:sldId id="391" r:id="rId44"/>
    <p:sldId id="356" r:id="rId45"/>
    <p:sldId id="256" r:id="rId4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9042" autoAdjust="0"/>
  </p:normalViewPr>
  <p:slideViewPr>
    <p:cSldViewPr snapToGrid="0" snapToObjects="1">
      <p:cViewPr varScale="1">
        <p:scale>
          <a:sx n="111" d="100"/>
          <a:sy n="111" d="100"/>
        </p:scale>
        <p:origin x="234" y="96"/>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9.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16.xml"/><Relationship Id="rId41"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6" tIns="46658" rIns="93316" bIns="46658" rtlCol="0"/>
          <a:lstStyle>
            <a:lvl1pPr algn="r">
              <a:defRPr sz="1200"/>
            </a:lvl1pPr>
          </a:lstStyle>
          <a:p>
            <a:fld id="{EFC766DC-FEAD-E74C-BB43-59F9DB6B9CA8}" type="datetimeFigureOut">
              <a:rPr lang="en-US" smtClean="0"/>
              <a:t>9/30/2021</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6" tIns="46658" rIns="93316" bIns="46658"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6" tIns="46658" rIns="93316" bIns="46658" rtlCol="0"/>
          <a:lstStyle>
            <a:lvl1pPr algn="r">
              <a:defRPr sz="1200"/>
            </a:lvl1pPr>
          </a:lstStyle>
          <a:p>
            <a:fld id="{79E1D4EC-987C-8B42-9E2C-375911FB1421}" type="datetimeFigureOut">
              <a:rPr lang="en-US" smtClean="0"/>
              <a:t>9/30/2021</a:t>
            </a:fld>
            <a:endParaRPr lang="en-US"/>
          </a:p>
        </p:txBody>
      </p:sp>
      <p:sp>
        <p:nvSpPr>
          <p:cNvPr id="4" name="Slide Image Placeholder 3"/>
          <p:cNvSpPr>
            <a:spLocks noGrp="1" noRot="1" noChangeAspect="1"/>
          </p:cNvSpPr>
          <p:nvPr>
            <p:ph type="sldImg" idx="2"/>
          </p:nvPr>
        </p:nvSpPr>
        <p:spPr>
          <a:xfrm>
            <a:off x="1182688" y="698500"/>
            <a:ext cx="4657725" cy="3492500"/>
          </a:xfrm>
          <a:prstGeom prst="rect">
            <a:avLst/>
          </a:prstGeom>
          <a:noFill/>
          <a:ln w="12700">
            <a:solidFill>
              <a:prstClr val="black"/>
            </a:solidFill>
          </a:ln>
        </p:spPr>
        <p:txBody>
          <a:bodyPr vert="horz" lIns="93316" tIns="46658" rIns="93316"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6" tIns="46658" rIns="93316"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6" tIns="46658" rIns="93316" bIns="46658"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Thursday, September 30, 2021</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9/30/2021</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9/30/2021</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1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9/30/2021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9/30/2021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53.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2.xml"/><Relationship Id="rId4" Type="http://schemas.openxmlformats.org/officeDocument/2006/relationships/hyperlink" Target="http://supportprecisionagriculture.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7.xml"/><Relationship Id="rId4" Type="http://schemas.openxmlformats.org/officeDocument/2006/relationships/hyperlink" Target="http://supportprecisionagriculture.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png"/><Relationship Id="rId1" Type="http://schemas.openxmlformats.org/officeDocument/2006/relationships/slideLayout" Target="../slideLayouts/slideLayout5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821250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Why should we </a:t>
            </a:r>
            <a:r>
              <a:rPr kumimoji="0" lang="en-US" sz="3300" b="1" i="0" u="none" strike="noStrike" kern="1200" cap="none" spc="0" normalizeH="0" baseline="0" noProof="0">
                <a:ln>
                  <a:noFill/>
                </a:ln>
                <a:solidFill>
                  <a:srgbClr val="FF0000"/>
                </a:solidFill>
                <a:effectLst/>
                <a:uLnTx/>
                <a:uFillTx/>
                <a:latin typeface="Calibri" panose="020F0502020204030204"/>
                <a:ea typeface="+mn-ea"/>
                <a:cs typeface="+mn-cs"/>
              </a:rPr>
              <a:t>trust science</a:t>
            </a: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Webinar – September 30</a:t>
            </a:r>
            <a:r>
              <a:rPr lang="en-US" sz="2800" baseline="30000" dirty="0">
                <a:solidFill>
                  <a:prstClr val="black"/>
                </a:solidFill>
                <a:latin typeface="Calibri" panose="020F0502020204030204"/>
              </a:rPr>
              <a:t>th</a:t>
            </a:r>
            <a:r>
              <a:rPr lang="en-US" sz="2800" dirty="0">
                <a:solidFill>
                  <a:prstClr val="black"/>
                </a:solidFill>
                <a:latin typeface="Calibri" panose="020F0502020204030204"/>
              </a:rPr>
              <a:t> 2021</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2800" u="sng" dirty="0">
                <a:solidFill>
                  <a:srgbClr val="FFFFFF"/>
                </a:solidFill>
                <a:latin typeface="Times New Roman"/>
                <a:cs typeface="Times New Roman"/>
                <a:hlinkClick r:id="rId2"/>
              </a:rPr>
              <a:t>http://supportprecisionagriculture.org/</a:t>
            </a:r>
            <a:endParaRPr lang="en-US" sz="2800" dirty="0">
              <a:solidFill>
                <a:srgbClr val="FFFFFF"/>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3"/>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4"/>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158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56617" y="228600"/>
            <a:ext cx="7830765" cy="576072"/>
          </a:xfrm>
        </p:spPr>
        <p:txBody>
          <a:bodyPr>
            <a:normAutofit fontScale="90000"/>
          </a:bodyPr>
          <a:lstStyle/>
          <a:p>
            <a:r>
              <a:rPr lang="en-US" dirty="0">
                <a:solidFill>
                  <a:srgbClr val="FFFFFF"/>
                </a:solidFill>
              </a:rPr>
              <a:t>The origins of the anti-GMO movement</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715992" y="1840376"/>
            <a:ext cx="7815533" cy="4134369"/>
          </a:xfrm>
        </p:spPr>
        <p:txBody>
          <a:bodyPr>
            <a:normAutofit/>
          </a:bodyPr>
          <a:lstStyle/>
          <a:p>
            <a:pPr marL="0" indent="0">
              <a:buNone/>
            </a:pPr>
            <a:r>
              <a:rPr lang="en-US" sz="2400" dirty="0">
                <a:solidFill>
                  <a:prstClr val="black"/>
                </a:solidFill>
              </a:rPr>
              <a:t>     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      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a:t>
            </a:r>
          </a:p>
          <a:p>
            <a:pPr marL="0" indent="0">
              <a:buNone/>
            </a:pPr>
            <a:r>
              <a:rPr lang="en-US" sz="2400" dirty="0">
                <a:solidFill>
                  <a:srgbClr val="00B050"/>
                </a:solidFill>
              </a:rPr>
              <a:t>but excellent economic consequences for Greenpeace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DA3D4-F129-45D8-98E2-F40DF45AF15A}"/>
              </a:ext>
            </a:extLst>
          </p:cNvPr>
          <p:cNvSpPr txBox="1"/>
          <p:nvPr/>
        </p:nvSpPr>
        <p:spPr>
          <a:xfrm>
            <a:off x="336430" y="3364299"/>
            <a:ext cx="4537494" cy="2308324"/>
          </a:xfrm>
          <a:prstGeom prst="rect">
            <a:avLst/>
          </a:prstGeom>
          <a:noFill/>
        </p:spPr>
        <p:txBody>
          <a:bodyPr wrap="square" rtlCol="0">
            <a:spAutoFit/>
          </a:bodyPr>
          <a:lstStyle/>
          <a:p>
            <a:pPr algn="ctr"/>
            <a:r>
              <a:rPr lang="en-US" sz="3600" dirty="0">
                <a:solidFill>
                  <a:srgbClr val="FF0000"/>
                </a:solidFill>
              </a:rPr>
              <a:t>Covid-19</a:t>
            </a:r>
          </a:p>
          <a:p>
            <a:pPr marL="342900" indent="-342900" algn="ctr">
              <a:buAutoNum type="arabicPeriod"/>
            </a:pPr>
            <a:endParaRPr lang="en-US" dirty="0">
              <a:solidFill>
                <a:srgbClr val="0070C0"/>
              </a:solidFill>
            </a:endParaRPr>
          </a:p>
          <a:p>
            <a:pPr marL="58738" lvl="1" algn="ctr"/>
            <a:r>
              <a:rPr lang="en-US" b="1" dirty="0">
                <a:solidFill>
                  <a:srgbClr val="0070C0"/>
                </a:solidFill>
              </a:rPr>
              <a:t>Tests</a:t>
            </a:r>
          </a:p>
          <a:p>
            <a:pPr marL="58738" lvl="1" algn="ctr">
              <a:buAutoNum type="arabicPeriod"/>
            </a:pPr>
            <a:endParaRPr lang="en-US" b="1" dirty="0">
              <a:solidFill>
                <a:srgbClr val="0070C0"/>
              </a:solidFill>
            </a:endParaRPr>
          </a:p>
          <a:p>
            <a:pPr marL="58738" lvl="1" algn="ctr"/>
            <a:r>
              <a:rPr lang="en-US" b="1" dirty="0">
                <a:solidFill>
                  <a:srgbClr val="0070C0"/>
                </a:solidFill>
              </a:rPr>
              <a:t>Vaccines</a:t>
            </a:r>
          </a:p>
          <a:p>
            <a:pPr marL="58738" lvl="1" algn="ctr">
              <a:buAutoNum type="arabicPeriod"/>
            </a:pPr>
            <a:endParaRPr lang="en-US" b="1" dirty="0">
              <a:solidFill>
                <a:srgbClr val="0070C0"/>
              </a:solidFill>
            </a:endParaRPr>
          </a:p>
          <a:p>
            <a:pPr marL="58738" lvl="1" algn="ctr"/>
            <a:r>
              <a:rPr lang="en-US" b="1" dirty="0">
                <a:solidFill>
                  <a:srgbClr val="0070C0"/>
                </a:solidFill>
              </a:rPr>
              <a:t>Origin</a:t>
            </a:r>
          </a:p>
        </p:txBody>
      </p:sp>
      <p:sp>
        <p:nvSpPr>
          <p:cNvPr id="3" name="TextBox 2">
            <a:extLst>
              <a:ext uri="{FF2B5EF4-FFF2-40B4-BE49-F238E27FC236}">
                <a16:creationId xmlns:a16="http://schemas.microsoft.com/office/drawing/2014/main" id="{63DBDBF4-7B37-462B-AEA3-7012A99A8456}"/>
              </a:ext>
            </a:extLst>
          </p:cNvPr>
          <p:cNvSpPr txBox="1"/>
          <p:nvPr/>
        </p:nvSpPr>
        <p:spPr>
          <a:xfrm>
            <a:off x="4658264" y="2829462"/>
            <a:ext cx="4235570" cy="3016210"/>
          </a:xfrm>
          <a:prstGeom prst="rect">
            <a:avLst/>
          </a:prstGeom>
          <a:noFill/>
        </p:spPr>
        <p:txBody>
          <a:bodyPr wrap="square" rtlCol="0">
            <a:spAutoFit/>
          </a:bodyPr>
          <a:lstStyle/>
          <a:p>
            <a:pPr marL="0" lvl="1" algn="ctr"/>
            <a:r>
              <a:rPr lang="en-US" sz="3600" dirty="0">
                <a:solidFill>
                  <a:srgbClr val="FF0000"/>
                </a:solidFill>
              </a:rPr>
              <a:t>GMOs</a:t>
            </a:r>
          </a:p>
          <a:p>
            <a:pPr marL="0" lvl="1" algn="ctr"/>
            <a:endParaRPr lang="en-US" sz="2800" dirty="0">
              <a:solidFill>
                <a:srgbClr val="FF0000"/>
              </a:solidFill>
            </a:endParaRPr>
          </a:p>
          <a:p>
            <a:pPr marL="0" lvl="1" algn="ctr"/>
            <a:r>
              <a:rPr lang="en-US" b="1" dirty="0">
                <a:solidFill>
                  <a:srgbClr val="0070C0"/>
                </a:solidFill>
              </a:rPr>
              <a:t>Misinformation</a:t>
            </a:r>
          </a:p>
          <a:p>
            <a:pPr marL="0" lvl="1" algn="ctr"/>
            <a:endParaRPr lang="en-US" b="1" dirty="0">
              <a:solidFill>
                <a:srgbClr val="0070C0"/>
              </a:solidFill>
            </a:endParaRPr>
          </a:p>
          <a:p>
            <a:pPr marL="0" lvl="1" algn="ctr"/>
            <a:r>
              <a:rPr lang="en-US" b="1" dirty="0">
                <a:solidFill>
                  <a:srgbClr val="0070C0"/>
                </a:solidFill>
              </a:rPr>
              <a:t>Origins</a:t>
            </a:r>
          </a:p>
          <a:p>
            <a:pPr marL="0" lvl="1" algn="ctr"/>
            <a:endParaRPr lang="en-US" b="1" dirty="0">
              <a:solidFill>
                <a:srgbClr val="0070C0"/>
              </a:solidFill>
            </a:endParaRPr>
          </a:p>
          <a:p>
            <a:pPr marL="0" lvl="1" algn="ctr"/>
            <a:r>
              <a:rPr lang="en-US" b="1" dirty="0">
                <a:solidFill>
                  <a:srgbClr val="0070C0"/>
                </a:solidFill>
              </a:rPr>
              <a:t>Safety</a:t>
            </a:r>
          </a:p>
          <a:p>
            <a:pPr marL="0" lvl="1" algn="ctr"/>
            <a:endParaRPr lang="en-US" b="1" dirty="0">
              <a:solidFill>
                <a:srgbClr val="0070C0"/>
              </a:solidFill>
            </a:endParaRPr>
          </a:p>
          <a:p>
            <a:pPr marL="0" lvl="1" algn="ctr"/>
            <a:r>
              <a:rPr lang="en-US" b="1" dirty="0">
                <a:solidFill>
                  <a:srgbClr val="0070C0"/>
                </a:solidFill>
              </a:rPr>
              <a:t>World impact</a:t>
            </a:r>
            <a:endParaRPr lang="en-US" sz="2800" dirty="0">
              <a:solidFill>
                <a:srgbClr val="FF0000"/>
              </a:solidFill>
            </a:endParaRPr>
          </a:p>
        </p:txBody>
      </p:sp>
      <p:pic>
        <p:nvPicPr>
          <p:cNvPr id="5" name="Picture 4">
            <a:extLst>
              <a:ext uri="{FF2B5EF4-FFF2-40B4-BE49-F238E27FC236}">
                <a16:creationId xmlns:a16="http://schemas.microsoft.com/office/drawing/2014/main" id="{FE16BD78-3CF4-4EF2-BAAB-7A55837C3735}"/>
              </a:ext>
            </a:extLst>
          </p:cNvPr>
          <p:cNvPicPr>
            <a:picLocks noChangeAspect="1"/>
          </p:cNvPicPr>
          <p:nvPr/>
        </p:nvPicPr>
        <p:blipFill>
          <a:blip r:embed="rId2"/>
          <a:stretch>
            <a:fillRect/>
          </a:stretch>
        </p:blipFill>
        <p:spPr>
          <a:xfrm>
            <a:off x="762404" y="410025"/>
            <a:ext cx="3848482" cy="2160648"/>
          </a:xfrm>
          <a:prstGeom prst="rect">
            <a:avLst/>
          </a:prstGeom>
        </p:spPr>
      </p:pic>
      <p:pic>
        <p:nvPicPr>
          <p:cNvPr id="7" name="Picture 6">
            <a:extLst>
              <a:ext uri="{FF2B5EF4-FFF2-40B4-BE49-F238E27FC236}">
                <a16:creationId xmlns:a16="http://schemas.microsoft.com/office/drawing/2014/main" id="{52C937F4-8506-4684-897A-FB54614B8183}"/>
              </a:ext>
            </a:extLst>
          </p:cNvPr>
          <p:cNvPicPr>
            <a:picLocks noChangeAspect="1"/>
          </p:cNvPicPr>
          <p:nvPr/>
        </p:nvPicPr>
        <p:blipFill>
          <a:blip r:embed="rId3"/>
          <a:stretch>
            <a:fillRect/>
          </a:stretch>
        </p:blipFill>
        <p:spPr>
          <a:xfrm>
            <a:off x="5409211" y="806087"/>
            <a:ext cx="2733675" cy="1676400"/>
          </a:xfrm>
          <a:prstGeom prst="rect">
            <a:avLst/>
          </a:prstGeom>
        </p:spPr>
      </p:pic>
      <p:sp>
        <p:nvSpPr>
          <p:cNvPr id="8" name="TextBox 7">
            <a:extLst>
              <a:ext uri="{FF2B5EF4-FFF2-40B4-BE49-F238E27FC236}">
                <a16:creationId xmlns:a16="http://schemas.microsoft.com/office/drawing/2014/main" id="{D87BF25E-5E6D-4A20-A441-7B3DEAD1092A}"/>
              </a:ext>
            </a:extLst>
          </p:cNvPr>
          <p:cNvSpPr txBox="1"/>
          <p:nvPr/>
        </p:nvSpPr>
        <p:spPr>
          <a:xfrm>
            <a:off x="6366292" y="406516"/>
            <a:ext cx="1483744" cy="369332"/>
          </a:xfrm>
          <a:prstGeom prst="rect">
            <a:avLst/>
          </a:prstGeom>
          <a:noFill/>
        </p:spPr>
        <p:txBody>
          <a:bodyPr wrap="square" rtlCol="0">
            <a:spAutoFit/>
          </a:bodyPr>
          <a:lstStyle/>
          <a:p>
            <a:r>
              <a:rPr lang="en-US" dirty="0"/>
              <a:t>Frankenfood</a:t>
            </a:r>
          </a:p>
        </p:txBody>
      </p:sp>
    </p:spTree>
    <p:extLst>
      <p:ext uri="{BB962C8B-B14F-4D97-AF65-F5344CB8AC3E}">
        <p14:creationId xmlns:p14="http://schemas.microsoft.com/office/powerpoint/2010/main" val="2169294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algn="ctr" eaLnBrk="0" fontAlgn="base" hangingPunct="0">
              <a:spcBef>
                <a:spcPct val="0"/>
              </a:spcBef>
              <a:spcAft>
                <a:spcPct val="0"/>
              </a:spcAft>
              <a:buNone/>
            </a:pPr>
            <a:r>
              <a:rPr lang="de-CH" sz="2200" dirty="0"/>
              <a:t>Became a reality in February, 1999. </a:t>
            </a:r>
          </a:p>
          <a:p>
            <a:pPr marL="0" indent="0" algn="ctr" eaLnBrk="0" fontAlgn="base" hangingPunct="0">
              <a:spcBef>
                <a:spcPct val="0"/>
              </a:spcBef>
              <a:spcAft>
                <a:spcPct val="0"/>
              </a:spcAft>
              <a:buNone/>
            </a:pPr>
            <a:r>
              <a:rPr lang="de-CH" sz="2200" dirty="0"/>
              <a:t> </a:t>
            </a:r>
          </a:p>
          <a:p>
            <a:pPr marL="0" indent="0" algn="ctr" eaLnBrk="0" fontAlgn="base" hangingPunct="0">
              <a:spcBef>
                <a:spcPct val="0"/>
              </a:spcBef>
              <a:spcAft>
                <a:spcPct val="0"/>
              </a:spcAft>
              <a:buNone/>
            </a:pPr>
            <a:endParaRPr lang="de-CH" sz="2200" dirty="0"/>
          </a:p>
          <a:p>
            <a:pPr marL="0" indent="0" algn="ctr" eaLnBrk="0" fontAlgn="base" hangingPunct="0">
              <a:spcBef>
                <a:spcPct val="0"/>
              </a:spcBef>
              <a:spcAft>
                <a:spcPct val="0"/>
              </a:spcAft>
              <a:buNone/>
            </a:pPr>
            <a:r>
              <a:rPr lang="de-CH" sz="2200" dirty="0"/>
              <a:t>   Could have begun the improvements necessary for</a:t>
            </a:r>
          </a:p>
          <a:p>
            <a:pPr marL="0" indent="0" algn="ctr" eaLnBrk="0" fontAlgn="base" hangingPunct="0">
              <a:spcBef>
                <a:spcPct val="0"/>
              </a:spcBef>
              <a:spcAft>
                <a:spcPct val="0"/>
              </a:spcAft>
              <a:buNone/>
            </a:pPr>
            <a:r>
              <a:rPr lang="de-CH" sz="2200" dirty="0"/>
              <a:t>   commercial production in the field within 2-5 years</a:t>
            </a:r>
          </a:p>
          <a:p>
            <a:pPr marL="0" indent="0" algn="ctr" eaLnBrk="0" fontAlgn="base" hangingPunct="0">
              <a:spcBef>
                <a:spcPct val="0"/>
              </a:spcBef>
              <a:spcAft>
                <a:spcPct val="0"/>
              </a:spcAft>
              <a:buNone/>
            </a:pPr>
            <a:endParaRPr lang="de-CH" sz="2200" dirty="0"/>
          </a:p>
          <a:p>
            <a:pPr marL="0" indent="0" algn="ctr" eaLnBrk="0" fontAlgn="base" hangingPunct="0">
              <a:spcBef>
                <a:spcPct val="0"/>
              </a:spcBef>
              <a:spcAft>
                <a:spcPct val="0"/>
              </a:spcAft>
              <a:buNone/>
            </a:pPr>
            <a:endParaRPr lang="de-CH" sz="2200" dirty="0"/>
          </a:p>
          <a:p>
            <a:pPr marL="0" indent="0" algn="ctr" eaLnBrk="0" fontAlgn="base" hangingPunct="0">
              <a:spcBef>
                <a:spcPct val="0"/>
              </a:spcBef>
              <a:spcAft>
                <a:spcPct val="0"/>
              </a:spcAft>
              <a:buNone/>
            </a:pPr>
            <a:r>
              <a:rPr lang="de-CH" sz="2200" dirty="0"/>
              <a:t>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three months ago did it become        available for commerical production (in the Philippines)</a:t>
            </a:r>
          </a:p>
          <a:p>
            <a:pPr algn="ctr" eaLnBrk="0" fontAlgn="base" hangingPunct="0">
              <a:spcBef>
                <a:spcPct val="0"/>
              </a:spcBef>
              <a:spcAft>
                <a:spcPct val="0"/>
              </a:spcAft>
              <a:buFont typeface="Arial" panose="020B0604020202020204" pitchFamily="34" charset="0"/>
              <a:buChar char="•"/>
            </a:pPr>
            <a:endParaRPr lang="de-CH" sz="2200" dirty="0"/>
          </a:p>
          <a:p>
            <a:pPr algn="ctr" eaLnBrk="0" fontAlgn="base" hangingPunct="0">
              <a:spcBef>
                <a:spcPct val="0"/>
              </a:spcBef>
              <a:spcAft>
                <a:spcPct val="0"/>
              </a:spcAft>
              <a:buFont typeface="Arial" panose="020B0604020202020204" pitchFamily="34" charset="0"/>
              <a:buChar char="•"/>
            </a:pPr>
            <a:endParaRPr lang="de-CH" sz="2200" dirty="0"/>
          </a:p>
          <a:p>
            <a:pPr marL="0" indent="0" algn="ctr"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please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04532A-4187-4296-9145-09519659FCC2}"/>
              </a:ext>
            </a:extLst>
          </p:cNvPr>
          <p:cNvSpPr txBox="1"/>
          <p:nvPr/>
        </p:nvSpPr>
        <p:spPr>
          <a:xfrm>
            <a:off x="1278385" y="1299539"/>
            <a:ext cx="7439487" cy="3908762"/>
          </a:xfrm>
          <a:prstGeom prst="rect">
            <a:avLst/>
          </a:prstGeom>
          <a:noFill/>
        </p:spPr>
        <p:txBody>
          <a:bodyPr wrap="square" rtlCol="0">
            <a:spAutoFit/>
          </a:bodyPr>
          <a:lstStyle/>
          <a:p>
            <a:pPr algn="ctr"/>
            <a:r>
              <a:rPr lang="en-US" sz="2000" dirty="0">
                <a:solidFill>
                  <a:srgbClr val="0070C0"/>
                </a:solidFill>
              </a:rPr>
              <a:t>Some important numbers about GMOs</a:t>
            </a:r>
          </a:p>
          <a:p>
            <a:endParaRPr lang="en-US" sz="2000" dirty="0"/>
          </a:p>
          <a:p>
            <a:endParaRPr lang="en-US" sz="2000" dirty="0"/>
          </a:p>
          <a:p>
            <a:r>
              <a:rPr lang="en-US" sz="2000" dirty="0">
                <a:solidFill>
                  <a:srgbClr val="0070C0"/>
                </a:solidFill>
              </a:rPr>
              <a:t>37%  - </a:t>
            </a:r>
            <a:r>
              <a:rPr lang="en-US" sz="2000" dirty="0"/>
              <a:t>decrease in pesticide use in the US</a:t>
            </a:r>
          </a:p>
          <a:p>
            <a:endParaRPr lang="en-US" sz="2000" dirty="0"/>
          </a:p>
          <a:p>
            <a:r>
              <a:rPr lang="en-US" sz="2000" dirty="0">
                <a:solidFill>
                  <a:srgbClr val="0070C0"/>
                </a:solidFill>
              </a:rPr>
              <a:t>22%  - </a:t>
            </a:r>
            <a:r>
              <a:rPr lang="en-US" sz="2000" dirty="0"/>
              <a:t>increase in crop yields </a:t>
            </a:r>
          </a:p>
          <a:p>
            <a:endParaRPr lang="en-US" sz="2000" dirty="0">
              <a:solidFill>
                <a:srgbClr val="0070C0"/>
              </a:solidFill>
            </a:endParaRPr>
          </a:p>
          <a:p>
            <a:endParaRPr lang="en-US" sz="2000" dirty="0"/>
          </a:p>
          <a:p>
            <a:r>
              <a:rPr lang="en-US" sz="2000" dirty="0">
                <a:solidFill>
                  <a:srgbClr val="0070C0"/>
                </a:solidFill>
              </a:rPr>
              <a:t>27</a:t>
            </a:r>
            <a:r>
              <a:rPr lang="en-US" sz="2000" dirty="0"/>
              <a:t>  - million </a:t>
            </a:r>
            <a:r>
              <a:rPr lang="en-US" sz="2000" dirty="0" err="1"/>
              <a:t>tonnes</a:t>
            </a:r>
            <a:r>
              <a:rPr lang="en-US" sz="2000" dirty="0"/>
              <a:t> of GM soy imported into the EU every year</a:t>
            </a:r>
          </a:p>
          <a:p>
            <a:endParaRPr lang="en-US" sz="2000" dirty="0"/>
          </a:p>
          <a:p>
            <a:endParaRPr lang="en-US" sz="2000" dirty="0"/>
          </a:p>
          <a:p>
            <a:r>
              <a:rPr lang="en-US" sz="2800" b="1" dirty="0">
                <a:solidFill>
                  <a:srgbClr val="0070C0"/>
                </a:solidFill>
              </a:rPr>
              <a:t>0</a:t>
            </a:r>
            <a:r>
              <a:rPr lang="en-US" sz="2000" dirty="0"/>
              <a:t>  -  problems scientifically attributable to GM crops </a:t>
            </a:r>
            <a:endParaRPr lang="en-US" sz="2000" dirty="0">
              <a:solidFill>
                <a:srgbClr val="0070C0"/>
              </a:solidFill>
            </a:endParaRPr>
          </a:p>
        </p:txBody>
      </p:sp>
    </p:spTree>
    <p:extLst>
      <p:ext uri="{BB962C8B-B14F-4D97-AF65-F5344CB8AC3E}">
        <p14:creationId xmlns:p14="http://schemas.microsoft.com/office/powerpoint/2010/main" val="100341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578494" y="1119334"/>
            <a:ext cx="5067164" cy="3148443"/>
          </a:xfrm>
          <a:prstGeom prst="rect">
            <a:avLst/>
          </a:prstGeom>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031925" y="1032126"/>
            <a:ext cx="2416238" cy="3148444"/>
          </a:xfrm>
          <a:prstGeom prst="rect">
            <a:avLst/>
          </a:prstGeom>
        </p:spPr>
      </p:pic>
      <p:sp>
        <p:nvSpPr>
          <p:cNvPr id="2" name="TextBox 1">
            <a:extLst>
              <a:ext uri="{FF2B5EF4-FFF2-40B4-BE49-F238E27FC236}">
                <a16:creationId xmlns:a16="http://schemas.microsoft.com/office/drawing/2014/main" id="{34B0FD97-653F-4B13-A1F7-DD268E55A5B3}"/>
              </a:ext>
            </a:extLst>
          </p:cNvPr>
          <p:cNvSpPr txBox="1"/>
          <p:nvPr/>
        </p:nvSpPr>
        <p:spPr>
          <a:xfrm>
            <a:off x="1431636" y="5116946"/>
            <a:ext cx="7176654"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spTree>
    <p:extLst>
      <p:ext uri="{BB962C8B-B14F-4D97-AF65-F5344CB8AC3E}">
        <p14:creationId xmlns:p14="http://schemas.microsoft.com/office/powerpoint/2010/main" val="147347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80EFE7-41F2-4FC1-875E-4DEF561952B7}"/>
              </a:ext>
            </a:extLst>
          </p:cNvPr>
          <p:cNvSpPr txBox="1"/>
          <p:nvPr/>
        </p:nvSpPr>
        <p:spPr>
          <a:xfrm>
            <a:off x="2541856" y="1655904"/>
            <a:ext cx="5914417" cy="5816977"/>
          </a:xfrm>
          <a:prstGeom prst="rect">
            <a:avLst/>
          </a:prstGeom>
          <a:noFill/>
        </p:spPr>
        <p:txBody>
          <a:bodyPr wrap="square" rtlCol="0">
            <a:spAutoFit/>
          </a:bodyPr>
          <a:lstStyle/>
          <a:p>
            <a:pPr algn="ctr"/>
            <a:r>
              <a:rPr lang="en-US" sz="3200" b="1" dirty="0">
                <a:solidFill>
                  <a:srgbClr val="FF0000"/>
                </a:solidFill>
              </a:rPr>
              <a:t>COVID-19 Tests</a:t>
            </a:r>
          </a:p>
          <a:p>
            <a:endParaRPr lang="en-US" sz="3200" b="1" dirty="0">
              <a:solidFill>
                <a:srgbClr val="FF0000"/>
              </a:solidFill>
            </a:endParaRPr>
          </a:p>
          <a:p>
            <a:r>
              <a:rPr lang="en-US" b="1" dirty="0">
                <a:solidFill>
                  <a:srgbClr val="0070C0"/>
                </a:solidFill>
              </a:rPr>
              <a:t>RNA tests</a:t>
            </a:r>
          </a:p>
          <a:p>
            <a:endParaRPr lang="en-US" b="1" dirty="0">
              <a:solidFill>
                <a:srgbClr val="0070C0"/>
              </a:solidFill>
            </a:endParaRPr>
          </a:p>
          <a:p>
            <a:r>
              <a:rPr lang="en-US" b="1" dirty="0">
                <a:solidFill>
                  <a:srgbClr val="0070C0"/>
                </a:solidFill>
              </a:rPr>
              <a:t>	PCR (Polymerase Chain Reaction)</a:t>
            </a:r>
          </a:p>
          <a:p>
            <a:endParaRPr lang="en-US" b="1" dirty="0">
              <a:solidFill>
                <a:srgbClr val="0070C0"/>
              </a:solidFill>
            </a:endParaRPr>
          </a:p>
          <a:p>
            <a:r>
              <a:rPr lang="en-US" b="1" dirty="0">
                <a:solidFill>
                  <a:srgbClr val="0070C0"/>
                </a:solidFill>
              </a:rPr>
              <a:t>	LAMP (Loop-mediated isothermal amplification)</a:t>
            </a:r>
          </a:p>
          <a:p>
            <a:endParaRPr lang="en-US" b="1" dirty="0">
              <a:solidFill>
                <a:srgbClr val="0070C0"/>
              </a:solidFill>
            </a:endParaRPr>
          </a:p>
          <a:p>
            <a:endParaRPr lang="en-US" b="1" dirty="0">
              <a:solidFill>
                <a:srgbClr val="0070C0"/>
              </a:solidFill>
            </a:endParaRPr>
          </a:p>
          <a:p>
            <a:r>
              <a:rPr lang="en-US" b="1" dirty="0">
                <a:solidFill>
                  <a:srgbClr val="0070C0"/>
                </a:solidFill>
              </a:rPr>
              <a:t>Antibody tests</a:t>
            </a:r>
          </a:p>
          <a:p>
            <a:endParaRPr lang="en-US" b="1" dirty="0">
              <a:solidFill>
                <a:srgbClr val="0070C0"/>
              </a:solidFill>
            </a:endParaRPr>
          </a:p>
          <a:p>
            <a:r>
              <a:rPr lang="en-US" b="1" dirty="0">
                <a:solidFill>
                  <a:srgbClr val="0070C0"/>
                </a:solidFill>
              </a:rPr>
              <a:t>	COVID-19 antigen detection using antibodies</a:t>
            </a:r>
          </a:p>
          <a:p>
            <a:pPr algn="ctr"/>
            <a:endParaRPr lang="en-US" sz="3200" b="1" dirty="0">
              <a:solidFill>
                <a:srgbClr val="FF0000"/>
              </a:solidFill>
            </a:endParaRPr>
          </a:p>
          <a:p>
            <a:pPr marL="58738" indent="-58738"/>
            <a:endParaRPr lang="en-US" sz="3200" b="1" dirty="0">
              <a:solidFill>
                <a:srgbClr val="FF0000"/>
              </a:solidFill>
            </a:endParaRPr>
          </a:p>
          <a:p>
            <a:pPr algn="ctr"/>
            <a:endParaRPr lang="en-US" sz="3200" b="1" dirty="0">
              <a:solidFill>
                <a:srgbClr val="FF0000"/>
              </a:solidFill>
            </a:endParaRPr>
          </a:p>
          <a:p>
            <a:pPr algn="ctr"/>
            <a:r>
              <a:rPr lang="en-US" b="1" dirty="0">
                <a:solidFill>
                  <a:srgbClr val="00B050"/>
                </a:solidFill>
              </a:rPr>
              <a:t>Nasal swabs or spit in a tube</a:t>
            </a:r>
          </a:p>
        </p:txBody>
      </p:sp>
      <p:pic>
        <p:nvPicPr>
          <p:cNvPr id="3" name="Picture 2">
            <a:extLst>
              <a:ext uri="{FF2B5EF4-FFF2-40B4-BE49-F238E27FC236}">
                <a16:creationId xmlns:a16="http://schemas.microsoft.com/office/drawing/2014/main" id="{0AB69663-8787-40AF-B285-EC2F4B20CD76}"/>
              </a:ext>
            </a:extLst>
          </p:cNvPr>
          <p:cNvPicPr>
            <a:picLocks noChangeAspect="1"/>
          </p:cNvPicPr>
          <p:nvPr/>
        </p:nvPicPr>
        <p:blipFill>
          <a:blip r:embed="rId2"/>
          <a:stretch>
            <a:fillRect/>
          </a:stretch>
        </p:blipFill>
        <p:spPr>
          <a:xfrm>
            <a:off x="331083" y="431320"/>
            <a:ext cx="2949447" cy="1655904"/>
          </a:xfrm>
          <a:prstGeom prst="rect">
            <a:avLst/>
          </a:prstGeom>
        </p:spPr>
      </p:pic>
    </p:spTree>
    <p:extLst>
      <p:ext uri="{BB962C8B-B14F-4D97-AF65-F5344CB8AC3E}">
        <p14:creationId xmlns:p14="http://schemas.microsoft.com/office/powerpoint/2010/main" val="81219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AF2588-2BE9-4BAB-B959-E41F845E451E}"/>
              </a:ext>
            </a:extLst>
          </p:cNvPr>
          <p:cNvSpPr txBox="1"/>
          <p:nvPr/>
        </p:nvSpPr>
        <p:spPr>
          <a:xfrm>
            <a:off x="949274" y="1989949"/>
            <a:ext cx="8194726" cy="4031873"/>
          </a:xfrm>
          <a:prstGeom prst="rect">
            <a:avLst/>
          </a:prstGeom>
          <a:noFill/>
        </p:spPr>
        <p:txBody>
          <a:bodyPr wrap="square" rtlCol="0">
            <a:spAutoFit/>
          </a:bodyPr>
          <a:lstStyle/>
          <a:p>
            <a:r>
              <a:rPr lang="en-US" sz="3200" dirty="0">
                <a:solidFill>
                  <a:srgbClr val="FF0000"/>
                </a:solidFill>
              </a:rPr>
              <a:t>                                                   Vaccines</a:t>
            </a:r>
          </a:p>
          <a:p>
            <a:pPr algn="ct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r>
              <a:rPr lang="en-US" sz="3200" dirty="0">
                <a:solidFill>
                  <a:srgbClr val="0070C0"/>
                </a:solidFill>
              </a:rPr>
              <a:t>       Traditional antigen-based vaccines</a:t>
            </a:r>
          </a:p>
          <a:p>
            <a:endParaRPr lang="en-US" sz="3200" dirty="0">
              <a:solidFill>
                <a:srgbClr val="0070C0"/>
              </a:solidFill>
            </a:endParaRPr>
          </a:p>
          <a:p>
            <a:endParaRPr lang="en-US" sz="3200" dirty="0">
              <a:solidFill>
                <a:srgbClr val="0070C0"/>
              </a:solidFill>
            </a:endParaRPr>
          </a:p>
          <a:p>
            <a:r>
              <a:rPr lang="en-US" sz="3200" dirty="0">
                <a:solidFill>
                  <a:srgbClr val="0070C0"/>
                </a:solidFill>
              </a:rPr>
              <a:t>                      mRNA vaccines</a:t>
            </a:r>
          </a:p>
        </p:txBody>
      </p:sp>
      <p:pic>
        <p:nvPicPr>
          <p:cNvPr id="4" name="Picture 3" descr="A picture containing person, wall&#10;&#10;Description automatically generated">
            <a:extLst>
              <a:ext uri="{FF2B5EF4-FFF2-40B4-BE49-F238E27FC236}">
                <a16:creationId xmlns:a16="http://schemas.microsoft.com/office/drawing/2014/main" id="{65FD5347-E32F-4F2E-911F-85C41846271F}"/>
              </a:ext>
            </a:extLst>
          </p:cNvPr>
          <p:cNvPicPr>
            <a:picLocks noChangeAspect="1"/>
          </p:cNvPicPr>
          <p:nvPr/>
        </p:nvPicPr>
        <p:blipFill>
          <a:blip r:embed="rId2"/>
          <a:stretch>
            <a:fillRect/>
          </a:stretch>
        </p:blipFill>
        <p:spPr>
          <a:xfrm>
            <a:off x="460026" y="682201"/>
            <a:ext cx="4111974" cy="2746799"/>
          </a:xfrm>
          <a:prstGeom prst="rect">
            <a:avLst/>
          </a:prstGeom>
        </p:spPr>
      </p:pic>
    </p:spTree>
    <p:extLst>
      <p:ext uri="{BB962C8B-B14F-4D97-AF65-F5344CB8AC3E}">
        <p14:creationId xmlns:p14="http://schemas.microsoft.com/office/powerpoint/2010/main" val="136917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73365-F0AD-463C-AFF4-0211D7072C9A}"/>
              </a:ext>
            </a:extLst>
          </p:cNvPr>
          <p:cNvPicPr>
            <a:picLocks noChangeAspect="1"/>
          </p:cNvPicPr>
          <p:nvPr/>
        </p:nvPicPr>
        <p:blipFill>
          <a:blip r:embed="rId2"/>
          <a:stretch>
            <a:fillRect/>
          </a:stretch>
        </p:blipFill>
        <p:spPr>
          <a:xfrm>
            <a:off x="1131670" y="1347199"/>
            <a:ext cx="2235221" cy="1490875"/>
          </a:xfrm>
          <a:prstGeom prst="rect">
            <a:avLst/>
          </a:prstGeom>
        </p:spPr>
      </p:pic>
      <p:sp>
        <p:nvSpPr>
          <p:cNvPr id="5" name="TextBox 4">
            <a:extLst>
              <a:ext uri="{FF2B5EF4-FFF2-40B4-BE49-F238E27FC236}">
                <a16:creationId xmlns:a16="http://schemas.microsoft.com/office/drawing/2014/main" id="{C1B72756-BFD7-4994-963C-FF63D82D4763}"/>
              </a:ext>
            </a:extLst>
          </p:cNvPr>
          <p:cNvSpPr txBox="1"/>
          <p:nvPr/>
        </p:nvSpPr>
        <p:spPr>
          <a:xfrm>
            <a:off x="1293963" y="1794491"/>
            <a:ext cx="6399190" cy="4708981"/>
          </a:xfrm>
          <a:prstGeom prst="rect">
            <a:avLst/>
          </a:prstGeom>
          <a:noFill/>
        </p:spPr>
        <p:txBody>
          <a:bodyPr wrap="square">
            <a:spAutoFit/>
          </a:bodyPr>
          <a:lstStyle/>
          <a:p>
            <a:pPr algn="ctr"/>
            <a:r>
              <a:rPr lang="en-US" sz="2400" dirty="0">
                <a:solidFill>
                  <a:srgbClr val="FF0000"/>
                </a:solidFill>
              </a:rPr>
              <a:t>		Origin of COVID-19</a:t>
            </a:r>
          </a:p>
          <a:p>
            <a:pPr algn="ctr"/>
            <a:endParaRPr lang="en-US" sz="2400" dirty="0">
              <a:solidFill>
                <a:srgbClr val="FF0000"/>
              </a:solidFill>
            </a:endParaRPr>
          </a:p>
          <a:p>
            <a:endParaRPr lang="en-US" sz="2000" b="1" dirty="0">
              <a:solidFill>
                <a:srgbClr val="0070C0"/>
              </a:solidFill>
            </a:endParaRPr>
          </a:p>
          <a:p>
            <a:endParaRPr lang="en-US" sz="2000" b="1" dirty="0">
              <a:solidFill>
                <a:srgbClr val="0070C0"/>
              </a:solidFill>
            </a:endParaRPr>
          </a:p>
          <a:p>
            <a:endParaRPr lang="en-US" sz="2000" b="1" dirty="0">
              <a:solidFill>
                <a:srgbClr val="0070C0"/>
              </a:solidFill>
            </a:endParaRPr>
          </a:p>
          <a:p>
            <a:r>
              <a:rPr lang="en-US" sz="2000" b="1" dirty="0">
                <a:solidFill>
                  <a:srgbClr val="0070C0"/>
                </a:solidFill>
              </a:rPr>
              <a:t>Natural origin</a:t>
            </a:r>
          </a:p>
          <a:p>
            <a:endParaRPr lang="en-US" sz="1800" dirty="0">
              <a:solidFill>
                <a:srgbClr val="0070C0"/>
              </a:solidFill>
            </a:endParaRPr>
          </a:p>
          <a:p>
            <a:pPr algn="ctr"/>
            <a:r>
              <a:rPr lang="en-US" sz="1800" dirty="0">
                <a:solidFill>
                  <a:srgbClr val="0070C0"/>
                </a:solidFill>
              </a:rPr>
              <a:t>transmission from bats via an intermediate host</a:t>
            </a:r>
          </a:p>
          <a:p>
            <a:endParaRPr lang="en-US" sz="1800" dirty="0">
              <a:solidFill>
                <a:srgbClr val="0070C0"/>
              </a:solidFill>
            </a:endParaRPr>
          </a:p>
          <a:p>
            <a:endParaRPr lang="en-US" sz="1800" dirty="0">
              <a:solidFill>
                <a:srgbClr val="0070C0"/>
              </a:solidFill>
            </a:endParaRPr>
          </a:p>
          <a:p>
            <a:r>
              <a:rPr lang="en-US" sz="2000" b="1" dirty="0">
                <a:solidFill>
                  <a:srgbClr val="0070C0"/>
                </a:solidFill>
              </a:rPr>
              <a:t>Lab-leak theory</a:t>
            </a:r>
          </a:p>
          <a:p>
            <a:endParaRPr lang="en-US" sz="1800" dirty="0">
              <a:solidFill>
                <a:srgbClr val="0070C0"/>
              </a:solidFill>
            </a:endParaRPr>
          </a:p>
          <a:p>
            <a:pPr algn="ctr"/>
            <a:r>
              <a:rPr lang="en-US" sz="1800" dirty="0">
                <a:solidFill>
                  <a:srgbClr val="0070C0"/>
                </a:solidFill>
              </a:rPr>
              <a:t>Accidental release</a:t>
            </a:r>
          </a:p>
          <a:p>
            <a:pPr algn="ctr"/>
            <a:endParaRPr lang="en-US" sz="1600" dirty="0">
              <a:solidFill>
                <a:srgbClr val="0070C0"/>
              </a:solidFill>
            </a:endParaRPr>
          </a:p>
          <a:p>
            <a:pPr algn="ctr"/>
            <a:endParaRPr lang="en-US" sz="1600" dirty="0">
              <a:solidFill>
                <a:srgbClr val="0070C0"/>
              </a:solidFill>
            </a:endParaRPr>
          </a:p>
          <a:p>
            <a:pPr algn="ctr"/>
            <a:r>
              <a:rPr lang="en-US" sz="1200" dirty="0">
                <a:solidFill>
                  <a:srgbClr val="0070C0"/>
                </a:solidFill>
              </a:rPr>
              <a:t>Deliberate manufacture</a:t>
            </a:r>
          </a:p>
        </p:txBody>
      </p:sp>
      <p:sp>
        <p:nvSpPr>
          <p:cNvPr id="6" name="TextBox 5">
            <a:extLst>
              <a:ext uri="{FF2B5EF4-FFF2-40B4-BE49-F238E27FC236}">
                <a16:creationId xmlns:a16="http://schemas.microsoft.com/office/drawing/2014/main" id="{CD5BE8F7-AFBE-4062-9E8D-00F71852BCF3}"/>
              </a:ext>
            </a:extLst>
          </p:cNvPr>
          <p:cNvSpPr txBox="1"/>
          <p:nvPr/>
        </p:nvSpPr>
        <p:spPr>
          <a:xfrm>
            <a:off x="941086" y="907480"/>
            <a:ext cx="3509341" cy="369332"/>
          </a:xfrm>
          <a:prstGeom prst="rect">
            <a:avLst/>
          </a:prstGeom>
          <a:noFill/>
        </p:spPr>
        <p:txBody>
          <a:bodyPr wrap="square" rtlCol="0">
            <a:spAutoFit/>
          </a:bodyPr>
          <a:lstStyle/>
          <a:p>
            <a:r>
              <a:rPr lang="en-US" dirty="0"/>
              <a:t>Wuhan Institute of Virology</a:t>
            </a:r>
          </a:p>
        </p:txBody>
      </p:sp>
      <p:pic>
        <p:nvPicPr>
          <p:cNvPr id="8" name="Picture 7" descr="A picture containing person, scene, group, people&#10;&#10;Description automatically generated">
            <a:extLst>
              <a:ext uri="{FF2B5EF4-FFF2-40B4-BE49-F238E27FC236}">
                <a16:creationId xmlns:a16="http://schemas.microsoft.com/office/drawing/2014/main" id="{865C812C-E467-469B-A0C6-1C8544749188}"/>
              </a:ext>
            </a:extLst>
          </p:cNvPr>
          <p:cNvPicPr>
            <a:picLocks noChangeAspect="1"/>
          </p:cNvPicPr>
          <p:nvPr/>
        </p:nvPicPr>
        <p:blipFill>
          <a:blip r:embed="rId3"/>
          <a:stretch>
            <a:fillRect/>
          </a:stretch>
        </p:blipFill>
        <p:spPr>
          <a:xfrm>
            <a:off x="6575541" y="1347199"/>
            <a:ext cx="2235221" cy="1490892"/>
          </a:xfrm>
          <a:prstGeom prst="rect">
            <a:avLst/>
          </a:prstGeom>
        </p:spPr>
      </p:pic>
    </p:spTree>
    <p:extLst>
      <p:ext uri="{BB962C8B-B14F-4D97-AF65-F5344CB8AC3E}">
        <p14:creationId xmlns:p14="http://schemas.microsoft.com/office/powerpoint/2010/main" val="310585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879A6-2658-491A-BC5A-35D4E00A2541}"/>
              </a:ext>
            </a:extLst>
          </p:cNvPr>
          <p:cNvSpPr txBox="1"/>
          <p:nvPr/>
        </p:nvSpPr>
        <p:spPr>
          <a:xfrm>
            <a:off x="461639" y="2682982"/>
            <a:ext cx="8282866" cy="3170099"/>
          </a:xfrm>
          <a:prstGeom prst="rect">
            <a:avLst/>
          </a:prstGeom>
          <a:noFill/>
        </p:spPr>
        <p:txBody>
          <a:bodyPr wrap="square" rtlCol="0">
            <a:spAutoFit/>
          </a:bodyPr>
          <a:lstStyle/>
          <a:p>
            <a:pPr algn="ctr"/>
            <a:r>
              <a:rPr lang="en-US" sz="2000" dirty="0"/>
              <a:t>The term </a:t>
            </a:r>
            <a:r>
              <a:rPr lang="en-US" sz="2000" dirty="0">
                <a:solidFill>
                  <a:srgbClr val="FF0000"/>
                </a:solidFill>
              </a:rPr>
              <a:t>Genetically Modified Organism </a:t>
            </a:r>
            <a:r>
              <a:rPr lang="en-US" sz="2000" dirty="0"/>
              <a:t>is misleading</a:t>
            </a:r>
          </a:p>
          <a:p>
            <a:pPr algn="ctr"/>
            <a:endParaRPr lang="en-US" sz="2000" dirty="0"/>
          </a:p>
          <a:p>
            <a:pPr algn="ctr"/>
            <a:endParaRPr lang="en-US" sz="2000" dirty="0"/>
          </a:p>
          <a:p>
            <a:pPr algn="ctr"/>
            <a:r>
              <a:rPr lang="en-US" sz="2000" dirty="0"/>
              <a:t>Every life form on this planet has been </a:t>
            </a:r>
            <a:r>
              <a:rPr lang="en-US" sz="2000" dirty="0">
                <a:solidFill>
                  <a:srgbClr val="FF0000"/>
                </a:solidFill>
              </a:rPr>
              <a:t>genetically modified </a:t>
            </a:r>
            <a:r>
              <a:rPr lang="en-US" sz="2000" dirty="0"/>
              <a:t>by evolution</a:t>
            </a:r>
          </a:p>
          <a:p>
            <a:pPr algn="ctr"/>
            <a:endParaRPr lang="en-US" sz="2000" dirty="0"/>
          </a:p>
          <a:p>
            <a:pPr algn="ctr"/>
            <a:endParaRPr lang="en-US" sz="2000" dirty="0"/>
          </a:p>
          <a:p>
            <a:pPr algn="ctr"/>
            <a:r>
              <a:rPr lang="en-US" sz="2000" dirty="0"/>
              <a:t>Plant breeding has been practiced for centuries and involves </a:t>
            </a:r>
            <a:r>
              <a:rPr lang="en-US" sz="2000" dirty="0">
                <a:solidFill>
                  <a:srgbClr val="FF0000"/>
                </a:solidFill>
              </a:rPr>
              <a:t>genetic modification</a:t>
            </a:r>
            <a:r>
              <a:rPr lang="en-US" sz="2000" dirty="0"/>
              <a:t>.  </a:t>
            </a:r>
          </a:p>
          <a:p>
            <a:endParaRPr lang="en-US" sz="2000" dirty="0"/>
          </a:p>
          <a:p>
            <a:endParaRPr lang="en-US" sz="2000" dirty="0"/>
          </a:p>
        </p:txBody>
      </p:sp>
      <p:sp>
        <p:nvSpPr>
          <p:cNvPr id="3" name="TextBox 2">
            <a:extLst>
              <a:ext uri="{FF2B5EF4-FFF2-40B4-BE49-F238E27FC236}">
                <a16:creationId xmlns:a16="http://schemas.microsoft.com/office/drawing/2014/main" id="{E404532A-4187-4296-9145-09519659FCC2}"/>
              </a:ext>
            </a:extLst>
          </p:cNvPr>
          <p:cNvSpPr txBox="1"/>
          <p:nvPr/>
        </p:nvSpPr>
        <p:spPr>
          <a:xfrm>
            <a:off x="1029810" y="3977195"/>
            <a:ext cx="7439487" cy="400110"/>
          </a:xfrm>
          <a:prstGeom prst="rect">
            <a:avLst/>
          </a:prstGeom>
          <a:noFill/>
        </p:spPr>
        <p:txBody>
          <a:bodyPr wrap="square" rtlCol="0">
            <a:spAutoFit/>
          </a:bodyPr>
          <a:lstStyle/>
          <a:p>
            <a:pPr algn="ctr"/>
            <a:endParaRPr lang="en-US" sz="2000" dirty="0">
              <a:solidFill>
                <a:srgbClr val="0070C0"/>
              </a:solidFill>
            </a:endParaRPr>
          </a:p>
        </p:txBody>
      </p:sp>
      <p:pic>
        <p:nvPicPr>
          <p:cNvPr id="5" name="Picture 4">
            <a:extLst>
              <a:ext uri="{FF2B5EF4-FFF2-40B4-BE49-F238E27FC236}">
                <a16:creationId xmlns:a16="http://schemas.microsoft.com/office/drawing/2014/main" id="{1FA4DA45-51CB-42F2-8B51-E08B493FCCFA}"/>
              </a:ext>
            </a:extLst>
          </p:cNvPr>
          <p:cNvPicPr>
            <a:picLocks noChangeAspect="1"/>
          </p:cNvPicPr>
          <p:nvPr/>
        </p:nvPicPr>
        <p:blipFill>
          <a:blip r:embed="rId2"/>
          <a:stretch>
            <a:fillRect/>
          </a:stretch>
        </p:blipFill>
        <p:spPr>
          <a:xfrm>
            <a:off x="1230770" y="570849"/>
            <a:ext cx="1822981" cy="1822981"/>
          </a:xfrm>
          <a:prstGeom prst="rect">
            <a:avLst/>
          </a:prstGeom>
        </p:spPr>
      </p:pic>
      <p:pic>
        <p:nvPicPr>
          <p:cNvPr id="9" name="Picture 8">
            <a:extLst>
              <a:ext uri="{FF2B5EF4-FFF2-40B4-BE49-F238E27FC236}">
                <a16:creationId xmlns:a16="http://schemas.microsoft.com/office/drawing/2014/main" id="{B933E9AF-9C82-4603-AE95-134C3BBC232E}"/>
              </a:ext>
            </a:extLst>
          </p:cNvPr>
          <p:cNvPicPr>
            <a:picLocks noChangeAspect="1"/>
          </p:cNvPicPr>
          <p:nvPr/>
        </p:nvPicPr>
        <p:blipFill>
          <a:blip r:embed="rId3"/>
          <a:stretch>
            <a:fillRect/>
          </a:stretch>
        </p:blipFill>
        <p:spPr>
          <a:xfrm>
            <a:off x="3982804" y="570849"/>
            <a:ext cx="1240536" cy="1822981"/>
          </a:xfrm>
          <a:prstGeom prst="rect">
            <a:avLst/>
          </a:prstGeom>
        </p:spPr>
      </p:pic>
      <p:pic>
        <p:nvPicPr>
          <p:cNvPr id="11" name="Picture 10">
            <a:extLst>
              <a:ext uri="{FF2B5EF4-FFF2-40B4-BE49-F238E27FC236}">
                <a16:creationId xmlns:a16="http://schemas.microsoft.com/office/drawing/2014/main" id="{F3B38146-D500-46BF-8F97-9405734D26DD}"/>
              </a:ext>
            </a:extLst>
          </p:cNvPr>
          <p:cNvPicPr>
            <a:picLocks noChangeAspect="1"/>
          </p:cNvPicPr>
          <p:nvPr/>
        </p:nvPicPr>
        <p:blipFill>
          <a:blip r:embed="rId4"/>
          <a:stretch>
            <a:fillRect/>
          </a:stretch>
        </p:blipFill>
        <p:spPr>
          <a:xfrm>
            <a:off x="6152393" y="600078"/>
            <a:ext cx="1793752" cy="1793752"/>
          </a:xfrm>
          <a:prstGeom prst="rect">
            <a:avLst/>
          </a:prstGeom>
        </p:spPr>
      </p:pic>
    </p:spTree>
    <p:extLst>
      <p:ext uri="{BB962C8B-B14F-4D97-AF65-F5344CB8AC3E}">
        <p14:creationId xmlns:p14="http://schemas.microsoft.com/office/powerpoint/2010/main" val="334034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85A6E-3E53-4653-9EB1-5F75534635FC}"/>
              </a:ext>
            </a:extLst>
          </p:cNvPr>
          <p:cNvSpPr txBox="1"/>
          <p:nvPr/>
        </p:nvSpPr>
        <p:spPr>
          <a:xfrm>
            <a:off x="754811" y="2806201"/>
            <a:ext cx="7634377" cy="3416320"/>
          </a:xfrm>
          <a:prstGeom prst="rect">
            <a:avLst/>
          </a:prstGeom>
          <a:noFill/>
        </p:spPr>
        <p:txBody>
          <a:bodyPr wrap="square" rtlCol="0">
            <a:spAutoFit/>
          </a:bodyPr>
          <a:lstStyle/>
          <a:p>
            <a:pPr algn="ctr"/>
            <a:r>
              <a:rPr lang="en-US" b="1" dirty="0">
                <a:solidFill>
                  <a:srgbClr val="FF0000"/>
                </a:solidFill>
              </a:rPr>
              <a:t>Hypocrisy abounds with the anti-GMO movement</a:t>
            </a:r>
          </a:p>
          <a:p>
            <a:pPr algn="ctr"/>
            <a:endParaRPr lang="en-US" dirty="0">
              <a:solidFill>
                <a:srgbClr val="FF0000"/>
              </a:solidFill>
            </a:endParaRPr>
          </a:p>
          <a:p>
            <a:endParaRPr lang="en-US" dirty="0"/>
          </a:p>
          <a:p>
            <a:pPr algn="ctr"/>
            <a:r>
              <a:rPr lang="en-US" dirty="0">
                <a:solidFill>
                  <a:srgbClr val="00B0F0"/>
                </a:solidFill>
              </a:rPr>
              <a:t>Why don’t they stop insulin production for diabetics?</a:t>
            </a:r>
          </a:p>
          <a:p>
            <a:pPr algn="ctr"/>
            <a:endParaRPr lang="en-US" dirty="0">
              <a:solidFill>
                <a:srgbClr val="00B0F0"/>
              </a:solidFill>
            </a:endParaRPr>
          </a:p>
          <a:p>
            <a:pPr algn="ctr"/>
            <a:endParaRPr lang="en-US" dirty="0"/>
          </a:p>
          <a:p>
            <a:pPr algn="ctr"/>
            <a:r>
              <a:rPr lang="en-US" dirty="0">
                <a:solidFill>
                  <a:srgbClr val="00B0F0"/>
                </a:solidFill>
              </a:rPr>
              <a:t>Why do they accept vaccines for COVID-19 within 12 months of development?</a:t>
            </a:r>
          </a:p>
          <a:p>
            <a:pPr algn="ctr"/>
            <a:endParaRPr lang="en-US" dirty="0">
              <a:solidFill>
                <a:srgbClr val="00B0F0"/>
              </a:solidFill>
            </a:endParaRPr>
          </a:p>
          <a:p>
            <a:pPr algn="ctr"/>
            <a:endParaRPr lang="en-US" dirty="0"/>
          </a:p>
          <a:p>
            <a:pPr algn="ctr"/>
            <a:r>
              <a:rPr lang="en-US" dirty="0">
                <a:solidFill>
                  <a:srgbClr val="00B0F0"/>
                </a:solidFill>
              </a:rPr>
              <a:t>Why do they allow millions of tons of GMO products to be used to feed animals for human consumption?</a:t>
            </a:r>
          </a:p>
          <a:p>
            <a:endParaRPr lang="en-US" dirty="0"/>
          </a:p>
        </p:txBody>
      </p:sp>
      <p:pic>
        <p:nvPicPr>
          <p:cNvPr id="8" name="Picture 7" descr="A picture containing diagram&#10;&#10;Description automatically generated">
            <a:extLst>
              <a:ext uri="{FF2B5EF4-FFF2-40B4-BE49-F238E27FC236}">
                <a16:creationId xmlns:a16="http://schemas.microsoft.com/office/drawing/2014/main" id="{59B4493E-091F-44DB-90A1-63E5D43F4A22}"/>
              </a:ext>
            </a:extLst>
          </p:cNvPr>
          <p:cNvPicPr>
            <a:picLocks noChangeAspect="1"/>
          </p:cNvPicPr>
          <p:nvPr/>
        </p:nvPicPr>
        <p:blipFill>
          <a:blip r:embed="rId2"/>
          <a:stretch>
            <a:fillRect/>
          </a:stretch>
        </p:blipFill>
        <p:spPr>
          <a:xfrm>
            <a:off x="2622430" y="314174"/>
            <a:ext cx="3700732" cy="2467155"/>
          </a:xfrm>
          <a:prstGeom prst="rect">
            <a:avLst/>
          </a:prstGeom>
        </p:spPr>
      </p:pic>
    </p:spTree>
    <p:extLst>
      <p:ext uri="{BB962C8B-B14F-4D97-AF65-F5344CB8AC3E}">
        <p14:creationId xmlns:p14="http://schemas.microsoft.com/office/powerpoint/2010/main" val="102879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99242" y="5194036"/>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in </a:t>
            </a:r>
            <a:r>
              <a:rPr lang="en-US" sz="2800" b="1" dirty="0"/>
              <a:t>1980</a:t>
            </a:r>
            <a:r>
              <a:rPr lang="en-US" sz="2800" dirty="0"/>
              <a:t> together with Mary Dell Chilton</a:t>
            </a:r>
          </a:p>
          <a:p>
            <a:pPr marL="0" indent="0">
              <a:buNone/>
            </a:pPr>
            <a:endParaRPr lang="en-US" sz="3200" dirty="0"/>
          </a:p>
        </p:txBody>
      </p:sp>
      <p:pic>
        <p:nvPicPr>
          <p:cNvPr id="4" name="Picture 3"/>
          <p:cNvPicPr>
            <a:picLocks noChangeAspect="1"/>
          </p:cNvPicPr>
          <p:nvPr/>
        </p:nvPicPr>
        <p:blipFill>
          <a:blip r:embed="rId2"/>
          <a:stretch>
            <a:fillRect/>
          </a:stretch>
        </p:blipFill>
        <p:spPr>
          <a:xfrm>
            <a:off x="4858309" y="1642460"/>
            <a:ext cx="2272782" cy="2833780"/>
          </a:xfrm>
          <a:prstGeom prst="rect">
            <a:avLst/>
          </a:prstGeom>
        </p:spPr>
      </p:pic>
      <p:pic>
        <p:nvPicPr>
          <p:cNvPr id="5" name="Picture 4"/>
          <p:cNvPicPr>
            <a:picLocks noChangeAspect="1"/>
          </p:cNvPicPr>
          <p:nvPr/>
        </p:nvPicPr>
        <p:blipFill>
          <a:blip r:embed="rId3"/>
          <a:stretch>
            <a:fillRect/>
          </a:stretch>
        </p:blipFill>
        <p:spPr>
          <a:xfrm>
            <a:off x="550681" y="1642460"/>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261C60-A1A8-409C-957B-5196C90F0D8F}"/>
              </a:ext>
            </a:extLst>
          </p:cNvPr>
          <p:cNvSpPr txBox="1"/>
          <p:nvPr/>
        </p:nvSpPr>
        <p:spPr>
          <a:xfrm>
            <a:off x="474452" y="690113"/>
            <a:ext cx="8126083" cy="584775"/>
          </a:xfrm>
          <a:prstGeom prst="rect">
            <a:avLst/>
          </a:prstGeom>
          <a:noFill/>
        </p:spPr>
        <p:txBody>
          <a:bodyPr wrap="square" rtlCol="0">
            <a:spAutoFit/>
          </a:bodyPr>
          <a:lstStyle/>
          <a:p>
            <a:pPr algn="ctr"/>
            <a:r>
              <a:rPr lang="en-US" sz="3200" dirty="0"/>
              <a:t>The discovery of the GMO method</a:t>
            </a:r>
          </a:p>
        </p:txBody>
      </p:sp>
    </p:spTree>
    <p:extLst>
      <p:ext uri="{BB962C8B-B14F-4D97-AF65-F5344CB8AC3E}">
        <p14:creationId xmlns:p14="http://schemas.microsoft.com/office/powerpoint/2010/main" val="100171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4EF4A-4B6E-4B21-8251-36364C77EF38}">
  <ds:schemaRefs>
    <ds:schemaRef ds:uri="http://purl.org/dc/dcmitype/"/>
    <ds:schemaRef ds:uri="http://www.w3.org/XML/1998/namespace"/>
    <ds:schemaRef ds:uri="http://purl.org/dc/elements/1.1/"/>
    <ds:schemaRef ds:uri="http://purl.org/dc/terms/"/>
    <ds:schemaRef ds:uri="387d7afa-6ac9-4adf-a19b-74a3b0a2b76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808cda61-64c1-4cc2-8d52-d2ef7cb65ec5"/>
    <ds:schemaRef ds:uri="f326c8d5-c302-4be2-b08c-80b3c4ffc93b"/>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15364</TotalTime>
  <Words>886</Words>
  <Application>Microsoft Office PowerPoint</Application>
  <PresentationFormat>On-screen Show (4:3)</PresentationFormat>
  <Paragraphs>254</Paragraphs>
  <Slides>26</Slides>
  <Notes>2</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26</vt:i4>
      </vt:variant>
    </vt:vector>
  </HeadingPairs>
  <TitlesOfParts>
    <vt:vector size="50" baseType="lpstr">
      <vt:lpstr>Arial</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2_White Background w/Title</vt:lpstr>
      <vt:lpstr>1_Blue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The origins of the anti-GMO movement</vt:lpstr>
      <vt:lpstr>The Real Problem</vt:lpstr>
      <vt:lpstr>The Green Parties Solution</vt:lpstr>
      <vt:lpstr>A case study</vt:lpstr>
      <vt:lpstr>Golden Rice</vt:lpstr>
      <vt:lpstr>Golden Rice</vt:lpstr>
      <vt:lpstr>PowerPoint Presentation</vt:lpstr>
      <vt:lpstr>Science Facts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247</cp:revision>
  <cp:lastPrinted>2021-09-30T15:25:52Z</cp:lastPrinted>
  <dcterms:created xsi:type="dcterms:W3CDTF">2014-10-03T15:19:54Z</dcterms:created>
  <dcterms:modified xsi:type="dcterms:W3CDTF">2021-09-30T15:27:46Z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